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jpe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84" r:id="rId2"/>
    <p:sldId id="394" r:id="rId3"/>
    <p:sldId id="395" r:id="rId4"/>
    <p:sldId id="396" r:id="rId5"/>
    <p:sldId id="397" r:id="rId6"/>
    <p:sldId id="398" r:id="rId7"/>
    <p:sldId id="399" r:id="rId8"/>
    <p:sldId id="401" r:id="rId9"/>
    <p:sldId id="402" r:id="rId10"/>
    <p:sldId id="257" r:id="rId11"/>
    <p:sldId id="256" r:id="rId12"/>
    <p:sldId id="259" r:id="rId13"/>
    <p:sldId id="260" r:id="rId14"/>
    <p:sldId id="261" r:id="rId15"/>
    <p:sldId id="262" r:id="rId16"/>
    <p:sldId id="263" r:id="rId17"/>
    <p:sldId id="264" r:id="rId18"/>
    <p:sldId id="265" r:id="rId19"/>
    <p:sldId id="266" r:id="rId20"/>
    <p:sldId id="267" r:id="rId21"/>
    <p:sldId id="268" r:id="rId22"/>
    <p:sldId id="270" r:id="rId23"/>
    <p:sldId id="271" r:id="rId24"/>
    <p:sldId id="272" r:id="rId25"/>
    <p:sldId id="274" r:id="rId26"/>
    <p:sldId id="273" r:id="rId27"/>
    <p:sldId id="275" r:id="rId28"/>
    <p:sldId id="276" r:id="rId29"/>
    <p:sldId id="277" r:id="rId30"/>
    <p:sldId id="279" r:id="rId31"/>
    <p:sldId id="278" r:id="rId32"/>
    <p:sldId id="280" r:id="rId33"/>
    <p:sldId id="281" r:id="rId34"/>
    <p:sldId id="282" r:id="rId35"/>
    <p:sldId id="283" r:id="rId36"/>
    <p:sldId id="284" r:id="rId37"/>
    <p:sldId id="285" r:id="rId38"/>
    <p:sldId id="287" r:id="rId39"/>
    <p:sldId id="288" r:id="rId40"/>
    <p:sldId id="289" r:id="rId41"/>
    <p:sldId id="290" r:id="rId42"/>
    <p:sldId id="291" r:id="rId43"/>
    <p:sldId id="292" r:id="rId44"/>
    <p:sldId id="310" r:id="rId45"/>
    <p:sldId id="293" r:id="rId46"/>
    <p:sldId id="294" r:id="rId47"/>
    <p:sldId id="295" r:id="rId48"/>
    <p:sldId id="296" r:id="rId49"/>
    <p:sldId id="297" r:id="rId50"/>
    <p:sldId id="303" r:id="rId51"/>
    <p:sldId id="298" r:id="rId52"/>
    <p:sldId id="299" r:id="rId53"/>
    <p:sldId id="300" r:id="rId54"/>
    <p:sldId id="301" r:id="rId55"/>
    <p:sldId id="305" r:id="rId56"/>
    <p:sldId id="306" r:id="rId57"/>
    <p:sldId id="307" r:id="rId58"/>
    <p:sldId id="370" r:id="rId59"/>
    <p:sldId id="302" r:id="rId60"/>
    <p:sldId id="304" r:id="rId61"/>
    <p:sldId id="308" r:id="rId62"/>
    <p:sldId id="309" r:id="rId63"/>
    <p:sldId id="311" r:id="rId64"/>
    <p:sldId id="312" r:id="rId65"/>
    <p:sldId id="406" r:id="rId66"/>
    <p:sldId id="313" r:id="rId67"/>
    <p:sldId id="314" r:id="rId68"/>
    <p:sldId id="315" r:id="rId69"/>
    <p:sldId id="316" r:id="rId70"/>
    <p:sldId id="317" r:id="rId71"/>
    <p:sldId id="319" r:id="rId72"/>
    <p:sldId id="320" r:id="rId73"/>
    <p:sldId id="318" r:id="rId74"/>
    <p:sldId id="321" r:id="rId75"/>
    <p:sldId id="322" r:id="rId76"/>
    <p:sldId id="323" r:id="rId77"/>
    <p:sldId id="371" r:id="rId78"/>
    <p:sldId id="372" r:id="rId79"/>
    <p:sldId id="373" r:id="rId80"/>
    <p:sldId id="374" r:id="rId81"/>
    <p:sldId id="375" r:id="rId82"/>
    <p:sldId id="376" r:id="rId83"/>
    <p:sldId id="377" r:id="rId84"/>
    <p:sldId id="378" r:id="rId85"/>
    <p:sldId id="379" r:id="rId86"/>
    <p:sldId id="380" r:id="rId87"/>
    <p:sldId id="381" r:id="rId88"/>
    <p:sldId id="383" r:id="rId89"/>
    <p:sldId id="324" r:id="rId90"/>
    <p:sldId id="340" r:id="rId91"/>
    <p:sldId id="341" r:id="rId92"/>
    <p:sldId id="342" r:id="rId93"/>
    <p:sldId id="343" r:id="rId94"/>
    <p:sldId id="344" r:id="rId95"/>
    <p:sldId id="345" r:id="rId96"/>
    <p:sldId id="346" r:id="rId97"/>
    <p:sldId id="347" r:id="rId98"/>
    <p:sldId id="348" r:id="rId99"/>
    <p:sldId id="349" r:id="rId100"/>
    <p:sldId id="350" r:id="rId101"/>
    <p:sldId id="351" r:id="rId102"/>
    <p:sldId id="357" r:id="rId103"/>
    <p:sldId id="352" r:id="rId104"/>
    <p:sldId id="353" r:id="rId105"/>
    <p:sldId id="354" r:id="rId106"/>
    <p:sldId id="355" r:id="rId107"/>
    <p:sldId id="356" r:id="rId108"/>
    <p:sldId id="359" r:id="rId109"/>
    <p:sldId id="361" r:id="rId110"/>
    <p:sldId id="360" r:id="rId111"/>
    <p:sldId id="362" r:id="rId112"/>
    <p:sldId id="363" r:id="rId113"/>
    <p:sldId id="364" r:id="rId114"/>
    <p:sldId id="365" r:id="rId115"/>
    <p:sldId id="366" r:id="rId116"/>
    <p:sldId id="367" r:id="rId117"/>
    <p:sldId id="368" r:id="rId118"/>
    <p:sldId id="369" r:id="rId119"/>
    <p:sldId id="393" r:id="rId120"/>
    <p:sldId id="392" r:id="rId121"/>
    <p:sldId id="403" r:id="rId122"/>
    <p:sldId id="404" r:id="rId123"/>
    <p:sldId id="405" r:id="rId124"/>
    <p:sldId id="385" r:id="rId125"/>
    <p:sldId id="386" r:id="rId126"/>
    <p:sldId id="387" r:id="rId127"/>
    <p:sldId id="388" r:id="rId128"/>
    <p:sldId id="389" r:id="rId129"/>
    <p:sldId id="390" r:id="rId130"/>
    <p:sldId id="391" r:id="rId131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DF7F"/>
    <a:srgbClr val="F6BE98"/>
    <a:srgbClr val="A1B8E1"/>
    <a:srgbClr val="FCFCFC"/>
    <a:srgbClr val="01998A"/>
    <a:srgbClr val="000000"/>
    <a:srgbClr val="FFA500"/>
    <a:srgbClr val="1C1CFD"/>
    <a:srgbClr val="C55A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49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theme" Target="theme/theme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tableStyles" Target="tableStyle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presProps" Target="pres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5DBFFD7-A788-4709-9A03-CE993E6AD1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ED9793CD-A858-43B7-B5E5-E52E88D777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44948C5-14A3-49A7-A4F4-D87015E49C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6A144-FDF5-4A48-95E0-19CD734B11A4}" type="datetimeFigureOut">
              <a:rPr lang="it-IT" smtClean="0"/>
              <a:t>11/06/2021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4950324-5053-405B-A43A-C9209662FB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0260E73-E9FF-4286-9EEB-FE5C2ADAC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F4F493-B12A-4E3B-938B-B328667B26F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916020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DE1B70E-D704-436C-8961-779F572CE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1977BC4A-4E97-456A-8DB2-D30A4CBB17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951D859-7674-4134-B915-F4EFDB28C3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6A144-FDF5-4A48-95E0-19CD734B11A4}" type="datetimeFigureOut">
              <a:rPr lang="it-IT" smtClean="0"/>
              <a:t>11/06/2021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CB8EDB9-94A0-4039-9497-624784FD1D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340646A-F6C8-48DC-B892-EAF8DCCC0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F4F493-B12A-4E3B-938B-B328667B26F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318406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DE93201E-7C1D-4A65-966C-AFBAB8BCAB9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1B580DDD-60A5-453E-8C98-D37EAB07FF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EC03221-BD53-4833-B548-BB3F9D408E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6A144-FDF5-4A48-95E0-19CD734B11A4}" type="datetimeFigureOut">
              <a:rPr lang="it-IT" smtClean="0"/>
              <a:t>11/06/2021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704266C-227D-4856-B2C6-E8FDF6AD4F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AC49E0E-187C-4551-8E00-131D6434E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F4F493-B12A-4E3B-938B-B328667B26F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850253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433B857-7720-4FF3-8839-C6736CE54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8E403B7-97B8-490F-8671-D0D04250FE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70E0D6A-5420-48DF-A7DF-904E177000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6A144-FDF5-4A48-95E0-19CD734B11A4}" type="datetimeFigureOut">
              <a:rPr lang="it-IT" smtClean="0"/>
              <a:t>11/06/2021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13F6FB4-1E82-4BD6-8E14-EE63F8AF31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7B18B8C-B560-433A-92BB-BD8B74A787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F4F493-B12A-4E3B-938B-B328667B26F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182059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757FD65-6374-4FF6-9BEC-D483B4D064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055B6208-33C9-450E-A890-353B9BF31D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989FDA8-63AD-429C-B0A1-6213B413BF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6A144-FDF5-4A48-95E0-19CD734B11A4}" type="datetimeFigureOut">
              <a:rPr lang="it-IT" smtClean="0"/>
              <a:t>11/06/2021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580AA84-E25D-4D39-81F5-2EB5F29CF0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9774680-4240-4F21-A643-5186A07190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F4F493-B12A-4E3B-938B-B328667B26F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123232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5ADDA19-27B3-4A15-9448-6282795BF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077CE21-E189-4B80-B387-F8E8C7092C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02D649DB-D49D-4079-8127-068EA59748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905761E9-1E0F-468E-8F93-AFA8CC316B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6A144-FDF5-4A48-95E0-19CD734B11A4}" type="datetimeFigureOut">
              <a:rPr lang="it-IT" smtClean="0"/>
              <a:t>11/06/2021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46A57D49-9066-4A7E-867C-D09F00F9A6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D21A85C8-91F7-47DD-B73F-7376E60000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F4F493-B12A-4E3B-938B-B328667B26F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756286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D22E82E-7EF6-413E-AFDD-2B2C3FEB7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16D56D5-273F-4919-AC72-8A5F36966B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D377860B-8741-4C0D-9B59-2F953D1201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0668AF19-BDB7-4010-8216-E4D37A6B85E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D93F3AC8-23AA-43DB-A729-DAB78D59756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40A2B12C-49F9-40FA-ABE6-46462F89AF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6A144-FDF5-4A48-95E0-19CD734B11A4}" type="datetimeFigureOut">
              <a:rPr lang="it-IT" smtClean="0"/>
              <a:t>11/06/2021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6DDDAD89-BC46-4808-9E30-8A64CB113C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9A1109C8-AC68-416D-95AF-6CC187A30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F4F493-B12A-4E3B-938B-B328667B26F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971131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18936B4-61F4-48BF-A5A4-ADD358B82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0606D920-F31F-45A7-96CD-9612649F4F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6A144-FDF5-4A48-95E0-19CD734B11A4}" type="datetimeFigureOut">
              <a:rPr lang="it-IT" smtClean="0"/>
              <a:t>11/06/2021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FAE8516-E12D-4B79-9EF3-ED5BEFA568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6C35FB39-2F7D-494A-A45D-7B7C98A32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F4F493-B12A-4E3B-938B-B328667B26F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051640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194B8254-A616-4552-892A-30F4CE77C1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6A144-FDF5-4A48-95E0-19CD734B11A4}" type="datetimeFigureOut">
              <a:rPr lang="it-IT" smtClean="0"/>
              <a:t>11/06/2021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91BDE1B7-12AF-4623-B43D-6671AD30F2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FC7D39E-9119-4237-98E8-5099FB53A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F4F493-B12A-4E3B-938B-B328667B26F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546149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FE3287A-8C3C-48CF-9410-334B505AC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327F98B-8EA2-4476-BB3E-95FC3B04BB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87A2B33C-4272-4E15-B968-6D1FBB89E1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C49BF704-7623-4933-A004-46F0E7F982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6A144-FDF5-4A48-95E0-19CD734B11A4}" type="datetimeFigureOut">
              <a:rPr lang="it-IT" smtClean="0"/>
              <a:t>11/06/2021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E3E78B56-79B8-44F5-A155-44D19F6042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0DDC2C0A-E23F-4501-8BFA-C43A05C535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F4F493-B12A-4E3B-938B-B328667B26F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214388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E6403F4-F93C-49D5-8307-A811F3A95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151A499F-A539-4D67-8314-A9C91AE0D3D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5225EB6A-22FA-4A94-A344-F0B4D54D18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318E4D75-4562-4784-BFF0-58439092B1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6A144-FDF5-4A48-95E0-19CD734B11A4}" type="datetimeFigureOut">
              <a:rPr lang="it-IT" smtClean="0"/>
              <a:t>11/06/2021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B963A0C1-A0C8-4373-BEC2-BC62D08CAF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F58EFEAA-C593-49AC-8298-CFA2EDEBF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F4F493-B12A-4E3B-938B-B328667B26F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991673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1CE647B3-E15A-4F8A-AC03-A3CA2ADCF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23EB40E2-3544-49B4-8FF1-C4F414DB1D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3E319BD-5797-447E-863B-F50D8A3E40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F6A144-FDF5-4A48-95E0-19CD734B11A4}" type="datetimeFigureOut">
              <a:rPr lang="it-IT" smtClean="0"/>
              <a:t>11/06/2021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C50706B-AD12-4B5F-88C4-EE6E9105C9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C079665-7078-4C07-A95D-CD40815A31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F4F493-B12A-4E3B-938B-B328667B26F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587742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8.png"/><Relationship Id="rId7" Type="http://schemas.openxmlformats.org/officeDocument/2006/relationships/image" Target="../media/image332.png"/><Relationship Id="rId2" Type="http://schemas.openxmlformats.org/officeDocument/2006/relationships/image" Target="../media/image3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1.png"/><Relationship Id="rId5" Type="http://schemas.openxmlformats.org/officeDocument/2006/relationships/image" Target="../media/image330.png"/><Relationship Id="rId4" Type="http://schemas.openxmlformats.org/officeDocument/2006/relationships/image" Target="../media/image329.png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8.png"/><Relationship Id="rId13" Type="http://schemas.openxmlformats.org/officeDocument/2006/relationships/image" Target="../media/image319.png"/><Relationship Id="rId3" Type="http://schemas.openxmlformats.org/officeDocument/2006/relationships/image" Target="../media/image334.png"/><Relationship Id="rId7" Type="http://schemas.openxmlformats.org/officeDocument/2006/relationships/image" Target="../media/image337.png"/><Relationship Id="rId12" Type="http://schemas.openxmlformats.org/officeDocument/2006/relationships/image" Target="../media/image318.png"/><Relationship Id="rId2" Type="http://schemas.openxmlformats.org/officeDocument/2006/relationships/image" Target="../media/image3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6.png"/><Relationship Id="rId11" Type="http://schemas.openxmlformats.org/officeDocument/2006/relationships/image" Target="../media/image341.png"/><Relationship Id="rId5" Type="http://schemas.openxmlformats.org/officeDocument/2006/relationships/image" Target="../media/image256.png"/><Relationship Id="rId10" Type="http://schemas.openxmlformats.org/officeDocument/2006/relationships/image" Target="../media/image340.png"/><Relationship Id="rId4" Type="http://schemas.openxmlformats.org/officeDocument/2006/relationships/image" Target="../media/image335.png"/><Relationship Id="rId9" Type="http://schemas.openxmlformats.org/officeDocument/2006/relationships/image" Target="../media/image339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2.png"/><Relationship Id="rId7" Type="http://schemas.openxmlformats.org/officeDocument/2006/relationships/image" Target="../media/image346.png"/><Relationship Id="rId2" Type="http://schemas.openxmlformats.org/officeDocument/2006/relationships/image" Target="../media/image3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5.png"/><Relationship Id="rId5" Type="http://schemas.openxmlformats.org/officeDocument/2006/relationships/image" Target="../media/image344.png"/><Relationship Id="rId4" Type="http://schemas.openxmlformats.org/officeDocument/2006/relationships/image" Target="../media/image343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8.png"/><Relationship Id="rId2" Type="http://schemas.openxmlformats.org/officeDocument/2006/relationships/image" Target="../media/image34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0.png"/><Relationship Id="rId4" Type="http://schemas.openxmlformats.org/officeDocument/2006/relationships/image" Target="../media/image349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2.png"/><Relationship Id="rId2" Type="http://schemas.openxmlformats.org/officeDocument/2006/relationships/image" Target="../media/image35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4.png"/><Relationship Id="rId4" Type="http://schemas.openxmlformats.org/officeDocument/2006/relationships/image" Target="../media/image353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6.png"/><Relationship Id="rId7" Type="http://schemas.openxmlformats.org/officeDocument/2006/relationships/image" Target="../media/image360.png"/><Relationship Id="rId2" Type="http://schemas.openxmlformats.org/officeDocument/2006/relationships/image" Target="../media/image35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9.png"/><Relationship Id="rId5" Type="http://schemas.openxmlformats.org/officeDocument/2006/relationships/image" Target="../media/image358.png"/><Relationship Id="rId4" Type="http://schemas.openxmlformats.org/officeDocument/2006/relationships/image" Target="../media/image357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2.png"/><Relationship Id="rId7" Type="http://schemas.openxmlformats.org/officeDocument/2006/relationships/image" Target="../media/image365.png"/><Relationship Id="rId2" Type="http://schemas.openxmlformats.org/officeDocument/2006/relationships/image" Target="../media/image36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8.png"/><Relationship Id="rId5" Type="http://schemas.openxmlformats.org/officeDocument/2006/relationships/image" Target="../media/image364.png"/><Relationship Id="rId4" Type="http://schemas.openxmlformats.org/officeDocument/2006/relationships/image" Target="../media/image363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7.png"/><Relationship Id="rId2" Type="http://schemas.openxmlformats.org/officeDocument/2006/relationships/image" Target="../media/image366.png"/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4.png"/><Relationship Id="rId3" Type="http://schemas.openxmlformats.org/officeDocument/2006/relationships/image" Target="../media/image369.png"/><Relationship Id="rId7" Type="http://schemas.openxmlformats.org/officeDocument/2006/relationships/image" Target="../media/image373.png"/><Relationship Id="rId2" Type="http://schemas.openxmlformats.org/officeDocument/2006/relationships/image" Target="../media/image36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2.png"/><Relationship Id="rId5" Type="http://schemas.openxmlformats.org/officeDocument/2006/relationships/image" Target="../media/image371.png"/><Relationship Id="rId4" Type="http://schemas.openxmlformats.org/officeDocument/2006/relationships/image" Target="../media/image370.png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0.png"/><Relationship Id="rId3" Type="http://schemas.openxmlformats.org/officeDocument/2006/relationships/image" Target="../media/image211.png"/><Relationship Id="rId7" Type="http://schemas.openxmlformats.org/officeDocument/2006/relationships/image" Target="../media/image610.png"/><Relationship Id="rId2" Type="http://schemas.openxmlformats.org/officeDocument/2006/relationships/image" Target="../media/image210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0.png"/><Relationship Id="rId5" Type="http://schemas.openxmlformats.org/officeDocument/2006/relationships/image" Target="../media/image465.png"/><Relationship Id="rId4" Type="http://schemas.openxmlformats.org/officeDocument/2006/relationships/image" Target="../media/image22.PNG"/><Relationship Id="rId9" Type="http://schemas.openxmlformats.org/officeDocument/2006/relationships/image" Target="../media/image810.png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8.png"/><Relationship Id="rId3" Type="http://schemas.openxmlformats.org/officeDocument/2006/relationships/image" Target="../media/image255.png"/><Relationship Id="rId7" Type="http://schemas.openxmlformats.org/officeDocument/2006/relationships/image" Target="../media/image377.png"/><Relationship Id="rId2" Type="http://schemas.openxmlformats.org/officeDocument/2006/relationships/image" Target="../media/image25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6.png"/><Relationship Id="rId5" Type="http://schemas.openxmlformats.org/officeDocument/2006/relationships/image" Target="../media/image375.png"/><Relationship Id="rId4" Type="http://schemas.openxmlformats.org/officeDocument/2006/relationships/image" Target="../media/image256.png"/><Relationship Id="rId9" Type="http://schemas.openxmlformats.org/officeDocument/2006/relationships/image" Target="../media/image379.png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5.png"/><Relationship Id="rId3" Type="http://schemas.openxmlformats.org/officeDocument/2006/relationships/image" Target="../media/image380.png"/><Relationship Id="rId7" Type="http://schemas.openxmlformats.org/officeDocument/2006/relationships/image" Target="../media/image384.png"/><Relationship Id="rId2" Type="http://schemas.openxmlformats.org/officeDocument/2006/relationships/image" Target="../media/image26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3.png"/><Relationship Id="rId11" Type="http://schemas.openxmlformats.org/officeDocument/2006/relationships/image" Target="../media/image388.png"/><Relationship Id="rId5" Type="http://schemas.openxmlformats.org/officeDocument/2006/relationships/image" Target="../media/image382.png"/><Relationship Id="rId10" Type="http://schemas.openxmlformats.org/officeDocument/2006/relationships/image" Target="../media/image387.png"/><Relationship Id="rId4" Type="http://schemas.openxmlformats.org/officeDocument/2006/relationships/image" Target="../media/image381.png"/><Relationship Id="rId9" Type="http://schemas.openxmlformats.org/officeDocument/2006/relationships/image" Target="../media/image386.png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5.png"/><Relationship Id="rId3" Type="http://schemas.openxmlformats.org/officeDocument/2006/relationships/image" Target="../media/image390.png"/><Relationship Id="rId7" Type="http://schemas.openxmlformats.org/officeDocument/2006/relationships/image" Target="../media/image394.png"/><Relationship Id="rId2" Type="http://schemas.openxmlformats.org/officeDocument/2006/relationships/image" Target="../media/image38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3.png"/><Relationship Id="rId5" Type="http://schemas.openxmlformats.org/officeDocument/2006/relationships/image" Target="../media/image392.png"/><Relationship Id="rId10" Type="http://schemas.openxmlformats.org/officeDocument/2006/relationships/image" Target="../media/image397.png"/><Relationship Id="rId4" Type="http://schemas.openxmlformats.org/officeDocument/2006/relationships/image" Target="../media/image391.png"/><Relationship Id="rId9" Type="http://schemas.openxmlformats.org/officeDocument/2006/relationships/image" Target="../media/image396.png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5.png"/><Relationship Id="rId13" Type="http://schemas.openxmlformats.org/officeDocument/2006/relationships/image" Target="../media/image400.png"/><Relationship Id="rId18" Type="http://schemas.openxmlformats.org/officeDocument/2006/relationships/image" Target="../media/image405.png"/><Relationship Id="rId3" Type="http://schemas.openxmlformats.org/officeDocument/2006/relationships/image" Target="../media/image390.png"/><Relationship Id="rId7" Type="http://schemas.openxmlformats.org/officeDocument/2006/relationships/image" Target="../media/image394.png"/><Relationship Id="rId12" Type="http://schemas.openxmlformats.org/officeDocument/2006/relationships/image" Target="../media/image399.png"/><Relationship Id="rId17" Type="http://schemas.openxmlformats.org/officeDocument/2006/relationships/image" Target="../media/image404.png"/><Relationship Id="rId2" Type="http://schemas.openxmlformats.org/officeDocument/2006/relationships/image" Target="../media/image389.png"/><Relationship Id="rId16" Type="http://schemas.openxmlformats.org/officeDocument/2006/relationships/image" Target="../media/image40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3.png"/><Relationship Id="rId11" Type="http://schemas.openxmlformats.org/officeDocument/2006/relationships/image" Target="../media/image398.png"/><Relationship Id="rId5" Type="http://schemas.openxmlformats.org/officeDocument/2006/relationships/image" Target="../media/image392.png"/><Relationship Id="rId15" Type="http://schemas.openxmlformats.org/officeDocument/2006/relationships/image" Target="../media/image402.png"/><Relationship Id="rId10" Type="http://schemas.openxmlformats.org/officeDocument/2006/relationships/image" Target="../media/image397.png"/><Relationship Id="rId19" Type="http://schemas.openxmlformats.org/officeDocument/2006/relationships/image" Target="../media/image406.png"/><Relationship Id="rId4" Type="http://schemas.openxmlformats.org/officeDocument/2006/relationships/image" Target="../media/image391.png"/><Relationship Id="rId9" Type="http://schemas.openxmlformats.org/officeDocument/2006/relationships/image" Target="../media/image396.png"/><Relationship Id="rId14" Type="http://schemas.openxmlformats.org/officeDocument/2006/relationships/image" Target="../media/image401.png"/></Relationships>
</file>

<file path=ppt/slides/_rels/slide1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3.png"/><Relationship Id="rId3" Type="http://schemas.openxmlformats.org/officeDocument/2006/relationships/image" Target="../media/image408.png"/><Relationship Id="rId7" Type="http://schemas.openxmlformats.org/officeDocument/2006/relationships/image" Target="../media/image412.png"/><Relationship Id="rId12" Type="http://schemas.openxmlformats.org/officeDocument/2006/relationships/image" Target="../media/image417.png"/><Relationship Id="rId2" Type="http://schemas.openxmlformats.org/officeDocument/2006/relationships/image" Target="../media/image40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1.png"/><Relationship Id="rId11" Type="http://schemas.openxmlformats.org/officeDocument/2006/relationships/image" Target="../media/image416.png"/><Relationship Id="rId5" Type="http://schemas.openxmlformats.org/officeDocument/2006/relationships/image" Target="../media/image410.png"/><Relationship Id="rId10" Type="http://schemas.openxmlformats.org/officeDocument/2006/relationships/image" Target="../media/image415.png"/><Relationship Id="rId4" Type="http://schemas.openxmlformats.org/officeDocument/2006/relationships/image" Target="../media/image409.png"/><Relationship Id="rId9" Type="http://schemas.openxmlformats.org/officeDocument/2006/relationships/image" Target="../media/image414.png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9.png"/><Relationship Id="rId2" Type="http://schemas.openxmlformats.org/officeDocument/2006/relationships/image" Target="../media/image418.png"/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0.png"/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2.png"/><Relationship Id="rId2" Type="http://schemas.openxmlformats.org/officeDocument/2006/relationships/image" Target="../media/image42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0.png"/><Relationship Id="rId7" Type="http://schemas.openxmlformats.org/officeDocument/2006/relationships/image" Target="../media/image810.png"/><Relationship Id="rId2" Type="http://schemas.openxmlformats.org/officeDocument/2006/relationships/image" Target="../media/image9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10.png"/><Relationship Id="rId5" Type="http://schemas.openxmlformats.org/officeDocument/2006/relationships/image" Target="../media/image1210.png"/><Relationship Id="rId4" Type="http://schemas.openxmlformats.org/officeDocument/2006/relationships/image" Target="../media/image1110.png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5.jpg"/><Relationship Id="rId2" Type="http://schemas.openxmlformats.org/officeDocument/2006/relationships/image" Target="../media/image42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6.jp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8.jpg"/><Relationship Id="rId2" Type="http://schemas.openxmlformats.org/officeDocument/2006/relationships/image" Target="../media/image427.t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9.tif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1.jpg"/><Relationship Id="rId2" Type="http://schemas.openxmlformats.org/officeDocument/2006/relationships/image" Target="../media/image430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2.jpg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5.png"/><Relationship Id="rId2" Type="http://schemas.openxmlformats.org/officeDocument/2006/relationships/image" Target="../media/image4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8.png"/><Relationship Id="rId5" Type="http://schemas.openxmlformats.org/officeDocument/2006/relationships/image" Target="../media/image427.png"/><Relationship Id="rId4" Type="http://schemas.openxmlformats.org/officeDocument/2006/relationships/image" Target="../media/image426.png"/></Relationships>
</file>

<file path=ppt/slides/_rels/slide1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5.png"/><Relationship Id="rId3" Type="http://schemas.openxmlformats.org/officeDocument/2006/relationships/image" Target="../media/image430.png"/><Relationship Id="rId7" Type="http://schemas.openxmlformats.org/officeDocument/2006/relationships/image" Target="../media/image434.png"/><Relationship Id="rId2" Type="http://schemas.openxmlformats.org/officeDocument/2006/relationships/image" Target="../media/image4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3.png"/><Relationship Id="rId5" Type="http://schemas.openxmlformats.org/officeDocument/2006/relationships/image" Target="../media/image432.png"/><Relationship Id="rId4" Type="http://schemas.openxmlformats.org/officeDocument/2006/relationships/image" Target="../media/image431.png"/></Relationships>
</file>

<file path=ppt/slides/_rels/slide1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2.png"/><Relationship Id="rId3" Type="http://schemas.openxmlformats.org/officeDocument/2006/relationships/image" Target="../media/image437.png"/><Relationship Id="rId7" Type="http://schemas.openxmlformats.org/officeDocument/2006/relationships/image" Target="../media/image441.png"/><Relationship Id="rId2" Type="http://schemas.openxmlformats.org/officeDocument/2006/relationships/image" Target="../media/image4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0.png"/><Relationship Id="rId5" Type="http://schemas.openxmlformats.org/officeDocument/2006/relationships/image" Target="../media/image439.png"/><Relationship Id="rId4" Type="http://schemas.openxmlformats.org/officeDocument/2006/relationships/image" Target="../media/image438.png"/></Relationships>
</file>

<file path=ppt/slides/_rels/slide1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2.png"/><Relationship Id="rId3" Type="http://schemas.openxmlformats.org/officeDocument/2006/relationships/image" Target="../media/image437.png"/><Relationship Id="rId7" Type="http://schemas.openxmlformats.org/officeDocument/2006/relationships/image" Target="../media/image441.png"/><Relationship Id="rId2" Type="http://schemas.openxmlformats.org/officeDocument/2006/relationships/image" Target="../media/image4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0.png"/><Relationship Id="rId5" Type="http://schemas.openxmlformats.org/officeDocument/2006/relationships/image" Target="../media/image439.png"/><Relationship Id="rId10" Type="http://schemas.openxmlformats.org/officeDocument/2006/relationships/image" Target="../media/image445.png"/><Relationship Id="rId4" Type="http://schemas.openxmlformats.org/officeDocument/2006/relationships/image" Target="../media/image438.png"/><Relationship Id="rId9" Type="http://schemas.openxmlformats.org/officeDocument/2006/relationships/image" Target="../media/image444.png"/></Relationships>
</file>

<file path=ppt/slides/_rels/slide1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2.png"/><Relationship Id="rId3" Type="http://schemas.openxmlformats.org/officeDocument/2006/relationships/image" Target="../media/image447.png"/><Relationship Id="rId7" Type="http://schemas.openxmlformats.org/officeDocument/2006/relationships/image" Target="../media/image451.png"/><Relationship Id="rId12" Type="http://schemas.openxmlformats.org/officeDocument/2006/relationships/image" Target="../media/image456.png"/><Relationship Id="rId2" Type="http://schemas.openxmlformats.org/officeDocument/2006/relationships/image" Target="../media/image44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0.png"/><Relationship Id="rId11" Type="http://schemas.openxmlformats.org/officeDocument/2006/relationships/image" Target="../media/image455.png"/><Relationship Id="rId5" Type="http://schemas.openxmlformats.org/officeDocument/2006/relationships/image" Target="../media/image449.png"/><Relationship Id="rId10" Type="http://schemas.openxmlformats.org/officeDocument/2006/relationships/image" Target="../media/image454.png"/><Relationship Id="rId4" Type="http://schemas.openxmlformats.org/officeDocument/2006/relationships/image" Target="../media/image448.png"/><Relationship Id="rId9" Type="http://schemas.openxmlformats.org/officeDocument/2006/relationships/image" Target="../media/image45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3.png"/><Relationship Id="rId3" Type="http://schemas.openxmlformats.org/officeDocument/2006/relationships/image" Target="../media/image458.png"/><Relationship Id="rId7" Type="http://schemas.openxmlformats.org/officeDocument/2006/relationships/image" Target="../media/image462.png"/><Relationship Id="rId2" Type="http://schemas.openxmlformats.org/officeDocument/2006/relationships/image" Target="../media/image45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1.png"/><Relationship Id="rId5" Type="http://schemas.openxmlformats.org/officeDocument/2006/relationships/image" Target="../media/image460.png"/><Relationship Id="rId4" Type="http://schemas.openxmlformats.org/officeDocument/2006/relationships/image" Target="../media/image459.png"/><Relationship Id="rId9" Type="http://schemas.openxmlformats.org/officeDocument/2006/relationships/image" Target="../media/image46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10.PNG"/><Relationship Id="rId5" Type="http://schemas.openxmlformats.org/officeDocument/2006/relationships/image" Target="../media/image24.PNG"/><Relationship Id="rId4" Type="http://schemas.openxmlformats.org/officeDocument/2006/relationships/image" Target="../media/image17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10.png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210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410.PNG"/><Relationship Id="rId10" Type="http://schemas.openxmlformats.org/officeDocument/2006/relationships/image" Target="../media/image2910.PNG"/><Relationship Id="rId4" Type="http://schemas.openxmlformats.org/officeDocument/2006/relationships/image" Target="../media/image26.PNG"/><Relationship Id="rId9" Type="http://schemas.openxmlformats.org/officeDocument/2006/relationships/image" Target="../media/image281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alexgkendall.com/computer_vision/bayesian_deep_learning_for_safe_ai/" TargetMode="External"/><Relationship Id="rId7" Type="http://schemas.openxmlformats.org/officeDocument/2006/relationships/image" Target="../media/image4.png"/><Relationship Id="rId2" Type="http://schemas.openxmlformats.org/officeDocument/2006/relationships/hyperlink" Target="https://github.com/google-research/dreamer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hyperlink" Target="https://openai.com/blog/glow/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10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10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3.png"/><Relationship Id="rId18" Type="http://schemas.openxmlformats.org/officeDocument/2006/relationships/image" Target="../media/image58.png"/><Relationship Id="rId3" Type="http://schemas.openxmlformats.org/officeDocument/2006/relationships/image" Target="../media/image43.png"/><Relationship Id="rId21" Type="http://schemas.openxmlformats.org/officeDocument/2006/relationships/image" Target="../media/image61.png"/><Relationship Id="rId7" Type="http://schemas.openxmlformats.org/officeDocument/2006/relationships/image" Target="../media/image47.png"/><Relationship Id="rId12" Type="http://schemas.openxmlformats.org/officeDocument/2006/relationships/image" Target="../media/image52.png"/><Relationship Id="rId17" Type="http://schemas.openxmlformats.org/officeDocument/2006/relationships/image" Target="../media/image57.png"/><Relationship Id="rId2" Type="http://schemas.openxmlformats.org/officeDocument/2006/relationships/image" Target="../media/image42.png"/><Relationship Id="rId16" Type="http://schemas.openxmlformats.org/officeDocument/2006/relationships/image" Target="../media/image56.png"/><Relationship Id="rId20" Type="http://schemas.openxmlformats.org/officeDocument/2006/relationships/image" Target="../media/image6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11" Type="http://schemas.openxmlformats.org/officeDocument/2006/relationships/image" Target="../media/image51.png"/><Relationship Id="rId24" Type="http://schemas.openxmlformats.org/officeDocument/2006/relationships/image" Target="../media/image63.png"/><Relationship Id="rId5" Type="http://schemas.openxmlformats.org/officeDocument/2006/relationships/image" Target="../media/image4510.png"/><Relationship Id="rId15" Type="http://schemas.openxmlformats.org/officeDocument/2006/relationships/image" Target="../media/image55.png"/><Relationship Id="rId23" Type="http://schemas.openxmlformats.org/officeDocument/2006/relationships/image" Target="../media/image62.png"/><Relationship Id="rId10" Type="http://schemas.openxmlformats.org/officeDocument/2006/relationships/image" Target="../media/image50.png"/><Relationship Id="rId19" Type="http://schemas.openxmlformats.org/officeDocument/2006/relationships/image" Target="../media/image59.png"/><Relationship Id="rId4" Type="http://schemas.openxmlformats.org/officeDocument/2006/relationships/image" Target="../media/image4410.png"/><Relationship Id="rId9" Type="http://schemas.openxmlformats.org/officeDocument/2006/relationships/image" Target="../media/image49.png"/><Relationship Id="rId14" Type="http://schemas.openxmlformats.org/officeDocument/2006/relationships/image" Target="../media/image54.png"/><Relationship Id="rId22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9.png"/><Relationship Id="rId4" Type="http://schemas.openxmlformats.org/officeDocument/2006/relationships/image" Target="../media/image8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7" Type="http://schemas.openxmlformats.org/officeDocument/2006/relationships/image" Target="../media/image98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100.png"/><Relationship Id="rId7" Type="http://schemas.openxmlformats.org/officeDocument/2006/relationships/image" Target="../media/image104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Relationship Id="rId9" Type="http://schemas.openxmlformats.org/officeDocument/2006/relationships/image" Target="../media/image106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3" Type="http://schemas.openxmlformats.org/officeDocument/2006/relationships/image" Target="../media/image108.png"/><Relationship Id="rId7" Type="http://schemas.openxmlformats.org/officeDocument/2006/relationships/image" Target="../media/image112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4" Type="http://schemas.openxmlformats.org/officeDocument/2006/relationships/image" Target="../media/image109.png"/><Relationship Id="rId9" Type="http://schemas.openxmlformats.org/officeDocument/2006/relationships/image" Target="../media/image114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image" Target="../media/image116.png"/><Relationship Id="rId7" Type="http://schemas.openxmlformats.org/officeDocument/2006/relationships/image" Target="../media/image120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3" Type="http://schemas.openxmlformats.org/officeDocument/2006/relationships/image" Target="../media/image123.png"/><Relationship Id="rId7" Type="http://schemas.openxmlformats.org/officeDocument/2006/relationships/image" Target="../media/image127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6.png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3" Type="http://schemas.openxmlformats.org/officeDocument/2006/relationships/image" Target="../media/image131.png"/><Relationship Id="rId7" Type="http://schemas.openxmlformats.org/officeDocument/2006/relationships/image" Target="../media/image135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4.png"/><Relationship Id="rId5" Type="http://schemas.openxmlformats.org/officeDocument/2006/relationships/image" Target="../media/image133.png"/><Relationship Id="rId10" Type="http://schemas.openxmlformats.org/officeDocument/2006/relationships/image" Target="../media/image138.png"/><Relationship Id="rId4" Type="http://schemas.openxmlformats.org/officeDocument/2006/relationships/image" Target="../media/image132.png"/><Relationship Id="rId9" Type="http://schemas.openxmlformats.org/officeDocument/2006/relationships/image" Target="../media/image137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3" Type="http://schemas.openxmlformats.org/officeDocument/2006/relationships/image" Target="../media/image141.png"/><Relationship Id="rId7" Type="http://schemas.openxmlformats.org/officeDocument/2006/relationships/image" Target="../media/image145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4.png"/><Relationship Id="rId11" Type="http://schemas.openxmlformats.org/officeDocument/2006/relationships/image" Target="../media/image132.jpg"/><Relationship Id="rId5" Type="http://schemas.openxmlformats.org/officeDocument/2006/relationships/image" Target="../media/image143.png"/><Relationship Id="rId10" Type="http://schemas.openxmlformats.org/officeDocument/2006/relationships/image" Target="../media/image148.png"/><Relationship Id="rId4" Type="http://schemas.openxmlformats.org/officeDocument/2006/relationships/image" Target="../media/image142.png"/><Relationship Id="rId9" Type="http://schemas.openxmlformats.org/officeDocument/2006/relationships/image" Target="../media/image147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7" Type="http://schemas.openxmlformats.org/officeDocument/2006/relationships/image" Target="../media/image155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4.png"/><Relationship Id="rId5" Type="http://schemas.openxmlformats.org/officeDocument/2006/relationships/image" Target="../media/image153.png"/><Relationship Id="rId4" Type="http://schemas.openxmlformats.org/officeDocument/2006/relationships/image" Target="../media/image152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png"/><Relationship Id="rId3" Type="http://schemas.openxmlformats.org/officeDocument/2006/relationships/image" Target="../media/image152.png"/><Relationship Id="rId7" Type="http://schemas.openxmlformats.org/officeDocument/2006/relationships/image" Target="../media/image156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5.png"/><Relationship Id="rId5" Type="http://schemas.openxmlformats.org/officeDocument/2006/relationships/image" Target="../media/image154.png"/><Relationship Id="rId10" Type="http://schemas.openxmlformats.org/officeDocument/2006/relationships/image" Target="../media/image149.PNG"/><Relationship Id="rId4" Type="http://schemas.openxmlformats.org/officeDocument/2006/relationships/image" Target="../media/image153.png"/><Relationship Id="rId9" Type="http://schemas.openxmlformats.org/officeDocument/2006/relationships/image" Target="../media/image15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45.png"/><Relationship Id="rId7" Type="http://schemas.openxmlformats.org/officeDocument/2006/relationships/image" Target="../media/image12.png"/><Relationship Id="rId12" Type="http://schemas.openxmlformats.org/officeDocument/2006/relationships/image" Target="../media/image4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11" Type="http://schemas.microsoft.com/office/2007/relationships/hdphoto" Target="../media/hdphoto1.wdp"/><Relationship Id="rId5" Type="http://schemas.openxmlformats.org/officeDocument/2006/relationships/image" Target="../media/image11.png"/><Relationship Id="rId10" Type="http://schemas.openxmlformats.org/officeDocument/2006/relationships/image" Target="../media/image13.png"/><Relationship Id="rId4" Type="http://schemas.openxmlformats.org/officeDocument/2006/relationships/image" Target="../media/image39.png"/><Relationship Id="rId9" Type="http://schemas.openxmlformats.org/officeDocument/2006/relationships/image" Target="../media/image16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6.png"/><Relationship Id="rId5" Type="http://schemas.openxmlformats.org/officeDocument/2006/relationships/image" Target="../media/image165.png"/><Relationship Id="rId4" Type="http://schemas.openxmlformats.org/officeDocument/2006/relationships/image" Target="../media/image16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7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0.PNG"/><Relationship Id="rId4" Type="http://schemas.openxmlformats.org/officeDocument/2006/relationships/image" Target="../media/image169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5.png"/><Relationship Id="rId5" Type="http://schemas.openxmlformats.org/officeDocument/2006/relationships/image" Target="../media/image174.png"/><Relationship Id="rId4" Type="http://schemas.openxmlformats.org/officeDocument/2006/relationships/image" Target="../media/image1730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8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1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2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7.png"/><Relationship Id="rId5" Type="http://schemas.openxmlformats.org/officeDocument/2006/relationships/image" Target="../media/image186.png"/><Relationship Id="rId4" Type="http://schemas.openxmlformats.org/officeDocument/2006/relationships/image" Target="../media/image185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9.png"/><Relationship Id="rId4" Type="http://schemas.openxmlformats.org/officeDocument/2006/relationships/image" Target="../media/image18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6.png"/><Relationship Id="rId13" Type="http://schemas.openxmlformats.org/officeDocument/2006/relationships/image" Target="../media/image201.png"/><Relationship Id="rId3" Type="http://schemas.openxmlformats.org/officeDocument/2006/relationships/image" Target="../media/image191.png"/><Relationship Id="rId7" Type="http://schemas.openxmlformats.org/officeDocument/2006/relationships/image" Target="../media/image195.png"/><Relationship Id="rId12" Type="http://schemas.openxmlformats.org/officeDocument/2006/relationships/image" Target="../media/image200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4.png"/><Relationship Id="rId11" Type="http://schemas.openxmlformats.org/officeDocument/2006/relationships/image" Target="../media/image199.png"/><Relationship Id="rId5" Type="http://schemas.openxmlformats.org/officeDocument/2006/relationships/image" Target="../media/image193.png"/><Relationship Id="rId10" Type="http://schemas.openxmlformats.org/officeDocument/2006/relationships/image" Target="../media/image198.png"/><Relationship Id="rId4" Type="http://schemas.openxmlformats.org/officeDocument/2006/relationships/image" Target="../media/image192.PNG"/><Relationship Id="rId9" Type="http://schemas.openxmlformats.org/officeDocument/2006/relationships/image" Target="../media/image197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6.png"/><Relationship Id="rId5" Type="http://schemas.openxmlformats.org/officeDocument/2006/relationships/image" Target="../media/image159.png"/><Relationship Id="rId4" Type="http://schemas.openxmlformats.org/officeDocument/2006/relationships/image" Target="../media/image205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jp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3.png"/><Relationship Id="rId4" Type="http://schemas.openxmlformats.org/officeDocument/2006/relationships/image" Target="../media/image212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0.png"/><Relationship Id="rId3" Type="http://schemas.openxmlformats.org/officeDocument/2006/relationships/image" Target="../media/image215.png"/><Relationship Id="rId7" Type="http://schemas.openxmlformats.org/officeDocument/2006/relationships/image" Target="../media/image219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8.png"/><Relationship Id="rId11" Type="http://schemas.openxmlformats.org/officeDocument/2006/relationships/image" Target="../media/image223.png"/><Relationship Id="rId5" Type="http://schemas.openxmlformats.org/officeDocument/2006/relationships/image" Target="../media/image217.png"/><Relationship Id="rId10" Type="http://schemas.openxmlformats.org/officeDocument/2006/relationships/image" Target="../media/image222.png"/><Relationship Id="rId4" Type="http://schemas.openxmlformats.org/officeDocument/2006/relationships/image" Target="../media/image216.png"/><Relationship Id="rId9" Type="http://schemas.openxmlformats.org/officeDocument/2006/relationships/image" Target="../media/image221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6.png"/><Relationship Id="rId3" Type="http://schemas.openxmlformats.org/officeDocument/2006/relationships/image" Target="../media/image216.png"/><Relationship Id="rId7" Type="http://schemas.openxmlformats.org/officeDocument/2006/relationships/image" Target="../media/image225.png"/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4.png"/><Relationship Id="rId5" Type="http://schemas.openxmlformats.org/officeDocument/2006/relationships/image" Target="../media/image218.png"/><Relationship Id="rId4" Type="http://schemas.openxmlformats.org/officeDocument/2006/relationships/image" Target="../media/image221.png"/><Relationship Id="rId9" Type="http://schemas.openxmlformats.org/officeDocument/2006/relationships/image" Target="../media/image227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png"/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0.png"/><Relationship Id="rId5" Type="http://schemas.openxmlformats.org/officeDocument/2006/relationships/image" Target="../media/image550.png"/><Relationship Id="rId4" Type="http://schemas.openxmlformats.org/officeDocument/2006/relationships/image" Target="../media/image540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9.png"/><Relationship Id="rId3" Type="http://schemas.openxmlformats.org/officeDocument/2006/relationships/image" Target="../media/image234.png"/><Relationship Id="rId7" Type="http://schemas.openxmlformats.org/officeDocument/2006/relationships/image" Target="../media/image238.png"/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7.png"/><Relationship Id="rId5" Type="http://schemas.openxmlformats.org/officeDocument/2006/relationships/image" Target="../media/image236.png"/><Relationship Id="rId4" Type="http://schemas.openxmlformats.org/officeDocument/2006/relationships/image" Target="../media/image235.pn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png"/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5.png"/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7.png"/><Relationship Id="rId4" Type="http://schemas.openxmlformats.org/officeDocument/2006/relationships/image" Target="../media/image246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9.png"/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3.png"/><Relationship Id="rId4" Type="http://schemas.openxmlformats.org/officeDocument/2006/relationships/image" Target="../media/image252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png"/><Relationship Id="rId2" Type="http://schemas.openxmlformats.org/officeDocument/2006/relationships/image" Target="../media/image25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8.png"/><Relationship Id="rId5" Type="http://schemas.openxmlformats.org/officeDocument/2006/relationships/image" Target="../media/image257.png"/><Relationship Id="rId4" Type="http://schemas.openxmlformats.org/officeDocument/2006/relationships/image" Target="../media/image256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png"/><Relationship Id="rId7" Type="http://schemas.openxmlformats.org/officeDocument/2006/relationships/image" Target="../media/image262.png"/><Relationship Id="rId2" Type="http://schemas.openxmlformats.org/officeDocument/2006/relationships/image" Target="../media/image25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1.png"/><Relationship Id="rId5" Type="http://schemas.openxmlformats.org/officeDocument/2006/relationships/image" Target="../media/image260.png"/><Relationship Id="rId4" Type="http://schemas.openxmlformats.org/officeDocument/2006/relationships/image" Target="../media/image259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3.png"/><Relationship Id="rId2" Type="http://schemas.openxmlformats.org/officeDocument/2006/relationships/image" Target="../media/image25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6.png"/><Relationship Id="rId5" Type="http://schemas.openxmlformats.org/officeDocument/2006/relationships/image" Target="../media/image265.png"/><Relationship Id="rId4" Type="http://schemas.openxmlformats.org/officeDocument/2006/relationships/image" Target="../media/image264.png"/></Relationships>
</file>

<file path=ppt/slides/_rels/slide9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78.png"/><Relationship Id="rId18" Type="http://schemas.openxmlformats.org/officeDocument/2006/relationships/image" Target="../media/image283.png"/><Relationship Id="rId26" Type="http://schemas.openxmlformats.org/officeDocument/2006/relationships/image" Target="../media/image291.png"/><Relationship Id="rId39" Type="http://schemas.openxmlformats.org/officeDocument/2006/relationships/image" Target="../media/image304.png"/><Relationship Id="rId21" Type="http://schemas.openxmlformats.org/officeDocument/2006/relationships/image" Target="../media/image286.png"/><Relationship Id="rId34" Type="http://schemas.openxmlformats.org/officeDocument/2006/relationships/image" Target="../media/image299.png"/><Relationship Id="rId7" Type="http://schemas.openxmlformats.org/officeDocument/2006/relationships/image" Target="../media/image272.png"/><Relationship Id="rId12" Type="http://schemas.openxmlformats.org/officeDocument/2006/relationships/image" Target="../media/image277.png"/><Relationship Id="rId17" Type="http://schemas.openxmlformats.org/officeDocument/2006/relationships/image" Target="../media/image282.png"/><Relationship Id="rId25" Type="http://schemas.openxmlformats.org/officeDocument/2006/relationships/image" Target="../media/image290.png"/><Relationship Id="rId33" Type="http://schemas.openxmlformats.org/officeDocument/2006/relationships/image" Target="../media/image298.png"/><Relationship Id="rId38" Type="http://schemas.openxmlformats.org/officeDocument/2006/relationships/image" Target="../media/image303.png"/><Relationship Id="rId2" Type="http://schemas.openxmlformats.org/officeDocument/2006/relationships/image" Target="../media/image267.png"/><Relationship Id="rId16" Type="http://schemas.openxmlformats.org/officeDocument/2006/relationships/image" Target="../media/image281.png"/><Relationship Id="rId20" Type="http://schemas.openxmlformats.org/officeDocument/2006/relationships/image" Target="../media/image285.png"/><Relationship Id="rId29" Type="http://schemas.openxmlformats.org/officeDocument/2006/relationships/image" Target="../media/image29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1.png"/><Relationship Id="rId11" Type="http://schemas.openxmlformats.org/officeDocument/2006/relationships/image" Target="../media/image276.png"/><Relationship Id="rId24" Type="http://schemas.openxmlformats.org/officeDocument/2006/relationships/image" Target="../media/image289.png"/><Relationship Id="rId32" Type="http://schemas.openxmlformats.org/officeDocument/2006/relationships/image" Target="../media/image297.png"/><Relationship Id="rId37" Type="http://schemas.openxmlformats.org/officeDocument/2006/relationships/image" Target="../media/image302.png"/><Relationship Id="rId40" Type="http://schemas.openxmlformats.org/officeDocument/2006/relationships/image" Target="../media/image305.png"/><Relationship Id="rId5" Type="http://schemas.openxmlformats.org/officeDocument/2006/relationships/image" Target="../media/image270.png"/><Relationship Id="rId15" Type="http://schemas.openxmlformats.org/officeDocument/2006/relationships/image" Target="../media/image280.png"/><Relationship Id="rId23" Type="http://schemas.openxmlformats.org/officeDocument/2006/relationships/image" Target="../media/image288.png"/><Relationship Id="rId28" Type="http://schemas.openxmlformats.org/officeDocument/2006/relationships/image" Target="../media/image293.png"/><Relationship Id="rId36" Type="http://schemas.openxmlformats.org/officeDocument/2006/relationships/image" Target="../media/image301.png"/><Relationship Id="rId10" Type="http://schemas.openxmlformats.org/officeDocument/2006/relationships/image" Target="../media/image275.png"/><Relationship Id="rId19" Type="http://schemas.openxmlformats.org/officeDocument/2006/relationships/image" Target="../media/image284.png"/><Relationship Id="rId31" Type="http://schemas.openxmlformats.org/officeDocument/2006/relationships/image" Target="../media/image296.png"/><Relationship Id="rId4" Type="http://schemas.openxmlformats.org/officeDocument/2006/relationships/image" Target="../media/image269.png"/><Relationship Id="rId9" Type="http://schemas.openxmlformats.org/officeDocument/2006/relationships/image" Target="../media/image274.png"/><Relationship Id="rId14" Type="http://schemas.openxmlformats.org/officeDocument/2006/relationships/image" Target="../media/image279.png"/><Relationship Id="rId22" Type="http://schemas.openxmlformats.org/officeDocument/2006/relationships/image" Target="../media/image287.png"/><Relationship Id="rId27" Type="http://schemas.openxmlformats.org/officeDocument/2006/relationships/image" Target="../media/image292.png"/><Relationship Id="rId30" Type="http://schemas.openxmlformats.org/officeDocument/2006/relationships/image" Target="../media/image295.png"/><Relationship Id="rId35" Type="http://schemas.openxmlformats.org/officeDocument/2006/relationships/image" Target="../media/image300.png"/><Relationship Id="rId8" Type="http://schemas.openxmlformats.org/officeDocument/2006/relationships/image" Target="../media/image273.png"/><Relationship Id="rId3" Type="http://schemas.openxmlformats.org/officeDocument/2006/relationships/image" Target="../media/image268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6.png"/><Relationship Id="rId2" Type="http://schemas.openxmlformats.org/officeDocument/2006/relationships/image" Target="../media/image25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9.png"/><Relationship Id="rId5" Type="http://schemas.openxmlformats.org/officeDocument/2006/relationships/image" Target="../media/image308.png"/><Relationship Id="rId4" Type="http://schemas.openxmlformats.org/officeDocument/2006/relationships/image" Target="../media/image307.png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5.png"/><Relationship Id="rId13" Type="http://schemas.openxmlformats.org/officeDocument/2006/relationships/image" Target="../media/image320.png"/><Relationship Id="rId3" Type="http://schemas.openxmlformats.org/officeDocument/2006/relationships/image" Target="../media/image311.png"/><Relationship Id="rId7" Type="http://schemas.openxmlformats.org/officeDocument/2006/relationships/image" Target="../media/image314.png"/><Relationship Id="rId12" Type="http://schemas.openxmlformats.org/officeDocument/2006/relationships/image" Target="../media/image319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3.png"/><Relationship Id="rId11" Type="http://schemas.openxmlformats.org/officeDocument/2006/relationships/image" Target="../media/image318.png"/><Relationship Id="rId5" Type="http://schemas.openxmlformats.org/officeDocument/2006/relationships/image" Target="../media/image256.png"/><Relationship Id="rId10" Type="http://schemas.openxmlformats.org/officeDocument/2006/relationships/image" Target="../media/image317.png"/><Relationship Id="rId4" Type="http://schemas.openxmlformats.org/officeDocument/2006/relationships/image" Target="../media/image312.png"/><Relationship Id="rId9" Type="http://schemas.openxmlformats.org/officeDocument/2006/relationships/image" Target="../media/image316.png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6.png"/><Relationship Id="rId3" Type="http://schemas.openxmlformats.org/officeDocument/2006/relationships/image" Target="../media/image209.png"/><Relationship Id="rId7" Type="http://schemas.openxmlformats.org/officeDocument/2006/relationships/image" Target="../media/image325.png"/><Relationship Id="rId2" Type="http://schemas.openxmlformats.org/officeDocument/2006/relationships/image" Target="../media/image3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4.png"/><Relationship Id="rId5" Type="http://schemas.openxmlformats.org/officeDocument/2006/relationships/image" Target="../media/image323.png"/><Relationship Id="rId4" Type="http://schemas.openxmlformats.org/officeDocument/2006/relationships/image" Target="../media/image3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tangolo 12">
            <a:extLst>
              <a:ext uri="{FF2B5EF4-FFF2-40B4-BE49-F238E27FC236}">
                <a16:creationId xmlns:a16="http://schemas.microsoft.com/office/drawing/2014/main" id="{448556CF-E3CA-4233-8D85-AFA9DAC35DAF}"/>
              </a:ext>
            </a:extLst>
          </p:cNvPr>
          <p:cNvSpPr/>
          <p:nvPr/>
        </p:nvSpPr>
        <p:spPr>
          <a:xfrm>
            <a:off x="74811" y="6393984"/>
            <a:ext cx="12042378" cy="38305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B5DD1EA3-18BD-4E5E-B134-336C7EDD00C0}"/>
              </a:ext>
            </a:extLst>
          </p:cNvPr>
          <p:cNvSpPr txBox="1"/>
          <p:nvPr/>
        </p:nvSpPr>
        <p:spPr>
          <a:xfrm>
            <a:off x="209548" y="6393984"/>
            <a:ext cx="11791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Bayesian Data Analysis – A Primer                    Workshop 2021                    Marco D’Alessandro (PhD)                    ISTC CNR </a:t>
            </a:r>
            <a:r>
              <a:rPr lang="it-IT" dirty="0" err="1">
                <a:solidFill>
                  <a:schemeClr val="bg1"/>
                </a:solidFill>
              </a:rPr>
              <a:t>Italy</a:t>
            </a:r>
            <a:r>
              <a:rPr lang="it-IT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8B339DAC-F29F-45B9-A81C-1D17BD7D5FE4}"/>
              </a:ext>
            </a:extLst>
          </p:cNvPr>
          <p:cNvSpPr/>
          <p:nvPr/>
        </p:nvSpPr>
        <p:spPr>
          <a:xfrm>
            <a:off x="2622257" y="2227495"/>
            <a:ext cx="4114102" cy="646331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it-IT" sz="3600" b="1" dirty="0">
                <a:solidFill>
                  <a:schemeClr val="tx1"/>
                </a:solidFill>
              </a:rPr>
              <a:t>From ZERO to BAYES</a:t>
            </a:r>
            <a:endParaRPr lang="en-US" sz="3600" b="1" dirty="0">
              <a:solidFill>
                <a:schemeClr val="tx1"/>
              </a:solidFill>
            </a:endParaRPr>
          </a:p>
        </p:txBody>
      </p:sp>
      <p:pic>
        <p:nvPicPr>
          <p:cNvPr id="8" name="Immagine 7" descr="Immagine che contiene testo, persona, vecchio&#10;&#10;Descrizione generata automaticamente">
            <a:extLst>
              <a:ext uri="{FF2B5EF4-FFF2-40B4-BE49-F238E27FC236}">
                <a16:creationId xmlns:a16="http://schemas.microsoft.com/office/drawing/2014/main" id="{F8BD8103-8370-4EE2-92FD-3E5C01803E8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2424" y="-1"/>
            <a:ext cx="6789576" cy="6410417"/>
          </a:xfrm>
          <a:prstGeom prst="rect">
            <a:avLst/>
          </a:prstGeom>
          <a:effectLst/>
        </p:spPr>
      </p:pic>
      <p:sp>
        <p:nvSpPr>
          <p:cNvPr id="5" name="Rettangolo 4">
            <a:extLst>
              <a:ext uri="{FF2B5EF4-FFF2-40B4-BE49-F238E27FC236}">
                <a16:creationId xmlns:a16="http://schemas.microsoft.com/office/drawing/2014/main" id="{B224CEA8-377C-4498-AADF-17B84BC2686E}"/>
              </a:ext>
            </a:extLst>
          </p:cNvPr>
          <p:cNvSpPr/>
          <p:nvPr/>
        </p:nvSpPr>
        <p:spPr>
          <a:xfrm>
            <a:off x="2479644" y="538804"/>
            <a:ext cx="723271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Crash Course on </a:t>
            </a:r>
            <a:r>
              <a:rPr lang="it-IT" sz="3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Bayesian</a:t>
            </a:r>
            <a:r>
              <a:rPr lang="it-IT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it-IT" sz="3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Modeling</a:t>
            </a:r>
            <a:endParaRPr 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493850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B224CEA8-377C-4498-AADF-17B84BC2686E}"/>
              </a:ext>
            </a:extLst>
          </p:cNvPr>
          <p:cNvSpPr/>
          <p:nvPr/>
        </p:nvSpPr>
        <p:spPr>
          <a:xfrm>
            <a:off x="2479644" y="2560550"/>
            <a:ext cx="723271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3600" b="1" dirty="0"/>
              <a:t>Bayesian </a:t>
            </a:r>
            <a:r>
              <a:rPr lang="it-IT" sz="3600" b="1" dirty="0" err="1"/>
              <a:t>Modeling</a:t>
            </a:r>
            <a:r>
              <a:rPr lang="it-IT" sz="3600" b="1" dirty="0"/>
              <a:t> </a:t>
            </a:r>
            <a:r>
              <a:rPr lang="it-IT" sz="3600" b="1" dirty="0" err="1"/>
              <a:t>is</a:t>
            </a:r>
            <a:r>
              <a:rPr lang="it-IT" sz="3600" b="1" dirty="0"/>
              <a:t> </a:t>
            </a:r>
            <a:r>
              <a:rPr lang="it-IT" sz="3600" b="1" dirty="0" err="1"/>
              <a:t>nothing</a:t>
            </a:r>
            <a:r>
              <a:rPr lang="it-IT" sz="3600" b="1" dirty="0"/>
              <a:t> more </a:t>
            </a:r>
            <a:r>
              <a:rPr lang="it-IT" sz="3600" b="1" dirty="0" err="1"/>
              <a:t>then</a:t>
            </a:r>
            <a:r>
              <a:rPr lang="it-IT" sz="3600" b="1" dirty="0"/>
              <a:t> </a:t>
            </a:r>
            <a:r>
              <a:rPr lang="it-IT" sz="3600" b="1" dirty="0">
                <a:solidFill>
                  <a:srgbClr val="FF0000"/>
                </a:solidFill>
              </a:rPr>
              <a:t>pure</a:t>
            </a:r>
            <a:r>
              <a:rPr lang="it-IT" sz="3600" b="1" dirty="0"/>
              <a:t> </a:t>
            </a:r>
            <a:r>
              <a:rPr lang="it-IT" sz="3600" b="1" dirty="0" err="1"/>
              <a:t>applied</a:t>
            </a:r>
            <a:r>
              <a:rPr lang="it-IT" sz="3600" b="1" dirty="0"/>
              <a:t> </a:t>
            </a:r>
            <a:r>
              <a:rPr lang="it-IT" sz="3600" b="1" dirty="0" err="1"/>
              <a:t>probability</a:t>
            </a:r>
            <a:r>
              <a:rPr lang="it-IT" sz="3600" b="1" dirty="0"/>
              <a:t> theory</a:t>
            </a:r>
            <a:endParaRPr lang="en-US" sz="3600" b="1" dirty="0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448556CF-E3CA-4233-8D85-AFA9DAC35DAF}"/>
              </a:ext>
            </a:extLst>
          </p:cNvPr>
          <p:cNvSpPr/>
          <p:nvPr/>
        </p:nvSpPr>
        <p:spPr>
          <a:xfrm>
            <a:off x="74811" y="6393984"/>
            <a:ext cx="12042378" cy="38305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B5DD1EA3-18BD-4E5E-B134-336C7EDD00C0}"/>
              </a:ext>
            </a:extLst>
          </p:cNvPr>
          <p:cNvSpPr txBox="1"/>
          <p:nvPr/>
        </p:nvSpPr>
        <p:spPr>
          <a:xfrm>
            <a:off x="209548" y="6393984"/>
            <a:ext cx="11791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Bayesian Data Analysis – A Primer                    Workshop 2021                    Marco D’Alessandro (PhD)                    ISTC CNR </a:t>
            </a:r>
            <a:r>
              <a:rPr lang="it-IT" dirty="0" err="1">
                <a:solidFill>
                  <a:schemeClr val="bg1"/>
                </a:solidFill>
              </a:rPr>
              <a:t>Italy</a:t>
            </a:r>
            <a:r>
              <a:rPr lang="it-IT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E0F46EBF-12EF-4626-BDA6-D3A05D61444B}"/>
              </a:ext>
            </a:extLst>
          </p:cNvPr>
          <p:cNvSpPr/>
          <p:nvPr/>
        </p:nvSpPr>
        <p:spPr>
          <a:xfrm>
            <a:off x="2479644" y="1679002"/>
            <a:ext cx="723271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sz="3600" b="1" dirty="0">
                <a:solidFill>
                  <a:schemeClr val="accent1">
                    <a:lumMod val="75000"/>
                  </a:schemeClr>
                </a:solidFill>
              </a:rPr>
              <a:t>FIRST:</a:t>
            </a:r>
            <a:endParaRPr lang="en-US" sz="36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101087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tangolo 12">
            <a:extLst>
              <a:ext uri="{FF2B5EF4-FFF2-40B4-BE49-F238E27FC236}">
                <a16:creationId xmlns:a16="http://schemas.microsoft.com/office/drawing/2014/main" id="{CB0F3CC7-D155-4DED-B513-5B4595C79FD5}"/>
              </a:ext>
            </a:extLst>
          </p:cNvPr>
          <p:cNvSpPr/>
          <p:nvPr/>
        </p:nvSpPr>
        <p:spPr>
          <a:xfrm>
            <a:off x="74811" y="6393984"/>
            <a:ext cx="12042378" cy="38305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7B954650-793E-441E-B65B-6ABC0362C7E5}"/>
              </a:ext>
            </a:extLst>
          </p:cNvPr>
          <p:cNvSpPr txBox="1"/>
          <p:nvPr/>
        </p:nvSpPr>
        <p:spPr>
          <a:xfrm>
            <a:off x="209548" y="6393984"/>
            <a:ext cx="11791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Bayesian Data Analysis – A Primer                    Workshop 2021                    Marco D’Alessandro (PhD)                    ISTC CNR </a:t>
            </a:r>
            <a:r>
              <a:rPr lang="it-IT" dirty="0" err="1">
                <a:solidFill>
                  <a:schemeClr val="bg1"/>
                </a:solidFill>
              </a:rPr>
              <a:t>Italy</a:t>
            </a:r>
            <a:r>
              <a:rPr lang="it-IT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62" name="Rettangolo 61">
            <a:extLst>
              <a:ext uri="{FF2B5EF4-FFF2-40B4-BE49-F238E27FC236}">
                <a16:creationId xmlns:a16="http://schemas.microsoft.com/office/drawing/2014/main" id="{FAB66B79-794D-4365-B132-54C8E8E05D98}"/>
              </a:ext>
            </a:extLst>
          </p:cNvPr>
          <p:cNvSpPr/>
          <p:nvPr/>
        </p:nvSpPr>
        <p:spPr>
          <a:xfrm>
            <a:off x="2708232" y="341760"/>
            <a:ext cx="6673471" cy="6463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it-IT" sz="3600" b="1" dirty="0" err="1"/>
              <a:t>Hierarchical</a:t>
            </a:r>
            <a:r>
              <a:rPr lang="it-IT" sz="3600" b="1" dirty="0"/>
              <a:t> </a:t>
            </a:r>
            <a:r>
              <a:rPr lang="it-IT" sz="3600" b="1" dirty="0" err="1"/>
              <a:t>Regression</a:t>
            </a:r>
            <a:r>
              <a:rPr lang="it-IT" sz="3600" b="1" dirty="0"/>
              <a:t> </a:t>
            </a:r>
            <a:r>
              <a:rPr lang="it-IT" sz="3600" b="1" dirty="0" err="1"/>
              <a:t>Modeling</a:t>
            </a:r>
            <a:endParaRPr lang="it-IT" sz="2400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CasellaDiTesto 57">
                <a:extLst>
                  <a:ext uri="{FF2B5EF4-FFF2-40B4-BE49-F238E27FC236}">
                    <a16:creationId xmlns:a16="http://schemas.microsoft.com/office/drawing/2014/main" id="{7A01633C-7698-468C-AAF1-0AE27C577D44}"/>
                  </a:ext>
                </a:extLst>
              </p:cNvPr>
              <p:cNvSpPr txBox="1"/>
              <p:nvPr/>
            </p:nvSpPr>
            <p:spPr>
              <a:xfrm>
                <a:off x="4003968" y="3901602"/>
                <a:ext cx="149079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anose="05050102010706020507" pitchFamily="18" charset="2"/>
                            </a:rPr>
                            <m:t>λ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 smtClean="0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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 smtClean="0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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𝑥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58" name="CasellaDiTesto 57">
                <a:extLst>
                  <a:ext uri="{FF2B5EF4-FFF2-40B4-BE49-F238E27FC236}">
                    <a16:creationId xmlns:a16="http://schemas.microsoft.com/office/drawing/2014/main" id="{7A01633C-7698-468C-AAF1-0AE27C577D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3968" y="3901602"/>
                <a:ext cx="1490793" cy="276999"/>
              </a:xfrm>
              <a:prstGeom prst="rect">
                <a:avLst/>
              </a:prstGeom>
              <a:blipFill>
                <a:blip r:embed="rId2"/>
                <a:stretch>
                  <a:fillRect l="-2869" t="-2222" r="-820" b="-3555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CasellaDiTesto 58">
                <a:extLst>
                  <a:ext uri="{FF2B5EF4-FFF2-40B4-BE49-F238E27FC236}">
                    <a16:creationId xmlns:a16="http://schemas.microsoft.com/office/drawing/2014/main" id="{B4DB1548-3995-4FB9-9C89-9361A9422C8B}"/>
                  </a:ext>
                </a:extLst>
              </p:cNvPr>
              <p:cNvSpPr txBox="1"/>
              <p:nvPr/>
            </p:nvSpPr>
            <p:spPr>
              <a:xfrm>
                <a:off x="4003966" y="3462977"/>
                <a:ext cx="137550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𝑦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 ~ </m:t>
                      </m:r>
                      <m:r>
                        <m:rPr>
                          <m:sty m:val="p"/>
                        </m:rPr>
                        <a:rPr lang="it-IT" b="0" i="0" smtClean="0">
                          <a:latin typeface="Cambria Math" panose="02040503050406030204" pitchFamily="18" charset="0"/>
                        </a:rPr>
                        <m:t>IG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 smtClean="0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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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59" name="CasellaDiTesto 58">
                <a:extLst>
                  <a:ext uri="{FF2B5EF4-FFF2-40B4-BE49-F238E27FC236}">
                    <a16:creationId xmlns:a16="http://schemas.microsoft.com/office/drawing/2014/main" id="{B4DB1548-3995-4FB9-9C89-9361A9422C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3966" y="3462977"/>
                <a:ext cx="1375505" cy="276999"/>
              </a:xfrm>
              <a:prstGeom prst="rect">
                <a:avLst/>
              </a:prstGeom>
              <a:blipFill>
                <a:blip r:embed="rId3"/>
                <a:stretch>
                  <a:fillRect l="-2667" t="-2174" r="-5333" b="-3260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CasellaDiTesto 59">
                <a:extLst>
                  <a:ext uri="{FF2B5EF4-FFF2-40B4-BE49-F238E27FC236}">
                    <a16:creationId xmlns:a16="http://schemas.microsoft.com/office/drawing/2014/main" id="{54A93AF6-B4E3-4BA9-8FC0-69400F9011F3}"/>
                  </a:ext>
                </a:extLst>
              </p:cNvPr>
              <p:cNvSpPr txBox="1"/>
              <p:nvPr/>
            </p:nvSpPr>
            <p:spPr>
              <a:xfrm>
                <a:off x="4131244" y="4340227"/>
                <a:ext cx="108542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  <a:sym typeface="Symbol" panose="05050102010706020507" pitchFamily="18" charset="2"/>
                                </a:rPr>
                                <m:t>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anose="05050102010706020507" pitchFamily="18" charset="2"/>
                            </a:rPr>
                            <m:t>λ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60" name="CasellaDiTesto 59">
                <a:extLst>
                  <a:ext uri="{FF2B5EF4-FFF2-40B4-BE49-F238E27FC236}">
                    <a16:creationId xmlns:a16="http://schemas.microsoft.com/office/drawing/2014/main" id="{54A93AF6-B4E3-4BA9-8FC0-69400F9011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1244" y="4340227"/>
                <a:ext cx="1085425" cy="276999"/>
              </a:xfrm>
              <a:prstGeom prst="rect">
                <a:avLst/>
              </a:prstGeom>
              <a:blipFill>
                <a:blip r:embed="rId4"/>
                <a:stretch>
                  <a:fillRect l="-5056" r="-1685" b="-2666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Ovale 60">
            <a:extLst>
              <a:ext uri="{FF2B5EF4-FFF2-40B4-BE49-F238E27FC236}">
                <a16:creationId xmlns:a16="http://schemas.microsoft.com/office/drawing/2014/main" id="{99DB37B6-3BB5-44EF-BDCA-EDCC91C2E534}"/>
              </a:ext>
            </a:extLst>
          </p:cNvPr>
          <p:cNvSpPr/>
          <p:nvPr/>
        </p:nvSpPr>
        <p:spPr>
          <a:xfrm>
            <a:off x="4478156" y="3437232"/>
            <a:ext cx="330034" cy="298467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3" name="Ovale 62">
            <a:extLst>
              <a:ext uri="{FF2B5EF4-FFF2-40B4-BE49-F238E27FC236}">
                <a16:creationId xmlns:a16="http://schemas.microsoft.com/office/drawing/2014/main" id="{66782DAC-5ACD-41E5-BA44-0ED79D7DCDED}"/>
              </a:ext>
            </a:extLst>
          </p:cNvPr>
          <p:cNvSpPr/>
          <p:nvPr/>
        </p:nvSpPr>
        <p:spPr>
          <a:xfrm>
            <a:off x="3984953" y="3890867"/>
            <a:ext cx="266330" cy="298467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4" name="Ovale 63">
            <a:extLst>
              <a:ext uri="{FF2B5EF4-FFF2-40B4-BE49-F238E27FC236}">
                <a16:creationId xmlns:a16="http://schemas.microsoft.com/office/drawing/2014/main" id="{11F2729E-799E-465B-BE44-57F86EC4B193}"/>
              </a:ext>
            </a:extLst>
          </p:cNvPr>
          <p:cNvSpPr/>
          <p:nvPr/>
        </p:nvSpPr>
        <p:spPr>
          <a:xfrm>
            <a:off x="4097673" y="4340225"/>
            <a:ext cx="266330" cy="298467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65" name="Connettore diritto 64">
            <a:extLst>
              <a:ext uri="{FF2B5EF4-FFF2-40B4-BE49-F238E27FC236}">
                <a16:creationId xmlns:a16="http://schemas.microsoft.com/office/drawing/2014/main" id="{EFF8DDF2-7AD2-486F-B49B-C399683E6F66}"/>
              </a:ext>
            </a:extLst>
          </p:cNvPr>
          <p:cNvCxnSpPr>
            <a:cxnSpLocks/>
            <a:stCxn id="61" idx="1"/>
          </p:cNvCxnSpPr>
          <p:nvPr/>
        </p:nvCxnSpPr>
        <p:spPr>
          <a:xfrm flipH="1" flipV="1">
            <a:off x="2873790" y="3149417"/>
            <a:ext cx="1652698" cy="33152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ttore diritto 65">
            <a:extLst>
              <a:ext uri="{FF2B5EF4-FFF2-40B4-BE49-F238E27FC236}">
                <a16:creationId xmlns:a16="http://schemas.microsoft.com/office/drawing/2014/main" id="{CA48BF93-CA7C-4647-8E52-79DCB06E9582}"/>
              </a:ext>
            </a:extLst>
          </p:cNvPr>
          <p:cNvCxnSpPr>
            <a:stCxn id="63" idx="2"/>
          </p:cNvCxnSpPr>
          <p:nvPr/>
        </p:nvCxnSpPr>
        <p:spPr>
          <a:xfrm flipH="1" flipV="1">
            <a:off x="2711700" y="4028939"/>
            <a:ext cx="1273253" cy="1116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ttore diritto 66">
            <a:extLst>
              <a:ext uri="{FF2B5EF4-FFF2-40B4-BE49-F238E27FC236}">
                <a16:creationId xmlns:a16="http://schemas.microsoft.com/office/drawing/2014/main" id="{B843156A-1D16-4959-900C-4C63F0D534F5}"/>
              </a:ext>
            </a:extLst>
          </p:cNvPr>
          <p:cNvCxnSpPr>
            <a:stCxn id="64" idx="2"/>
          </p:cNvCxnSpPr>
          <p:nvPr/>
        </p:nvCxnSpPr>
        <p:spPr>
          <a:xfrm flipH="1">
            <a:off x="2614257" y="4489459"/>
            <a:ext cx="1483416" cy="26541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CasellaDiTesto 70">
            <a:extLst>
              <a:ext uri="{FF2B5EF4-FFF2-40B4-BE49-F238E27FC236}">
                <a16:creationId xmlns:a16="http://schemas.microsoft.com/office/drawing/2014/main" id="{601044B2-18FF-4C2A-B0DE-BBE6318535C3}"/>
              </a:ext>
            </a:extLst>
          </p:cNvPr>
          <p:cNvSpPr txBox="1"/>
          <p:nvPr/>
        </p:nvSpPr>
        <p:spPr>
          <a:xfrm>
            <a:off x="4654201" y="988091"/>
            <a:ext cx="2883597" cy="58477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9F3333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it-IT" sz="1600" dirty="0" err="1"/>
              <a:t>Generalized</a:t>
            </a:r>
            <a:r>
              <a:rPr lang="it-IT" sz="1600" dirty="0"/>
              <a:t> Linear Models</a:t>
            </a:r>
            <a:r>
              <a:rPr lang="it-IT" sz="1600" dirty="0">
                <a:latin typeface="Baskerville Old Face" panose="02020602080505020303" pitchFamily="18" charset="0"/>
              </a:rPr>
              <a:t>:</a:t>
            </a:r>
          </a:p>
          <a:p>
            <a:pPr algn="ctr"/>
            <a:r>
              <a:rPr lang="it-IT" sz="1600" b="1" dirty="0"/>
              <a:t>Inverse-</a:t>
            </a:r>
            <a:r>
              <a:rPr lang="it-IT" sz="1600" b="1" dirty="0" err="1"/>
              <a:t>Gaussian</a:t>
            </a:r>
            <a:endParaRPr lang="it-IT" sz="1600" b="1" dirty="0"/>
          </a:p>
        </p:txBody>
      </p:sp>
      <p:pic>
        <p:nvPicPr>
          <p:cNvPr id="72" name="Immagine 71">
            <a:extLst>
              <a:ext uri="{FF2B5EF4-FFF2-40B4-BE49-F238E27FC236}">
                <a16:creationId xmlns:a16="http://schemas.microsoft.com/office/drawing/2014/main" id="{4F426F1F-DFDA-42CD-9022-5D2298C634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6342" y="2003573"/>
            <a:ext cx="4177594" cy="4177594"/>
          </a:xfrm>
          <a:prstGeom prst="rect">
            <a:avLst/>
          </a:prstGeom>
        </p:spPr>
      </p:pic>
      <p:sp>
        <p:nvSpPr>
          <p:cNvPr id="73" name="CasellaDiTesto 72">
            <a:extLst>
              <a:ext uri="{FF2B5EF4-FFF2-40B4-BE49-F238E27FC236}">
                <a16:creationId xmlns:a16="http://schemas.microsoft.com/office/drawing/2014/main" id="{58C8586B-A82F-4C6D-AA41-9816B35AED11}"/>
              </a:ext>
            </a:extLst>
          </p:cNvPr>
          <p:cNvSpPr txBox="1"/>
          <p:nvPr/>
        </p:nvSpPr>
        <p:spPr>
          <a:xfrm>
            <a:off x="9115139" y="5895161"/>
            <a:ext cx="744320" cy="2616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it-IT" sz="1100" dirty="0"/>
              <a:t>Support</a:t>
            </a:r>
          </a:p>
        </p:txBody>
      </p:sp>
      <p:sp>
        <p:nvSpPr>
          <p:cNvPr id="74" name="CasellaDiTesto 73">
            <a:extLst>
              <a:ext uri="{FF2B5EF4-FFF2-40B4-BE49-F238E27FC236}">
                <a16:creationId xmlns:a16="http://schemas.microsoft.com/office/drawing/2014/main" id="{C2C1AD46-B128-44AC-AA78-393E8C2A18C6}"/>
              </a:ext>
            </a:extLst>
          </p:cNvPr>
          <p:cNvSpPr txBox="1"/>
          <p:nvPr/>
        </p:nvSpPr>
        <p:spPr>
          <a:xfrm rot="16200000">
            <a:off x="6690615" y="3679689"/>
            <a:ext cx="746524" cy="2616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it-IT" sz="1100" dirty="0" err="1"/>
              <a:t>Density</a:t>
            </a:r>
            <a:endParaRPr lang="it-IT" sz="11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CasellaDiTesto 74">
                <a:extLst>
                  <a:ext uri="{FF2B5EF4-FFF2-40B4-BE49-F238E27FC236}">
                    <a16:creationId xmlns:a16="http://schemas.microsoft.com/office/drawing/2014/main" id="{4041A543-1B36-418F-B18C-6455C186D227}"/>
                  </a:ext>
                </a:extLst>
              </p:cNvPr>
              <p:cNvSpPr txBox="1"/>
              <p:nvPr/>
            </p:nvSpPr>
            <p:spPr>
              <a:xfrm>
                <a:off x="3431787" y="2095950"/>
                <a:ext cx="665246" cy="553998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rgbClr val="9F3333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i="1" smtClean="0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&gt;0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 </m:t>
                      </m:r>
                    </m:oMath>
                  </m:oMathPara>
                </a14:m>
                <a:endParaRPr lang="it-IT" b="0" i="1" dirty="0">
                  <a:latin typeface="Cambria Math" panose="02040503050406030204" pitchFamily="18" charset="0"/>
                  <a:sym typeface="Symbol" panose="05050102010706020507" pitchFamily="18" charset="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i="1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&gt;0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75" name="CasellaDiTesto 74">
                <a:extLst>
                  <a:ext uri="{FF2B5EF4-FFF2-40B4-BE49-F238E27FC236}">
                    <a16:creationId xmlns:a16="http://schemas.microsoft.com/office/drawing/2014/main" id="{4041A543-1B36-418F-B18C-6455C186D2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1787" y="2095950"/>
                <a:ext cx="665246" cy="553998"/>
              </a:xfrm>
              <a:prstGeom prst="rect">
                <a:avLst/>
              </a:prstGeom>
              <a:blipFill>
                <a:blip r:embed="rId6"/>
                <a:stretch>
                  <a:fillRect l="-7207" r="-2703" b="-2151"/>
                </a:stretch>
              </a:blipFill>
              <a:ln>
                <a:solidFill>
                  <a:srgbClr val="9F3333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CasellaDiTesto 75">
                <a:extLst>
                  <a:ext uri="{FF2B5EF4-FFF2-40B4-BE49-F238E27FC236}">
                    <a16:creationId xmlns:a16="http://schemas.microsoft.com/office/drawing/2014/main" id="{398FFF69-5343-4551-997F-36242F63FE55}"/>
                  </a:ext>
                </a:extLst>
              </p:cNvPr>
              <p:cNvSpPr txBox="1"/>
              <p:nvPr/>
            </p:nvSpPr>
            <p:spPr>
              <a:xfrm>
                <a:off x="2520689" y="5321830"/>
                <a:ext cx="4244967" cy="5332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i="1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</m:t>
                        </m:r>
                      </m:e>
                    </m:d>
                    <m:r>
                      <a:rPr lang="it-IT" b="0" i="1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=</m:t>
                    </m:r>
                    <m:f>
                      <m:f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</m:t>
                            </m:r>
                          </m:e>
                          <m:sup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it-IT" dirty="0"/>
                  <a:t> ,   </a:t>
                </a:r>
                <a14:m>
                  <m:oMath xmlns:m="http://schemas.openxmlformats.org/officeDocument/2006/math">
                    <m:r>
                      <a:rPr lang="it-IT" i="1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i="1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</m:t>
                        </m:r>
                      </m:e>
                    </m:d>
                    <m:r>
                      <a:rPr lang="it-IT" i="1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=</m:t>
                    </m:r>
                    <m:r>
                      <m:rPr>
                        <m:sty m:val="p"/>
                      </m:rPr>
                      <a:rPr lang="it-IT" b="0" i="0" smtClean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it-IT" i="1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</m:t>
                    </m:r>
                    <m:r>
                      <a:rPr lang="it-IT" b="0" i="1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)</m:t>
                    </m:r>
                  </m:oMath>
                </a14:m>
                <a:r>
                  <a:rPr lang="it-IT" dirty="0"/>
                  <a:t> ,   </a:t>
                </a:r>
                <a14:m>
                  <m:oMath xmlns:m="http://schemas.openxmlformats.org/officeDocument/2006/math">
                    <m:r>
                      <a:rPr lang="it-IT" i="1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i="1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</m:t>
                        </m:r>
                      </m:e>
                    </m:d>
                    <m:r>
                      <a:rPr lang="it-IT" b="0" i="1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=</m:t>
                    </m:r>
                    <m:r>
                      <a:rPr lang="it-IT" i="1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</m:t>
                    </m:r>
                  </m:oMath>
                </a14:m>
                <a:endParaRPr lang="it-IT" dirty="0"/>
              </a:p>
            </p:txBody>
          </p:sp>
        </mc:Choice>
        <mc:Fallback xmlns="">
          <p:sp>
            <p:nvSpPr>
              <p:cNvPr id="76" name="CasellaDiTesto 75">
                <a:extLst>
                  <a:ext uri="{FF2B5EF4-FFF2-40B4-BE49-F238E27FC236}">
                    <a16:creationId xmlns:a16="http://schemas.microsoft.com/office/drawing/2014/main" id="{398FFF69-5343-4551-997F-36242F63FE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0689" y="5321830"/>
                <a:ext cx="4244967" cy="533288"/>
              </a:xfrm>
              <a:prstGeom prst="rect">
                <a:avLst/>
              </a:prstGeom>
              <a:blipFill>
                <a:blip r:embed="rId7"/>
                <a:stretch>
                  <a:fillRect b="-689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7" name="Connettore diritto 76">
            <a:extLst>
              <a:ext uri="{FF2B5EF4-FFF2-40B4-BE49-F238E27FC236}">
                <a16:creationId xmlns:a16="http://schemas.microsoft.com/office/drawing/2014/main" id="{901CEF6E-4B18-4694-8DFF-65C0886BD4B7}"/>
              </a:ext>
            </a:extLst>
          </p:cNvPr>
          <p:cNvCxnSpPr>
            <a:stCxn id="64" idx="4"/>
          </p:cNvCxnSpPr>
          <p:nvPr/>
        </p:nvCxnSpPr>
        <p:spPr>
          <a:xfrm flipH="1">
            <a:off x="3189341" y="4638692"/>
            <a:ext cx="1041497" cy="7240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ttore diritto 77">
            <a:extLst>
              <a:ext uri="{FF2B5EF4-FFF2-40B4-BE49-F238E27FC236}">
                <a16:creationId xmlns:a16="http://schemas.microsoft.com/office/drawing/2014/main" id="{C15FB2CC-482E-47F7-B9D6-0DD1EB27F0F9}"/>
              </a:ext>
            </a:extLst>
          </p:cNvPr>
          <p:cNvCxnSpPr>
            <a:stCxn id="64" idx="4"/>
          </p:cNvCxnSpPr>
          <p:nvPr/>
        </p:nvCxnSpPr>
        <p:spPr>
          <a:xfrm>
            <a:off x="4230838" y="4638692"/>
            <a:ext cx="247318" cy="6938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nettore diritto 78">
            <a:extLst>
              <a:ext uri="{FF2B5EF4-FFF2-40B4-BE49-F238E27FC236}">
                <a16:creationId xmlns:a16="http://schemas.microsoft.com/office/drawing/2014/main" id="{FBAC36DF-3074-41D0-9D84-3EC7869FADF6}"/>
              </a:ext>
            </a:extLst>
          </p:cNvPr>
          <p:cNvCxnSpPr>
            <a:stCxn id="64" idx="4"/>
          </p:cNvCxnSpPr>
          <p:nvPr/>
        </p:nvCxnSpPr>
        <p:spPr>
          <a:xfrm>
            <a:off x="4230838" y="4638692"/>
            <a:ext cx="1643125" cy="6919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Rettangolo 79">
            <a:extLst>
              <a:ext uri="{FF2B5EF4-FFF2-40B4-BE49-F238E27FC236}">
                <a16:creationId xmlns:a16="http://schemas.microsoft.com/office/drawing/2014/main" id="{6D3D11F4-B0DA-42C1-B560-29F9904DFD50}"/>
              </a:ext>
            </a:extLst>
          </p:cNvPr>
          <p:cNvSpPr/>
          <p:nvPr/>
        </p:nvSpPr>
        <p:spPr>
          <a:xfrm>
            <a:off x="2496972" y="5362781"/>
            <a:ext cx="1119454" cy="492337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1" name="Rettangolo 80">
            <a:extLst>
              <a:ext uri="{FF2B5EF4-FFF2-40B4-BE49-F238E27FC236}">
                <a16:creationId xmlns:a16="http://schemas.microsoft.com/office/drawing/2014/main" id="{D03B894B-9202-499D-8A4C-E9358B4255E0}"/>
              </a:ext>
            </a:extLst>
          </p:cNvPr>
          <p:cNvSpPr/>
          <p:nvPr/>
        </p:nvSpPr>
        <p:spPr>
          <a:xfrm>
            <a:off x="3803568" y="5362781"/>
            <a:ext cx="1445840" cy="492337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82" name="Rettangolo 81">
            <a:extLst>
              <a:ext uri="{FF2B5EF4-FFF2-40B4-BE49-F238E27FC236}">
                <a16:creationId xmlns:a16="http://schemas.microsoft.com/office/drawing/2014/main" id="{EF109265-BAAB-4A3A-89AE-58A136584D85}"/>
              </a:ext>
            </a:extLst>
          </p:cNvPr>
          <p:cNvSpPr/>
          <p:nvPr/>
        </p:nvSpPr>
        <p:spPr>
          <a:xfrm>
            <a:off x="5413086" y="5362609"/>
            <a:ext cx="1132649" cy="492337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83" name="CasellaDiTesto 82">
            <a:extLst>
              <a:ext uri="{FF2B5EF4-FFF2-40B4-BE49-F238E27FC236}">
                <a16:creationId xmlns:a16="http://schemas.microsoft.com/office/drawing/2014/main" id="{45108054-8862-487B-A107-B22CE0C2E732}"/>
              </a:ext>
            </a:extLst>
          </p:cNvPr>
          <p:cNvSpPr txBox="1"/>
          <p:nvPr/>
        </p:nvSpPr>
        <p:spPr>
          <a:xfrm>
            <a:off x="2054321" y="2882723"/>
            <a:ext cx="116297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dirty="0" err="1"/>
              <a:t>Probability</a:t>
            </a:r>
            <a:r>
              <a:rPr lang="it-IT" sz="1100" dirty="0"/>
              <a:t> Distribution</a:t>
            </a:r>
          </a:p>
        </p:txBody>
      </p:sp>
      <p:sp>
        <p:nvSpPr>
          <p:cNvPr id="84" name="CasellaDiTesto 83">
            <a:extLst>
              <a:ext uri="{FF2B5EF4-FFF2-40B4-BE49-F238E27FC236}">
                <a16:creationId xmlns:a16="http://schemas.microsoft.com/office/drawing/2014/main" id="{339A839C-9D1A-4618-955A-E38BFBD7F9E6}"/>
              </a:ext>
            </a:extLst>
          </p:cNvPr>
          <p:cNvSpPr txBox="1"/>
          <p:nvPr/>
        </p:nvSpPr>
        <p:spPr>
          <a:xfrm>
            <a:off x="1663593" y="3865943"/>
            <a:ext cx="116297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dirty="0"/>
              <a:t>Linear </a:t>
            </a:r>
            <a:r>
              <a:rPr lang="it-IT" sz="1100" dirty="0" err="1"/>
              <a:t>Predictor</a:t>
            </a:r>
            <a:endParaRPr lang="it-IT" sz="1100" dirty="0"/>
          </a:p>
        </p:txBody>
      </p:sp>
      <p:sp>
        <p:nvSpPr>
          <p:cNvPr id="85" name="CasellaDiTesto 84">
            <a:extLst>
              <a:ext uri="{FF2B5EF4-FFF2-40B4-BE49-F238E27FC236}">
                <a16:creationId xmlns:a16="http://schemas.microsoft.com/office/drawing/2014/main" id="{AF52FDA7-C057-4135-8C6D-93B954550EF1}"/>
              </a:ext>
            </a:extLst>
          </p:cNvPr>
          <p:cNvSpPr txBox="1"/>
          <p:nvPr/>
        </p:nvSpPr>
        <p:spPr>
          <a:xfrm>
            <a:off x="1716161" y="4624072"/>
            <a:ext cx="116297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dirty="0"/>
              <a:t>Link </a:t>
            </a:r>
            <a:r>
              <a:rPr lang="it-IT" sz="1100" dirty="0" err="1"/>
              <a:t>function</a:t>
            </a:r>
            <a:endParaRPr lang="it-IT" sz="1100" dirty="0"/>
          </a:p>
        </p:txBody>
      </p:sp>
    </p:spTree>
    <p:extLst>
      <p:ext uri="{BB962C8B-B14F-4D97-AF65-F5344CB8AC3E}">
        <p14:creationId xmlns:p14="http://schemas.microsoft.com/office/powerpoint/2010/main" val="1824713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/>
      <p:bldP spid="80" grpId="0" animBg="1"/>
      <p:bldP spid="81" grpId="0" animBg="1"/>
      <p:bldP spid="82" grpId="0" animBg="1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tangolo 12">
            <a:extLst>
              <a:ext uri="{FF2B5EF4-FFF2-40B4-BE49-F238E27FC236}">
                <a16:creationId xmlns:a16="http://schemas.microsoft.com/office/drawing/2014/main" id="{CB0F3CC7-D155-4DED-B513-5B4595C79FD5}"/>
              </a:ext>
            </a:extLst>
          </p:cNvPr>
          <p:cNvSpPr/>
          <p:nvPr/>
        </p:nvSpPr>
        <p:spPr>
          <a:xfrm>
            <a:off x="74811" y="6393984"/>
            <a:ext cx="12042378" cy="38305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7B954650-793E-441E-B65B-6ABC0362C7E5}"/>
              </a:ext>
            </a:extLst>
          </p:cNvPr>
          <p:cNvSpPr txBox="1"/>
          <p:nvPr/>
        </p:nvSpPr>
        <p:spPr>
          <a:xfrm>
            <a:off x="209548" y="6393984"/>
            <a:ext cx="11791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Bayesian Data Analysis – A Primer                    Workshop 2021                    Marco D’Alessandro (PhD)                    ISTC CNR </a:t>
            </a:r>
            <a:r>
              <a:rPr lang="it-IT" dirty="0" err="1">
                <a:solidFill>
                  <a:schemeClr val="bg1"/>
                </a:solidFill>
              </a:rPr>
              <a:t>Italy</a:t>
            </a:r>
            <a:r>
              <a:rPr lang="it-IT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62" name="Rettangolo 61">
            <a:extLst>
              <a:ext uri="{FF2B5EF4-FFF2-40B4-BE49-F238E27FC236}">
                <a16:creationId xmlns:a16="http://schemas.microsoft.com/office/drawing/2014/main" id="{FAB66B79-794D-4365-B132-54C8E8E05D98}"/>
              </a:ext>
            </a:extLst>
          </p:cNvPr>
          <p:cNvSpPr/>
          <p:nvPr/>
        </p:nvSpPr>
        <p:spPr>
          <a:xfrm>
            <a:off x="2708232" y="341760"/>
            <a:ext cx="6673471" cy="6463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it-IT" sz="3600" b="1" dirty="0" err="1"/>
              <a:t>Hierarchical</a:t>
            </a:r>
            <a:r>
              <a:rPr lang="it-IT" sz="3600" b="1" dirty="0"/>
              <a:t> </a:t>
            </a:r>
            <a:r>
              <a:rPr lang="it-IT" sz="3600" b="1" dirty="0" err="1"/>
              <a:t>Regression</a:t>
            </a:r>
            <a:r>
              <a:rPr lang="it-IT" sz="3600" b="1" dirty="0"/>
              <a:t> </a:t>
            </a:r>
            <a:r>
              <a:rPr lang="it-IT" sz="3600" b="1" dirty="0" err="1"/>
              <a:t>Modeling</a:t>
            </a:r>
            <a:endParaRPr lang="it-IT" sz="2400" b="1" dirty="0">
              <a:solidFill>
                <a:srgbClr val="FF0000"/>
              </a:solidFill>
            </a:endParaRPr>
          </a:p>
        </p:txBody>
      </p:sp>
      <p:cxnSp>
        <p:nvCxnSpPr>
          <p:cNvPr id="29" name="Connettore diritto 28">
            <a:extLst>
              <a:ext uri="{FF2B5EF4-FFF2-40B4-BE49-F238E27FC236}">
                <a16:creationId xmlns:a16="http://schemas.microsoft.com/office/drawing/2014/main" id="{5CF56BDC-E407-4C05-86B6-CDFD91AD0E98}"/>
              </a:ext>
            </a:extLst>
          </p:cNvPr>
          <p:cNvCxnSpPr/>
          <p:nvPr/>
        </p:nvCxnSpPr>
        <p:spPr>
          <a:xfrm flipH="1">
            <a:off x="6394929" y="2517009"/>
            <a:ext cx="2787589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ttore diritto 29">
            <a:extLst>
              <a:ext uri="{FF2B5EF4-FFF2-40B4-BE49-F238E27FC236}">
                <a16:creationId xmlns:a16="http://schemas.microsoft.com/office/drawing/2014/main" id="{CBBB2C4B-6DE5-4EE6-A580-4125007E0276}"/>
              </a:ext>
            </a:extLst>
          </p:cNvPr>
          <p:cNvCxnSpPr/>
          <p:nvPr/>
        </p:nvCxnSpPr>
        <p:spPr>
          <a:xfrm flipH="1">
            <a:off x="6394929" y="3201606"/>
            <a:ext cx="2787589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ttore diritto 30">
            <a:extLst>
              <a:ext uri="{FF2B5EF4-FFF2-40B4-BE49-F238E27FC236}">
                <a16:creationId xmlns:a16="http://schemas.microsoft.com/office/drawing/2014/main" id="{DBC6DE56-9B2A-4DC7-A492-2B445B798941}"/>
              </a:ext>
            </a:extLst>
          </p:cNvPr>
          <p:cNvCxnSpPr/>
          <p:nvPr/>
        </p:nvCxnSpPr>
        <p:spPr>
          <a:xfrm flipH="1">
            <a:off x="6368295" y="4323237"/>
            <a:ext cx="2787589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e 31">
            <a:extLst>
              <a:ext uri="{FF2B5EF4-FFF2-40B4-BE49-F238E27FC236}">
                <a16:creationId xmlns:a16="http://schemas.microsoft.com/office/drawing/2014/main" id="{A13FB159-A4E0-4627-9585-3B0885A3F7AB}"/>
              </a:ext>
            </a:extLst>
          </p:cNvPr>
          <p:cNvSpPr/>
          <p:nvPr/>
        </p:nvSpPr>
        <p:spPr>
          <a:xfrm>
            <a:off x="6528389" y="2395606"/>
            <a:ext cx="45719" cy="45719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3" name="Ovale 32">
            <a:extLst>
              <a:ext uri="{FF2B5EF4-FFF2-40B4-BE49-F238E27FC236}">
                <a16:creationId xmlns:a16="http://schemas.microsoft.com/office/drawing/2014/main" id="{FCAAA99A-16B2-4B8F-AB48-A6B0CFF784AF}"/>
              </a:ext>
            </a:extLst>
          </p:cNvPr>
          <p:cNvSpPr/>
          <p:nvPr/>
        </p:nvSpPr>
        <p:spPr>
          <a:xfrm>
            <a:off x="6760688" y="2592694"/>
            <a:ext cx="45719" cy="45719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4" name="Ovale 33">
            <a:extLst>
              <a:ext uri="{FF2B5EF4-FFF2-40B4-BE49-F238E27FC236}">
                <a16:creationId xmlns:a16="http://schemas.microsoft.com/office/drawing/2014/main" id="{7F2407E1-A607-4F41-BD4C-23040980B45F}"/>
              </a:ext>
            </a:extLst>
          </p:cNvPr>
          <p:cNvSpPr/>
          <p:nvPr/>
        </p:nvSpPr>
        <p:spPr>
          <a:xfrm>
            <a:off x="6975232" y="2546975"/>
            <a:ext cx="45719" cy="45719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5" name="Ovale 34">
            <a:extLst>
              <a:ext uri="{FF2B5EF4-FFF2-40B4-BE49-F238E27FC236}">
                <a16:creationId xmlns:a16="http://schemas.microsoft.com/office/drawing/2014/main" id="{4BAA53A4-D717-40EA-86C0-9ECE724C5FDE}"/>
              </a:ext>
            </a:extLst>
          </p:cNvPr>
          <p:cNvSpPr/>
          <p:nvPr/>
        </p:nvSpPr>
        <p:spPr>
          <a:xfrm>
            <a:off x="7163142" y="2270894"/>
            <a:ext cx="45719" cy="45719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6" name="Ovale 35">
            <a:extLst>
              <a:ext uri="{FF2B5EF4-FFF2-40B4-BE49-F238E27FC236}">
                <a16:creationId xmlns:a16="http://schemas.microsoft.com/office/drawing/2014/main" id="{A613B983-414B-4E12-B06A-22B1E5FC4B22}"/>
              </a:ext>
            </a:extLst>
          </p:cNvPr>
          <p:cNvSpPr/>
          <p:nvPr/>
        </p:nvSpPr>
        <p:spPr>
          <a:xfrm>
            <a:off x="7377686" y="2643590"/>
            <a:ext cx="45719" cy="45719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7" name="Ovale 36">
            <a:extLst>
              <a:ext uri="{FF2B5EF4-FFF2-40B4-BE49-F238E27FC236}">
                <a16:creationId xmlns:a16="http://schemas.microsoft.com/office/drawing/2014/main" id="{DF96C783-701E-4B62-A27A-531220ABBB59}"/>
              </a:ext>
            </a:extLst>
          </p:cNvPr>
          <p:cNvSpPr/>
          <p:nvPr/>
        </p:nvSpPr>
        <p:spPr>
          <a:xfrm>
            <a:off x="7601107" y="2395606"/>
            <a:ext cx="45719" cy="45719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8" name="Ovale 37">
            <a:extLst>
              <a:ext uri="{FF2B5EF4-FFF2-40B4-BE49-F238E27FC236}">
                <a16:creationId xmlns:a16="http://schemas.microsoft.com/office/drawing/2014/main" id="{75A077BA-2EA6-4383-948B-208F143FB991}"/>
              </a:ext>
            </a:extLst>
          </p:cNvPr>
          <p:cNvSpPr/>
          <p:nvPr/>
        </p:nvSpPr>
        <p:spPr>
          <a:xfrm>
            <a:off x="7922183" y="2316338"/>
            <a:ext cx="45719" cy="45719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9" name="Ovale 38">
            <a:extLst>
              <a:ext uri="{FF2B5EF4-FFF2-40B4-BE49-F238E27FC236}">
                <a16:creationId xmlns:a16="http://schemas.microsoft.com/office/drawing/2014/main" id="{EC7855FD-B7D7-4E50-8432-D615F00D55CF}"/>
              </a:ext>
            </a:extLst>
          </p:cNvPr>
          <p:cNvSpPr/>
          <p:nvPr/>
        </p:nvSpPr>
        <p:spPr>
          <a:xfrm>
            <a:off x="8163359" y="2581446"/>
            <a:ext cx="45719" cy="45719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0" name="Ovale 39">
            <a:extLst>
              <a:ext uri="{FF2B5EF4-FFF2-40B4-BE49-F238E27FC236}">
                <a16:creationId xmlns:a16="http://schemas.microsoft.com/office/drawing/2014/main" id="{6E498E76-DED0-4A73-9A3A-262295DBEE98}"/>
              </a:ext>
            </a:extLst>
          </p:cNvPr>
          <p:cNvSpPr/>
          <p:nvPr/>
        </p:nvSpPr>
        <p:spPr>
          <a:xfrm>
            <a:off x="8475557" y="2080525"/>
            <a:ext cx="45719" cy="45719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1" name="Ovale 40">
            <a:extLst>
              <a:ext uri="{FF2B5EF4-FFF2-40B4-BE49-F238E27FC236}">
                <a16:creationId xmlns:a16="http://schemas.microsoft.com/office/drawing/2014/main" id="{A3BC3403-6FA8-4F2B-AA91-1AC61D46EDEA}"/>
              </a:ext>
            </a:extLst>
          </p:cNvPr>
          <p:cNvSpPr/>
          <p:nvPr/>
        </p:nvSpPr>
        <p:spPr>
          <a:xfrm>
            <a:off x="8760214" y="2634788"/>
            <a:ext cx="45719" cy="45719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2" name="Ovale 41">
            <a:extLst>
              <a:ext uri="{FF2B5EF4-FFF2-40B4-BE49-F238E27FC236}">
                <a16:creationId xmlns:a16="http://schemas.microsoft.com/office/drawing/2014/main" id="{A1F16D95-7736-47FA-BF1A-C9BE625EB6EF}"/>
              </a:ext>
            </a:extLst>
          </p:cNvPr>
          <p:cNvSpPr/>
          <p:nvPr/>
        </p:nvSpPr>
        <p:spPr>
          <a:xfrm>
            <a:off x="9019146" y="2592693"/>
            <a:ext cx="45719" cy="45719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3" name="Ovale 42">
            <a:extLst>
              <a:ext uri="{FF2B5EF4-FFF2-40B4-BE49-F238E27FC236}">
                <a16:creationId xmlns:a16="http://schemas.microsoft.com/office/drawing/2014/main" id="{57256C31-D562-4726-B89B-3A2FD78C98DC}"/>
              </a:ext>
            </a:extLst>
          </p:cNvPr>
          <p:cNvSpPr/>
          <p:nvPr/>
        </p:nvSpPr>
        <p:spPr>
          <a:xfrm>
            <a:off x="6528389" y="3072930"/>
            <a:ext cx="45719" cy="45719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4" name="Ovale 43">
            <a:extLst>
              <a:ext uri="{FF2B5EF4-FFF2-40B4-BE49-F238E27FC236}">
                <a16:creationId xmlns:a16="http://schemas.microsoft.com/office/drawing/2014/main" id="{16563B5F-5643-4E4E-8A70-375E6C683AEE}"/>
              </a:ext>
            </a:extLst>
          </p:cNvPr>
          <p:cNvSpPr/>
          <p:nvPr/>
        </p:nvSpPr>
        <p:spPr>
          <a:xfrm>
            <a:off x="6760688" y="3109774"/>
            <a:ext cx="45719" cy="45719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5" name="Ovale 44">
            <a:extLst>
              <a:ext uri="{FF2B5EF4-FFF2-40B4-BE49-F238E27FC236}">
                <a16:creationId xmlns:a16="http://schemas.microsoft.com/office/drawing/2014/main" id="{AC3584DC-5F70-406F-B87C-CB75CBDDFCE3}"/>
              </a:ext>
            </a:extLst>
          </p:cNvPr>
          <p:cNvSpPr/>
          <p:nvPr/>
        </p:nvSpPr>
        <p:spPr>
          <a:xfrm>
            <a:off x="6975232" y="3224299"/>
            <a:ext cx="45719" cy="45719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6" name="Ovale 45">
            <a:extLst>
              <a:ext uri="{FF2B5EF4-FFF2-40B4-BE49-F238E27FC236}">
                <a16:creationId xmlns:a16="http://schemas.microsoft.com/office/drawing/2014/main" id="{C33AEE9F-E2B2-420D-9A0B-5560310B5E8C}"/>
              </a:ext>
            </a:extLst>
          </p:cNvPr>
          <p:cNvSpPr/>
          <p:nvPr/>
        </p:nvSpPr>
        <p:spPr>
          <a:xfrm>
            <a:off x="7163142" y="3063661"/>
            <a:ext cx="45719" cy="45719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7" name="Ovale 46">
            <a:extLst>
              <a:ext uri="{FF2B5EF4-FFF2-40B4-BE49-F238E27FC236}">
                <a16:creationId xmlns:a16="http://schemas.microsoft.com/office/drawing/2014/main" id="{AC69B01A-1F5C-4B09-BEB3-453D0401122A}"/>
              </a:ext>
            </a:extLst>
          </p:cNvPr>
          <p:cNvSpPr/>
          <p:nvPr/>
        </p:nvSpPr>
        <p:spPr>
          <a:xfrm>
            <a:off x="7377686" y="3258770"/>
            <a:ext cx="45719" cy="45719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8" name="Ovale 47">
            <a:extLst>
              <a:ext uri="{FF2B5EF4-FFF2-40B4-BE49-F238E27FC236}">
                <a16:creationId xmlns:a16="http://schemas.microsoft.com/office/drawing/2014/main" id="{E5B5D7B6-E31F-47D8-B412-15FDF4E2EBB2}"/>
              </a:ext>
            </a:extLst>
          </p:cNvPr>
          <p:cNvSpPr/>
          <p:nvPr/>
        </p:nvSpPr>
        <p:spPr>
          <a:xfrm>
            <a:off x="7601107" y="3072930"/>
            <a:ext cx="45719" cy="45719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9" name="Ovale 48">
            <a:extLst>
              <a:ext uri="{FF2B5EF4-FFF2-40B4-BE49-F238E27FC236}">
                <a16:creationId xmlns:a16="http://schemas.microsoft.com/office/drawing/2014/main" id="{85A78CB3-3B25-4AB4-9829-D1BEB51ACA69}"/>
              </a:ext>
            </a:extLst>
          </p:cNvPr>
          <p:cNvSpPr/>
          <p:nvPr/>
        </p:nvSpPr>
        <p:spPr>
          <a:xfrm>
            <a:off x="7922182" y="3241744"/>
            <a:ext cx="45719" cy="45719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0" name="Ovale 49">
            <a:extLst>
              <a:ext uri="{FF2B5EF4-FFF2-40B4-BE49-F238E27FC236}">
                <a16:creationId xmlns:a16="http://schemas.microsoft.com/office/drawing/2014/main" id="{C1953173-8F89-4848-8D85-3740BA6EFCF3}"/>
              </a:ext>
            </a:extLst>
          </p:cNvPr>
          <p:cNvSpPr/>
          <p:nvPr/>
        </p:nvSpPr>
        <p:spPr>
          <a:xfrm>
            <a:off x="8163359" y="3258770"/>
            <a:ext cx="45719" cy="45719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1" name="Ovale 50">
            <a:extLst>
              <a:ext uri="{FF2B5EF4-FFF2-40B4-BE49-F238E27FC236}">
                <a16:creationId xmlns:a16="http://schemas.microsoft.com/office/drawing/2014/main" id="{422A0404-3D2A-46ED-9DFD-ACC5067A49C1}"/>
              </a:ext>
            </a:extLst>
          </p:cNvPr>
          <p:cNvSpPr/>
          <p:nvPr/>
        </p:nvSpPr>
        <p:spPr>
          <a:xfrm>
            <a:off x="8475557" y="3068241"/>
            <a:ext cx="45719" cy="45719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2" name="Ovale 51">
            <a:extLst>
              <a:ext uri="{FF2B5EF4-FFF2-40B4-BE49-F238E27FC236}">
                <a16:creationId xmlns:a16="http://schemas.microsoft.com/office/drawing/2014/main" id="{890A24F6-3A9A-4A78-BD86-20178FD30A5D}"/>
              </a:ext>
            </a:extLst>
          </p:cNvPr>
          <p:cNvSpPr/>
          <p:nvPr/>
        </p:nvSpPr>
        <p:spPr>
          <a:xfrm>
            <a:off x="8760213" y="3098735"/>
            <a:ext cx="45719" cy="45719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3" name="Ovale 52">
            <a:extLst>
              <a:ext uri="{FF2B5EF4-FFF2-40B4-BE49-F238E27FC236}">
                <a16:creationId xmlns:a16="http://schemas.microsoft.com/office/drawing/2014/main" id="{E94B8C02-1E15-4D95-B5E0-748DF1C54CBB}"/>
              </a:ext>
            </a:extLst>
          </p:cNvPr>
          <p:cNvSpPr/>
          <p:nvPr/>
        </p:nvSpPr>
        <p:spPr>
          <a:xfrm>
            <a:off x="9019146" y="3270017"/>
            <a:ext cx="45719" cy="45719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4" name="Ovale 53">
            <a:extLst>
              <a:ext uri="{FF2B5EF4-FFF2-40B4-BE49-F238E27FC236}">
                <a16:creationId xmlns:a16="http://schemas.microsoft.com/office/drawing/2014/main" id="{BB57AE0E-A0B1-4C96-89B7-AA92D08DF28B}"/>
              </a:ext>
            </a:extLst>
          </p:cNvPr>
          <p:cNvSpPr/>
          <p:nvPr/>
        </p:nvSpPr>
        <p:spPr>
          <a:xfrm>
            <a:off x="6528389" y="4021029"/>
            <a:ext cx="45719" cy="45719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5" name="Ovale 54">
            <a:extLst>
              <a:ext uri="{FF2B5EF4-FFF2-40B4-BE49-F238E27FC236}">
                <a16:creationId xmlns:a16="http://schemas.microsoft.com/office/drawing/2014/main" id="{98D92D59-DC94-4DE4-BEDB-717572D23348}"/>
              </a:ext>
            </a:extLst>
          </p:cNvPr>
          <p:cNvSpPr/>
          <p:nvPr/>
        </p:nvSpPr>
        <p:spPr>
          <a:xfrm>
            <a:off x="6760688" y="4441481"/>
            <a:ext cx="45719" cy="45719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6" name="Ovale 55">
            <a:extLst>
              <a:ext uri="{FF2B5EF4-FFF2-40B4-BE49-F238E27FC236}">
                <a16:creationId xmlns:a16="http://schemas.microsoft.com/office/drawing/2014/main" id="{A3C65B42-949A-43E6-85DE-737340901E02}"/>
              </a:ext>
            </a:extLst>
          </p:cNvPr>
          <p:cNvSpPr/>
          <p:nvPr/>
        </p:nvSpPr>
        <p:spPr>
          <a:xfrm>
            <a:off x="6975232" y="4604618"/>
            <a:ext cx="45719" cy="45719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7" name="Ovale 56">
            <a:extLst>
              <a:ext uri="{FF2B5EF4-FFF2-40B4-BE49-F238E27FC236}">
                <a16:creationId xmlns:a16="http://schemas.microsoft.com/office/drawing/2014/main" id="{C59B0D97-17D1-4905-A0EF-C24A27E4DBE8}"/>
              </a:ext>
            </a:extLst>
          </p:cNvPr>
          <p:cNvSpPr/>
          <p:nvPr/>
        </p:nvSpPr>
        <p:spPr>
          <a:xfrm>
            <a:off x="7163806" y="4105268"/>
            <a:ext cx="45719" cy="45719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8" name="Ovale 67">
            <a:extLst>
              <a:ext uri="{FF2B5EF4-FFF2-40B4-BE49-F238E27FC236}">
                <a16:creationId xmlns:a16="http://schemas.microsoft.com/office/drawing/2014/main" id="{E11FA96A-2501-4D1D-A508-0E60DF98C27D}"/>
              </a:ext>
            </a:extLst>
          </p:cNvPr>
          <p:cNvSpPr/>
          <p:nvPr/>
        </p:nvSpPr>
        <p:spPr>
          <a:xfrm>
            <a:off x="7395143" y="4393887"/>
            <a:ext cx="45719" cy="45719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9" name="Ovale 68">
            <a:extLst>
              <a:ext uri="{FF2B5EF4-FFF2-40B4-BE49-F238E27FC236}">
                <a16:creationId xmlns:a16="http://schemas.microsoft.com/office/drawing/2014/main" id="{14446F39-4CF2-4CFF-819A-5EC7864C7254}"/>
              </a:ext>
            </a:extLst>
          </p:cNvPr>
          <p:cNvSpPr/>
          <p:nvPr/>
        </p:nvSpPr>
        <p:spPr>
          <a:xfrm>
            <a:off x="7601107" y="3806338"/>
            <a:ext cx="45719" cy="45719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0" name="Ovale 69">
            <a:extLst>
              <a:ext uri="{FF2B5EF4-FFF2-40B4-BE49-F238E27FC236}">
                <a16:creationId xmlns:a16="http://schemas.microsoft.com/office/drawing/2014/main" id="{00F10E08-D299-4555-BB12-3D274F1E0B9E}"/>
              </a:ext>
            </a:extLst>
          </p:cNvPr>
          <p:cNvSpPr/>
          <p:nvPr/>
        </p:nvSpPr>
        <p:spPr>
          <a:xfrm>
            <a:off x="7922182" y="4038887"/>
            <a:ext cx="45719" cy="45719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6" name="Ovale 85">
            <a:extLst>
              <a:ext uri="{FF2B5EF4-FFF2-40B4-BE49-F238E27FC236}">
                <a16:creationId xmlns:a16="http://schemas.microsoft.com/office/drawing/2014/main" id="{1E0DDECE-8373-4F14-B094-7F84022BD051}"/>
              </a:ext>
            </a:extLst>
          </p:cNvPr>
          <p:cNvSpPr/>
          <p:nvPr/>
        </p:nvSpPr>
        <p:spPr>
          <a:xfrm>
            <a:off x="8163359" y="4456716"/>
            <a:ext cx="45719" cy="45719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7" name="Ovale 86">
            <a:extLst>
              <a:ext uri="{FF2B5EF4-FFF2-40B4-BE49-F238E27FC236}">
                <a16:creationId xmlns:a16="http://schemas.microsoft.com/office/drawing/2014/main" id="{626F2052-FC79-40C3-A27A-B2BA5F6B31C2}"/>
              </a:ext>
            </a:extLst>
          </p:cNvPr>
          <p:cNvSpPr/>
          <p:nvPr/>
        </p:nvSpPr>
        <p:spPr>
          <a:xfrm>
            <a:off x="8475557" y="4016340"/>
            <a:ext cx="45719" cy="45719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8" name="Ovale 87">
            <a:extLst>
              <a:ext uri="{FF2B5EF4-FFF2-40B4-BE49-F238E27FC236}">
                <a16:creationId xmlns:a16="http://schemas.microsoft.com/office/drawing/2014/main" id="{86253DF9-8878-46C3-A118-8CF25054B08A}"/>
              </a:ext>
            </a:extLst>
          </p:cNvPr>
          <p:cNvSpPr/>
          <p:nvPr/>
        </p:nvSpPr>
        <p:spPr>
          <a:xfrm>
            <a:off x="8760213" y="4046834"/>
            <a:ext cx="45719" cy="45719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9" name="Ovale 88">
            <a:extLst>
              <a:ext uri="{FF2B5EF4-FFF2-40B4-BE49-F238E27FC236}">
                <a16:creationId xmlns:a16="http://schemas.microsoft.com/office/drawing/2014/main" id="{74DE9656-B9A5-49CB-87A1-53E7506D3537}"/>
              </a:ext>
            </a:extLst>
          </p:cNvPr>
          <p:cNvSpPr/>
          <p:nvPr/>
        </p:nvSpPr>
        <p:spPr>
          <a:xfrm>
            <a:off x="9019146" y="4468038"/>
            <a:ext cx="45719" cy="45719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CasellaDiTesto 89">
                <a:extLst>
                  <a:ext uri="{FF2B5EF4-FFF2-40B4-BE49-F238E27FC236}">
                    <a16:creationId xmlns:a16="http://schemas.microsoft.com/office/drawing/2014/main" id="{50F10699-DA52-40A1-8C24-D41E7CEDE5D2}"/>
                  </a:ext>
                </a:extLst>
              </p:cNvPr>
              <p:cNvSpPr txBox="1"/>
              <p:nvPr/>
            </p:nvSpPr>
            <p:spPr>
              <a:xfrm>
                <a:off x="1807417" y="1941447"/>
                <a:ext cx="796074" cy="3960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 smtClean="0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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0(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=1)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90" name="CasellaDiTesto 89">
                <a:extLst>
                  <a:ext uri="{FF2B5EF4-FFF2-40B4-BE49-F238E27FC236}">
                    <a16:creationId xmlns:a16="http://schemas.microsoft.com/office/drawing/2014/main" id="{50F10699-DA52-40A1-8C24-D41E7CEDE5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7417" y="1941447"/>
                <a:ext cx="796074" cy="396006"/>
              </a:xfrm>
              <a:prstGeom prst="rect">
                <a:avLst/>
              </a:prstGeom>
              <a:blipFill>
                <a:blip r:embed="rId2"/>
                <a:stretch>
                  <a:fillRect l="-2290" r="-6107" b="-923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CasellaDiTesto 90">
                <a:extLst>
                  <a:ext uri="{FF2B5EF4-FFF2-40B4-BE49-F238E27FC236}">
                    <a16:creationId xmlns:a16="http://schemas.microsoft.com/office/drawing/2014/main" id="{3CB8E709-4DF0-4EDF-993E-332F7DEB82C2}"/>
                  </a:ext>
                </a:extLst>
              </p:cNvPr>
              <p:cNvSpPr txBox="1"/>
              <p:nvPr/>
            </p:nvSpPr>
            <p:spPr>
              <a:xfrm>
                <a:off x="1811212" y="2513481"/>
                <a:ext cx="796074" cy="3960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 smtClean="0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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0(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=2)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91" name="CasellaDiTesto 90">
                <a:extLst>
                  <a:ext uri="{FF2B5EF4-FFF2-40B4-BE49-F238E27FC236}">
                    <a16:creationId xmlns:a16="http://schemas.microsoft.com/office/drawing/2014/main" id="{3CB8E709-4DF0-4EDF-993E-332F7DEB82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1212" y="2513481"/>
                <a:ext cx="796074" cy="396006"/>
              </a:xfrm>
              <a:prstGeom prst="rect">
                <a:avLst/>
              </a:prstGeom>
              <a:blipFill>
                <a:blip r:embed="rId3"/>
                <a:stretch>
                  <a:fillRect l="-2290" r="-6107" b="-923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CasellaDiTesto 91">
                <a:extLst>
                  <a:ext uri="{FF2B5EF4-FFF2-40B4-BE49-F238E27FC236}">
                    <a16:creationId xmlns:a16="http://schemas.microsoft.com/office/drawing/2014/main" id="{13B660AA-ED0E-403E-8BDD-80A8B449FA54}"/>
                  </a:ext>
                </a:extLst>
              </p:cNvPr>
              <p:cNvSpPr txBox="1"/>
              <p:nvPr/>
            </p:nvSpPr>
            <p:spPr>
              <a:xfrm>
                <a:off x="1811212" y="3225747"/>
                <a:ext cx="796074" cy="3960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 smtClean="0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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0(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=3)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92" name="CasellaDiTesto 91">
                <a:extLst>
                  <a:ext uri="{FF2B5EF4-FFF2-40B4-BE49-F238E27FC236}">
                    <a16:creationId xmlns:a16="http://schemas.microsoft.com/office/drawing/2014/main" id="{13B660AA-ED0E-403E-8BDD-80A8B449FA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1212" y="3225747"/>
                <a:ext cx="796074" cy="396006"/>
              </a:xfrm>
              <a:prstGeom prst="rect">
                <a:avLst/>
              </a:prstGeom>
              <a:blipFill>
                <a:blip r:embed="rId4"/>
                <a:stretch>
                  <a:fillRect l="-2290" r="-6107" b="-923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3" name="Immagine 92" descr="Immagine che contiene oggetto, volando, uomo, aquilone&#10;&#10;Descrizione generata automaticamente">
            <a:extLst>
              <a:ext uri="{FF2B5EF4-FFF2-40B4-BE49-F238E27FC236}">
                <a16:creationId xmlns:a16="http://schemas.microsoft.com/office/drawing/2014/main" id="{9FF7867D-90D2-48EC-8C23-5C0361CEA1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266711" y="2310999"/>
            <a:ext cx="3092551" cy="116466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4" name="CasellaDiTesto 93">
                <a:extLst>
                  <a:ext uri="{FF2B5EF4-FFF2-40B4-BE49-F238E27FC236}">
                    <a16:creationId xmlns:a16="http://schemas.microsoft.com/office/drawing/2014/main" id="{4B69F679-0F31-4D91-9A0B-AA8DC44F2BF4}"/>
                  </a:ext>
                </a:extLst>
              </p:cNvPr>
              <p:cNvSpPr txBox="1"/>
              <p:nvPr/>
            </p:nvSpPr>
            <p:spPr>
              <a:xfrm>
                <a:off x="73549" y="2573786"/>
                <a:ext cx="796074" cy="5289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i="1" smtClean="0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</m:t>
                          </m:r>
                        </m:e>
                        <m:sub>
                          <m:sSub>
                            <m:sSubPr>
                              <m:ctrlPr>
                                <a:rPr lang="it-IT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 smtClean="0">
                                  <a:latin typeface="Cambria Math" panose="02040503050406030204" pitchFamily="18" charset="0"/>
                                  <a:sym typeface="Symbol" panose="05050102010706020507" pitchFamily="18" charset="2"/>
                                </a:rPr>
                                <m:t>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b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94" name="CasellaDiTesto 93">
                <a:extLst>
                  <a:ext uri="{FF2B5EF4-FFF2-40B4-BE49-F238E27FC236}">
                    <a16:creationId xmlns:a16="http://schemas.microsoft.com/office/drawing/2014/main" id="{4B69F679-0F31-4D91-9A0B-AA8DC44F2B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49" y="2573786"/>
                <a:ext cx="796074" cy="528991"/>
              </a:xfrm>
              <a:prstGeom prst="rect">
                <a:avLst/>
              </a:prstGeom>
              <a:blipFill>
                <a:blip r:embed="rId6"/>
                <a:stretch>
                  <a:fillRect b="-1149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5" name="Connettore diritto 94">
            <a:extLst>
              <a:ext uri="{FF2B5EF4-FFF2-40B4-BE49-F238E27FC236}">
                <a16:creationId xmlns:a16="http://schemas.microsoft.com/office/drawing/2014/main" id="{160600A2-43FA-4F7D-9F1E-8CAD8BED2972}"/>
              </a:ext>
            </a:extLst>
          </p:cNvPr>
          <p:cNvCxnSpPr>
            <a:cxnSpLocks/>
          </p:cNvCxnSpPr>
          <p:nvPr/>
        </p:nvCxnSpPr>
        <p:spPr>
          <a:xfrm>
            <a:off x="694731" y="2840436"/>
            <a:ext cx="974269" cy="1614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ttore diritto 95">
            <a:extLst>
              <a:ext uri="{FF2B5EF4-FFF2-40B4-BE49-F238E27FC236}">
                <a16:creationId xmlns:a16="http://schemas.microsoft.com/office/drawing/2014/main" id="{5C51057C-276F-419F-8F2F-287008074004}"/>
              </a:ext>
            </a:extLst>
          </p:cNvPr>
          <p:cNvCxnSpPr/>
          <p:nvPr/>
        </p:nvCxnSpPr>
        <p:spPr>
          <a:xfrm flipH="1">
            <a:off x="3050992" y="2766750"/>
            <a:ext cx="278758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nettore diritto 96">
            <a:extLst>
              <a:ext uri="{FF2B5EF4-FFF2-40B4-BE49-F238E27FC236}">
                <a16:creationId xmlns:a16="http://schemas.microsoft.com/office/drawing/2014/main" id="{B41AF4FC-5D5D-4DB3-89B8-CBBC7E8E456C}"/>
              </a:ext>
            </a:extLst>
          </p:cNvPr>
          <p:cNvCxnSpPr/>
          <p:nvPr/>
        </p:nvCxnSpPr>
        <p:spPr>
          <a:xfrm flipH="1">
            <a:off x="3050992" y="3451347"/>
            <a:ext cx="2787589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Connettore diritto 97">
            <a:extLst>
              <a:ext uri="{FF2B5EF4-FFF2-40B4-BE49-F238E27FC236}">
                <a16:creationId xmlns:a16="http://schemas.microsoft.com/office/drawing/2014/main" id="{A0F093EB-2354-4D32-ACC0-4FFB965F30B9}"/>
              </a:ext>
            </a:extLst>
          </p:cNvPr>
          <p:cNvCxnSpPr/>
          <p:nvPr/>
        </p:nvCxnSpPr>
        <p:spPr>
          <a:xfrm flipH="1">
            <a:off x="3047217" y="2186154"/>
            <a:ext cx="2787589" cy="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Ovale 98">
            <a:extLst>
              <a:ext uri="{FF2B5EF4-FFF2-40B4-BE49-F238E27FC236}">
                <a16:creationId xmlns:a16="http://schemas.microsoft.com/office/drawing/2014/main" id="{420DF52B-93CB-4445-81C0-8112104268F4}"/>
              </a:ext>
            </a:extLst>
          </p:cNvPr>
          <p:cNvSpPr/>
          <p:nvPr/>
        </p:nvSpPr>
        <p:spPr>
          <a:xfrm>
            <a:off x="3184452" y="2645347"/>
            <a:ext cx="45719" cy="45719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0" name="Ovale 99">
            <a:extLst>
              <a:ext uri="{FF2B5EF4-FFF2-40B4-BE49-F238E27FC236}">
                <a16:creationId xmlns:a16="http://schemas.microsoft.com/office/drawing/2014/main" id="{5870DDB1-7113-4D88-BD65-1DE6EBD4A6B5}"/>
              </a:ext>
            </a:extLst>
          </p:cNvPr>
          <p:cNvSpPr/>
          <p:nvPr/>
        </p:nvSpPr>
        <p:spPr>
          <a:xfrm>
            <a:off x="3416751" y="2842435"/>
            <a:ext cx="45719" cy="45719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1" name="Ovale 100">
            <a:extLst>
              <a:ext uri="{FF2B5EF4-FFF2-40B4-BE49-F238E27FC236}">
                <a16:creationId xmlns:a16="http://schemas.microsoft.com/office/drawing/2014/main" id="{7823E800-19FA-428A-B86B-8AF0B5222C0A}"/>
              </a:ext>
            </a:extLst>
          </p:cNvPr>
          <p:cNvSpPr/>
          <p:nvPr/>
        </p:nvSpPr>
        <p:spPr>
          <a:xfrm>
            <a:off x="3631295" y="2796716"/>
            <a:ext cx="45719" cy="45719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2" name="Ovale 101">
            <a:extLst>
              <a:ext uri="{FF2B5EF4-FFF2-40B4-BE49-F238E27FC236}">
                <a16:creationId xmlns:a16="http://schemas.microsoft.com/office/drawing/2014/main" id="{18970AC5-E6A3-4D38-9596-2C69A1CC3888}"/>
              </a:ext>
            </a:extLst>
          </p:cNvPr>
          <p:cNvSpPr/>
          <p:nvPr/>
        </p:nvSpPr>
        <p:spPr>
          <a:xfrm>
            <a:off x="3819205" y="2520635"/>
            <a:ext cx="45719" cy="45719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3" name="Ovale 102">
            <a:extLst>
              <a:ext uri="{FF2B5EF4-FFF2-40B4-BE49-F238E27FC236}">
                <a16:creationId xmlns:a16="http://schemas.microsoft.com/office/drawing/2014/main" id="{77C27AAF-E902-47D5-8216-FE93F197A2A2}"/>
              </a:ext>
            </a:extLst>
          </p:cNvPr>
          <p:cNvSpPr/>
          <p:nvPr/>
        </p:nvSpPr>
        <p:spPr>
          <a:xfrm>
            <a:off x="4033749" y="2893331"/>
            <a:ext cx="45719" cy="45719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4" name="Ovale 103">
            <a:extLst>
              <a:ext uri="{FF2B5EF4-FFF2-40B4-BE49-F238E27FC236}">
                <a16:creationId xmlns:a16="http://schemas.microsoft.com/office/drawing/2014/main" id="{ADA91CA5-B643-4626-BFF5-DC71A3A93116}"/>
              </a:ext>
            </a:extLst>
          </p:cNvPr>
          <p:cNvSpPr/>
          <p:nvPr/>
        </p:nvSpPr>
        <p:spPr>
          <a:xfrm>
            <a:off x="4257170" y="2645347"/>
            <a:ext cx="45719" cy="45719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5" name="Ovale 104">
            <a:extLst>
              <a:ext uri="{FF2B5EF4-FFF2-40B4-BE49-F238E27FC236}">
                <a16:creationId xmlns:a16="http://schemas.microsoft.com/office/drawing/2014/main" id="{0121D09D-62E3-4EAC-B870-7BA7932906A1}"/>
              </a:ext>
            </a:extLst>
          </p:cNvPr>
          <p:cNvSpPr/>
          <p:nvPr/>
        </p:nvSpPr>
        <p:spPr>
          <a:xfrm>
            <a:off x="4578246" y="2566079"/>
            <a:ext cx="45719" cy="45719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6" name="Ovale 105">
            <a:extLst>
              <a:ext uri="{FF2B5EF4-FFF2-40B4-BE49-F238E27FC236}">
                <a16:creationId xmlns:a16="http://schemas.microsoft.com/office/drawing/2014/main" id="{FFAA3E12-829E-46A3-9968-C62895E59391}"/>
              </a:ext>
            </a:extLst>
          </p:cNvPr>
          <p:cNvSpPr/>
          <p:nvPr/>
        </p:nvSpPr>
        <p:spPr>
          <a:xfrm>
            <a:off x="4819422" y="2831187"/>
            <a:ext cx="45719" cy="45719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7" name="Ovale 106">
            <a:extLst>
              <a:ext uri="{FF2B5EF4-FFF2-40B4-BE49-F238E27FC236}">
                <a16:creationId xmlns:a16="http://schemas.microsoft.com/office/drawing/2014/main" id="{F3810230-14CA-4B8F-B775-9B36C573A76E}"/>
              </a:ext>
            </a:extLst>
          </p:cNvPr>
          <p:cNvSpPr/>
          <p:nvPr/>
        </p:nvSpPr>
        <p:spPr>
          <a:xfrm>
            <a:off x="5131620" y="2330266"/>
            <a:ext cx="45719" cy="45719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8" name="Ovale 107">
            <a:extLst>
              <a:ext uri="{FF2B5EF4-FFF2-40B4-BE49-F238E27FC236}">
                <a16:creationId xmlns:a16="http://schemas.microsoft.com/office/drawing/2014/main" id="{5B13FD1A-3732-4072-9624-9AEB8EE1E754}"/>
              </a:ext>
            </a:extLst>
          </p:cNvPr>
          <p:cNvSpPr/>
          <p:nvPr/>
        </p:nvSpPr>
        <p:spPr>
          <a:xfrm>
            <a:off x="5416277" y="2884529"/>
            <a:ext cx="45719" cy="45719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9" name="Ovale 108">
            <a:extLst>
              <a:ext uri="{FF2B5EF4-FFF2-40B4-BE49-F238E27FC236}">
                <a16:creationId xmlns:a16="http://schemas.microsoft.com/office/drawing/2014/main" id="{C791FDBC-6A04-4AB3-B57D-9002DB3E178A}"/>
              </a:ext>
            </a:extLst>
          </p:cNvPr>
          <p:cNvSpPr/>
          <p:nvPr/>
        </p:nvSpPr>
        <p:spPr>
          <a:xfrm>
            <a:off x="5675209" y="2842434"/>
            <a:ext cx="45719" cy="45719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0" name="Ovale 109">
            <a:extLst>
              <a:ext uri="{FF2B5EF4-FFF2-40B4-BE49-F238E27FC236}">
                <a16:creationId xmlns:a16="http://schemas.microsoft.com/office/drawing/2014/main" id="{62C5E81D-15A7-4B63-9002-E59CF30E39C1}"/>
              </a:ext>
            </a:extLst>
          </p:cNvPr>
          <p:cNvSpPr/>
          <p:nvPr/>
        </p:nvSpPr>
        <p:spPr>
          <a:xfrm>
            <a:off x="3184452" y="3322671"/>
            <a:ext cx="45719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1" name="Ovale 110">
            <a:extLst>
              <a:ext uri="{FF2B5EF4-FFF2-40B4-BE49-F238E27FC236}">
                <a16:creationId xmlns:a16="http://schemas.microsoft.com/office/drawing/2014/main" id="{2956AD3D-0BE4-41E7-8E39-02958894E5C8}"/>
              </a:ext>
            </a:extLst>
          </p:cNvPr>
          <p:cNvSpPr/>
          <p:nvPr/>
        </p:nvSpPr>
        <p:spPr>
          <a:xfrm>
            <a:off x="3416750" y="3199763"/>
            <a:ext cx="45719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2" name="Ovale 111">
            <a:extLst>
              <a:ext uri="{FF2B5EF4-FFF2-40B4-BE49-F238E27FC236}">
                <a16:creationId xmlns:a16="http://schemas.microsoft.com/office/drawing/2014/main" id="{1C485866-F770-407E-8512-E35DC5FDAA89}"/>
              </a:ext>
            </a:extLst>
          </p:cNvPr>
          <p:cNvSpPr/>
          <p:nvPr/>
        </p:nvSpPr>
        <p:spPr>
          <a:xfrm>
            <a:off x="3631295" y="3474040"/>
            <a:ext cx="45719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3" name="Ovale 112">
            <a:extLst>
              <a:ext uri="{FF2B5EF4-FFF2-40B4-BE49-F238E27FC236}">
                <a16:creationId xmlns:a16="http://schemas.microsoft.com/office/drawing/2014/main" id="{6AC52776-8B79-404B-8A64-B4E6432C896B}"/>
              </a:ext>
            </a:extLst>
          </p:cNvPr>
          <p:cNvSpPr/>
          <p:nvPr/>
        </p:nvSpPr>
        <p:spPr>
          <a:xfrm>
            <a:off x="3819205" y="3313402"/>
            <a:ext cx="45719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4" name="Ovale 113">
            <a:extLst>
              <a:ext uri="{FF2B5EF4-FFF2-40B4-BE49-F238E27FC236}">
                <a16:creationId xmlns:a16="http://schemas.microsoft.com/office/drawing/2014/main" id="{3DA8AA6C-85D4-4121-A179-05AF749384D3}"/>
              </a:ext>
            </a:extLst>
          </p:cNvPr>
          <p:cNvSpPr/>
          <p:nvPr/>
        </p:nvSpPr>
        <p:spPr>
          <a:xfrm>
            <a:off x="4033749" y="3573155"/>
            <a:ext cx="45719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5" name="Ovale 114">
            <a:extLst>
              <a:ext uri="{FF2B5EF4-FFF2-40B4-BE49-F238E27FC236}">
                <a16:creationId xmlns:a16="http://schemas.microsoft.com/office/drawing/2014/main" id="{3D108E2C-CF37-43B4-B0EB-7C50F6B139C6}"/>
              </a:ext>
            </a:extLst>
          </p:cNvPr>
          <p:cNvSpPr/>
          <p:nvPr/>
        </p:nvSpPr>
        <p:spPr>
          <a:xfrm>
            <a:off x="4257170" y="3322671"/>
            <a:ext cx="45719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6" name="Ovale 115">
            <a:extLst>
              <a:ext uri="{FF2B5EF4-FFF2-40B4-BE49-F238E27FC236}">
                <a16:creationId xmlns:a16="http://schemas.microsoft.com/office/drawing/2014/main" id="{35AF807B-FCE5-41B8-9301-DEDEF0268E22}"/>
              </a:ext>
            </a:extLst>
          </p:cNvPr>
          <p:cNvSpPr/>
          <p:nvPr/>
        </p:nvSpPr>
        <p:spPr>
          <a:xfrm>
            <a:off x="4578245" y="3491485"/>
            <a:ext cx="45719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7" name="Ovale 116">
            <a:extLst>
              <a:ext uri="{FF2B5EF4-FFF2-40B4-BE49-F238E27FC236}">
                <a16:creationId xmlns:a16="http://schemas.microsoft.com/office/drawing/2014/main" id="{5663180F-F467-489C-9672-69B16F014B13}"/>
              </a:ext>
            </a:extLst>
          </p:cNvPr>
          <p:cNvSpPr/>
          <p:nvPr/>
        </p:nvSpPr>
        <p:spPr>
          <a:xfrm>
            <a:off x="4821949" y="3750225"/>
            <a:ext cx="45719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8" name="Ovale 117">
            <a:extLst>
              <a:ext uri="{FF2B5EF4-FFF2-40B4-BE49-F238E27FC236}">
                <a16:creationId xmlns:a16="http://schemas.microsoft.com/office/drawing/2014/main" id="{40F32B7B-D191-4A4B-B80C-B6130FA4C585}"/>
              </a:ext>
            </a:extLst>
          </p:cNvPr>
          <p:cNvSpPr/>
          <p:nvPr/>
        </p:nvSpPr>
        <p:spPr>
          <a:xfrm>
            <a:off x="5131620" y="3317982"/>
            <a:ext cx="45719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9" name="Ovale 118">
            <a:extLst>
              <a:ext uri="{FF2B5EF4-FFF2-40B4-BE49-F238E27FC236}">
                <a16:creationId xmlns:a16="http://schemas.microsoft.com/office/drawing/2014/main" id="{AE81CBE0-4024-49D4-B931-CB3EADBCE59D}"/>
              </a:ext>
            </a:extLst>
          </p:cNvPr>
          <p:cNvSpPr/>
          <p:nvPr/>
        </p:nvSpPr>
        <p:spPr>
          <a:xfrm>
            <a:off x="5416276" y="3348476"/>
            <a:ext cx="45719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0" name="Ovale 119">
            <a:extLst>
              <a:ext uri="{FF2B5EF4-FFF2-40B4-BE49-F238E27FC236}">
                <a16:creationId xmlns:a16="http://schemas.microsoft.com/office/drawing/2014/main" id="{150B5999-B18B-42AB-A908-6D8FB161CCCD}"/>
              </a:ext>
            </a:extLst>
          </p:cNvPr>
          <p:cNvSpPr/>
          <p:nvPr/>
        </p:nvSpPr>
        <p:spPr>
          <a:xfrm>
            <a:off x="5675209" y="3519758"/>
            <a:ext cx="45719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1" name="Ovale 120">
            <a:extLst>
              <a:ext uri="{FF2B5EF4-FFF2-40B4-BE49-F238E27FC236}">
                <a16:creationId xmlns:a16="http://schemas.microsoft.com/office/drawing/2014/main" id="{06D25957-B24C-464D-B1F0-90EA60643167}"/>
              </a:ext>
            </a:extLst>
          </p:cNvPr>
          <p:cNvSpPr/>
          <p:nvPr/>
        </p:nvSpPr>
        <p:spPr>
          <a:xfrm>
            <a:off x="3207311" y="1883946"/>
            <a:ext cx="45719" cy="45719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2" name="Ovale 121">
            <a:extLst>
              <a:ext uri="{FF2B5EF4-FFF2-40B4-BE49-F238E27FC236}">
                <a16:creationId xmlns:a16="http://schemas.microsoft.com/office/drawing/2014/main" id="{FDF57784-1F42-4928-A464-5B75AA604332}"/>
              </a:ext>
            </a:extLst>
          </p:cNvPr>
          <p:cNvSpPr/>
          <p:nvPr/>
        </p:nvSpPr>
        <p:spPr>
          <a:xfrm>
            <a:off x="3439610" y="2304398"/>
            <a:ext cx="45719" cy="45719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3" name="Ovale 122">
            <a:extLst>
              <a:ext uri="{FF2B5EF4-FFF2-40B4-BE49-F238E27FC236}">
                <a16:creationId xmlns:a16="http://schemas.microsoft.com/office/drawing/2014/main" id="{E0907B61-FFCE-4B7C-ADE5-1FDD22EB7028}"/>
              </a:ext>
            </a:extLst>
          </p:cNvPr>
          <p:cNvSpPr/>
          <p:nvPr/>
        </p:nvSpPr>
        <p:spPr>
          <a:xfrm>
            <a:off x="3654154" y="2467535"/>
            <a:ext cx="45719" cy="45719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4" name="Ovale 123">
            <a:extLst>
              <a:ext uri="{FF2B5EF4-FFF2-40B4-BE49-F238E27FC236}">
                <a16:creationId xmlns:a16="http://schemas.microsoft.com/office/drawing/2014/main" id="{05CC77FB-58A6-4C3D-B58B-1E625C1F4837}"/>
              </a:ext>
            </a:extLst>
          </p:cNvPr>
          <p:cNvSpPr/>
          <p:nvPr/>
        </p:nvSpPr>
        <p:spPr>
          <a:xfrm>
            <a:off x="3842728" y="1968185"/>
            <a:ext cx="45719" cy="45719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5" name="Ovale 124">
            <a:extLst>
              <a:ext uri="{FF2B5EF4-FFF2-40B4-BE49-F238E27FC236}">
                <a16:creationId xmlns:a16="http://schemas.microsoft.com/office/drawing/2014/main" id="{236F17C8-7446-47F1-8FBE-F9A76B76C1BA}"/>
              </a:ext>
            </a:extLst>
          </p:cNvPr>
          <p:cNvSpPr/>
          <p:nvPr/>
        </p:nvSpPr>
        <p:spPr>
          <a:xfrm>
            <a:off x="4074065" y="2256804"/>
            <a:ext cx="45719" cy="45719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6" name="Ovale 125">
            <a:extLst>
              <a:ext uri="{FF2B5EF4-FFF2-40B4-BE49-F238E27FC236}">
                <a16:creationId xmlns:a16="http://schemas.microsoft.com/office/drawing/2014/main" id="{0F69D4F6-EBED-44AD-BCC0-4CC9B1599D20}"/>
              </a:ext>
            </a:extLst>
          </p:cNvPr>
          <p:cNvSpPr/>
          <p:nvPr/>
        </p:nvSpPr>
        <p:spPr>
          <a:xfrm>
            <a:off x="4280029" y="1669255"/>
            <a:ext cx="45719" cy="45719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7" name="Ovale 126">
            <a:extLst>
              <a:ext uri="{FF2B5EF4-FFF2-40B4-BE49-F238E27FC236}">
                <a16:creationId xmlns:a16="http://schemas.microsoft.com/office/drawing/2014/main" id="{464DCED2-33F8-4140-9D72-91E2854E1BEA}"/>
              </a:ext>
            </a:extLst>
          </p:cNvPr>
          <p:cNvSpPr/>
          <p:nvPr/>
        </p:nvSpPr>
        <p:spPr>
          <a:xfrm>
            <a:off x="4601104" y="1901804"/>
            <a:ext cx="45719" cy="45719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8" name="Ovale 127">
            <a:extLst>
              <a:ext uri="{FF2B5EF4-FFF2-40B4-BE49-F238E27FC236}">
                <a16:creationId xmlns:a16="http://schemas.microsoft.com/office/drawing/2014/main" id="{E1818916-3A88-46A2-BD8D-64ACC3AAF331}"/>
              </a:ext>
            </a:extLst>
          </p:cNvPr>
          <p:cNvSpPr/>
          <p:nvPr/>
        </p:nvSpPr>
        <p:spPr>
          <a:xfrm>
            <a:off x="4842281" y="2319633"/>
            <a:ext cx="45719" cy="45719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9" name="Ovale 128">
            <a:extLst>
              <a:ext uri="{FF2B5EF4-FFF2-40B4-BE49-F238E27FC236}">
                <a16:creationId xmlns:a16="http://schemas.microsoft.com/office/drawing/2014/main" id="{245CF8BC-E41D-4E15-A13B-0EF304933887}"/>
              </a:ext>
            </a:extLst>
          </p:cNvPr>
          <p:cNvSpPr/>
          <p:nvPr/>
        </p:nvSpPr>
        <p:spPr>
          <a:xfrm>
            <a:off x="5154479" y="1879257"/>
            <a:ext cx="45719" cy="45719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0" name="Ovale 129">
            <a:extLst>
              <a:ext uri="{FF2B5EF4-FFF2-40B4-BE49-F238E27FC236}">
                <a16:creationId xmlns:a16="http://schemas.microsoft.com/office/drawing/2014/main" id="{B4ABE90D-CC13-4073-99F2-18898157E4B4}"/>
              </a:ext>
            </a:extLst>
          </p:cNvPr>
          <p:cNvSpPr/>
          <p:nvPr/>
        </p:nvSpPr>
        <p:spPr>
          <a:xfrm>
            <a:off x="5439135" y="1909751"/>
            <a:ext cx="45719" cy="45719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1" name="Ovale 130">
            <a:extLst>
              <a:ext uri="{FF2B5EF4-FFF2-40B4-BE49-F238E27FC236}">
                <a16:creationId xmlns:a16="http://schemas.microsoft.com/office/drawing/2014/main" id="{008255D4-D2AA-4F50-8DF4-968722D37ABF}"/>
              </a:ext>
            </a:extLst>
          </p:cNvPr>
          <p:cNvSpPr/>
          <p:nvPr/>
        </p:nvSpPr>
        <p:spPr>
          <a:xfrm>
            <a:off x="5698068" y="2330266"/>
            <a:ext cx="45719" cy="45719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CasellaDiTesto 131">
                <a:extLst>
                  <a:ext uri="{FF2B5EF4-FFF2-40B4-BE49-F238E27FC236}">
                    <a16:creationId xmlns:a16="http://schemas.microsoft.com/office/drawing/2014/main" id="{0D8F3F8E-569C-4415-B36E-3D88A96CE9B4}"/>
                  </a:ext>
                </a:extLst>
              </p:cNvPr>
              <p:cNvSpPr txBox="1"/>
              <p:nvPr/>
            </p:nvSpPr>
            <p:spPr>
              <a:xfrm>
                <a:off x="9331390" y="2324035"/>
                <a:ext cx="796074" cy="3960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 smtClean="0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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0(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=1)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32" name="CasellaDiTesto 131">
                <a:extLst>
                  <a:ext uri="{FF2B5EF4-FFF2-40B4-BE49-F238E27FC236}">
                    <a16:creationId xmlns:a16="http://schemas.microsoft.com/office/drawing/2014/main" id="{0D8F3F8E-569C-4415-B36E-3D88A96CE9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1390" y="2324035"/>
                <a:ext cx="796074" cy="396006"/>
              </a:xfrm>
              <a:prstGeom prst="rect">
                <a:avLst/>
              </a:prstGeom>
              <a:blipFill>
                <a:blip r:embed="rId7"/>
                <a:stretch>
                  <a:fillRect l="-2308" r="-6154" b="-923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CasellaDiTesto 132">
                <a:extLst>
                  <a:ext uri="{FF2B5EF4-FFF2-40B4-BE49-F238E27FC236}">
                    <a16:creationId xmlns:a16="http://schemas.microsoft.com/office/drawing/2014/main" id="{B20145CD-AA8C-4C4C-A348-9B97F662D2E9}"/>
                  </a:ext>
                </a:extLst>
              </p:cNvPr>
              <p:cNvSpPr txBox="1"/>
              <p:nvPr/>
            </p:nvSpPr>
            <p:spPr>
              <a:xfrm>
                <a:off x="9331390" y="2957490"/>
                <a:ext cx="796074" cy="3960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 smtClean="0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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0(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=2)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33" name="CasellaDiTesto 132">
                <a:extLst>
                  <a:ext uri="{FF2B5EF4-FFF2-40B4-BE49-F238E27FC236}">
                    <a16:creationId xmlns:a16="http://schemas.microsoft.com/office/drawing/2014/main" id="{B20145CD-AA8C-4C4C-A348-9B97F662D2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1390" y="2957490"/>
                <a:ext cx="796074" cy="396006"/>
              </a:xfrm>
              <a:prstGeom prst="rect">
                <a:avLst/>
              </a:prstGeom>
              <a:blipFill>
                <a:blip r:embed="rId8"/>
                <a:stretch>
                  <a:fillRect l="-2308" r="-6154" b="-923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4" name="CasellaDiTesto 133">
                <a:extLst>
                  <a:ext uri="{FF2B5EF4-FFF2-40B4-BE49-F238E27FC236}">
                    <a16:creationId xmlns:a16="http://schemas.microsoft.com/office/drawing/2014/main" id="{447FE4C4-6E1C-446C-9D8A-96F6F50F4FE3}"/>
                  </a:ext>
                </a:extLst>
              </p:cNvPr>
              <p:cNvSpPr txBox="1"/>
              <p:nvPr/>
            </p:nvSpPr>
            <p:spPr>
              <a:xfrm>
                <a:off x="9315975" y="4069693"/>
                <a:ext cx="796074" cy="3960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 smtClean="0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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0(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=3)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34" name="CasellaDiTesto 133">
                <a:extLst>
                  <a:ext uri="{FF2B5EF4-FFF2-40B4-BE49-F238E27FC236}">
                    <a16:creationId xmlns:a16="http://schemas.microsoft.com/office/drawing/2014/main" id="{447FE4C4-6E1C-446C-9D8A-96F6F50F4F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5975" y="4069693"/>
                <a:ext cx="796074" cy="396006"/>
              </a:xfrm>
              <a:prstGeom prst="rect">
                <a:avLst/>
              </a:prstGeom>
              <a:blipFill>
                <a:blip r:embed="rId9"/>
                <a:stretch>
                  <a:fillRect l="-2290" r="-6107" b="-923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5" name="Immagine 134" descr="Immagine che contiene oggetto, volando, uomo, aquilone&#10;&#10;Descrizione generata automaticamente">
            <a:extLst>
              <a:ext uri="{FF2B5EF4-FFF2-40B4-BE49-F238E27FC236}">
                <a16:creationId xmlns:a16="http://schemas.microsoft.com/office/drawing/2014/main" id="{710FE891-0578-4270-B799-B0AB2B4BA3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241896" y="2825262"/>
            <a:ext cx="3092551" cy="1164663"/>
          </a:xfrm>
          <a:prstGeom prst="rect">
            <a:avLst/>
          </a:prstGeom>
        </p:spPr>
      </p:pic>
      <p:cxnSp>
        <p:nvCxnSpPr>
          <p:cNvPr id="136" name="Connettore diritto 135">
            <a:extLst>
              <a:ext uri="{FF2B5EF4-FFF2-40B4-BE49-F238E27FC236}">
                <a16:creationId xmlns:a16="http://schemas.microsoft.com/office/drawing/2014/main" id="{1383311B-1BA0-4C1A-8EF5-8C090A3F0E4B}"/>
              </a:ext>
            </a:extLst>
          </p:cNvPr>
          <p:cNvCxnSpPr>
            <a:cxnSpLocks/>
          </p:cNvCxnSpPr>
          <p:nvPr/>
        </p:nvCxnSpPr>
        <p:spPr>
          <a:xfrm rot="10800000">
            <a:off x="10396234" y="3434204"/>
            <a:ext cx="974269" cy="1614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Connettore diritto 136">
            <a:extLst>
              <a:ext uri="{FF2B5EF4-FFF2-40B4-BE49-F238E27FC236}">
                <a16:creationId xmlns:a16="http://schemas.microsoft.com/office/drawing/2014/main" id="{897FD31D-BC78-4AA0-B1B9-36028C678727}"/>
              </a:ext>
            </a:extLst>
          </p:cNvPr>
          <p:cNvCxnSpPr>
            <a:cxnSpLocks/>
          </p:cNvCxnSpPr>
          <p:nvPr/>
        </p:nvCxnSpPr>
        <p:spPr>
          <a:xfrm>
            <a:off x="2691628" y="1260110"/>
            <a:ext cx="0" cy="3790765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Connettore diritto 137">
            <a:extLst>
              <a:ext uri="{FF2B5EF4-FFF2-40B4-BE49-F238E27FC236}">
                <a16:creationId xmlns:a16="http://schemas.microsoft.com/office/drawing/2014/main" id="{3B9BF6C4-DB96-4AC0-9F89-D473CBDF860D}"/>
              </a:ext>
            </a:extLst>
          </p:cNvPr>
          <p:cNvCxnSpPr>
            <a:cxnSpLocks/>
          </p:cNvCxnSpPr>
          <p:nvPr/>
        </p:nvCxnSpPr>
        <p:spPr>
          <a:xfrm>
            <a:off x="2691628" y="5050875"/>
            <a:ext cx="3357555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Connettore diritto 138">
            <a:extLst>
              <a:ext uri="{FF2B5EF4-FFF2-40B4-BE49-F238E27FC236}">
                <a16:creationId xmlns:a16="http://schemas.microsoft.com/office/drawing/2014/main" id="{0848BFED-E853-48CC-8C96-F67EC28D030F}"/>
              </a:ext>
            </a:extLst>
          </p:cNvPr>
          <p:cNvCxnSpPr>
            <a:cxnSpLocks/>
          </p:cNvCxnSpPr>
          <p:nvPr/>
        </p:nvCxnSpPr>
        <p:spPr>
          <a:xfrm>
            <a:off x="6151956" y="1260110"/>
            <a:ext cx="0" cy="3790765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Connettore diritto 139">
            <a:extLst>
              <a:ext uri="{FF2B5EF4-FFF2-40B4-BE49-F238E27FC236}">
                <a16:creationId xmlns:a16="http://schemas.microsoft.com/office/drawing/2014/main" id="{2024605A-879A-4DCF-B521-F78BA585FF78}"/>
              </a:ext>
            </a:extLst>
          </p:cNvPr>
          <p:cNvCxnSpPr>
            <a:cxnSpLocks/>
          </p:cNvCxnSpPr>
          <p:nvPr/>
        </p:nvCxnSpPr>
        <p:spPr>
          <a:xfrm>
            <a:off x="6151956" y="5050875"/>
            <a:ext cx="3357555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CasellaDiTesto 140">
                <a:extLst>
                  <a:ext uri="{FF2B5EF4-FFF2-40B4-BE49-F238E27FC236}">
                    <a16:creationId xmlns:a16="http://schemas.microsoft.com/office/drawing/2014/main" id="{1CD1DD9E-2384-4FA1-9F8B-B6F8A8D7CFF0}"/>
                  </a:ext>
                </a:extLst>
              </p:cNvPr>
              <p:cNvSpPr txBox="1"/>
              <p:nvPr/>
            </p:nvSpPr>
            <p:spPr>
              <a:xfrm>
                <a:off x="11302803" y="3132633"/>
                <a:ext cx="796074" cy="5289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i="1" smtClean="0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</m:t>
                          </m:r>
                        </m:e>
                        <m:sub>
                          <m:sSub>
                            <m:sSubPr>
                              <m:ctrlPr>
                                <a:rPr lang="it-IT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 smtClean="0">
                                  <a:latin typeface="Cambria Math" panose="02040503050406030204" pitchFamily="18" charset="0"/>
                                  <a:sym typeface="Symbol" panose="05050102010706020507" pitchFamily="18" charset="2"/>
                                </a:rPr>
                                <m:t>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b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41" name="CasellaDiTesto 140">
                <a:extLst>
                  <a:ext uri="{FF2B5EF4-FFF2-40B4-BE49-F238E27FC236}">
                    <a16:creationId xmlns:a16="http://schemas.microsoft.com/office/drawing/2014/main" id="{1CD1DD9E-2384-4FA1-9F8B-B6F8A8D7CF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02803" y="3132633"/>
                <a:ext cx="796074" cy="528991"/>
              </a:xfrm>
              <a:prstGeom prst="rect">
                <a:avLst/>
              </a:prstGeom>
              <a:blipFill>
                <a:blip r:embed="rId10"/>
                <a:stretch>
                  <a:fillRect b="-1034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CasellaDiTesto 143">
                <a:extLst>
                  <a:ext uri="{FF2B5EF4-FFF2-40B4-BE49-F238E27FC236}">
                    <a16:creationId xmlns:a16="http://schemas.microsoft.com/office/drawing/2014/main" id="{EDCE5482-A183-413A-A20D-EF2CB35126DF}"/>
                  </a:ext>
                </a:extLst>
              </p:cNvPr>
              <p:cNvSpPr txBox="1"/>
              <p:nvPr/>
            </p:nvSpPr>
            <p:spPr>
              <a:xfrm>
                <a:off x="6589366" y="5587994"/>
                <a:ext cx="1739219" cy="8059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𝐻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:</m:t>
                    </m:r>
                    <m:sSubSup>
                      <m:sSubSupPr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it-IT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</m:t>
                        </m:r>
                      </m:e>
                      <m:sub>
                        <m:sSub>
                          <m:sSubPr>
                            <m:ctrlPr>
                              <a:rPr lang="it-IT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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sub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(1)</m:t>
                        </m:r>
                      </m:sup>
                    </m:sSubSup>
                    <m:r>
                      <a:rPr lang="it-IT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dirty="0"/>
                  <a:t>=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</m:t>
                        </m:r>
                      </m:e>
                      <m:sub>
                        <m:sSub>
                          <m:sSubPr>
                            <m:ctrlPr>
                              <a:rPr lang="it-IT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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sub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(2)</m:t>
                        </m:r>
                      </m:sup>
                    </m:sSubSup>
                  </m:oMath>
                </a14:m>
                <a:endParaRPr lang="it-IT" dirty="0"/>
              </a:p>
              <a:p>
                <a:endParaRPr lang="it-IT" dirty="0"/>
              </a:p>
            </p:txBody>
          </p:sp>
        </mc:Choice>
        <mc:Fallback xmlns="">
          <p:sp>
            <p:nvSpPr>
              <p:cNvPr id="144" name="CasellaDiTesto 143">
                <a:extLst>
                  <a:ext uri="{FF2B5EF4-FFF2-40B4-BE49-F238E27FC236}">
                    <a16:creationId xmlns:a16="http://schemas.microsoft.com/office/drawing/2014/main" id="{EDCE5482-A183-413A-A20D-EF2CB35126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9366" y="5587994"/>
                <a:ext cx="1739219" cy="80599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9" name="Ovale 148">
            <a:extLst>
              <a:ext uri="{FF2B5EF4-FFF2-40B4-BE49-F238E27FC236}">
                <a16:creationId xmlns:a16="http://schemas.microsoft.com/office/drawing/2014/main" id="{E104B1CE-30D3-434B-8ECF-251EC0458E21}"/>
              </a:ext>
            </a:extLst>
          </p:cNvPr>
          <p:cNvSpPr/>
          <p:nvPr/>
        </p:nvSpPr>
        <p:spPr>
          <a:xfrm>
            <a:off x="6394929" y="5425927"/>
            <a:ext cx="2201345" cy="869379"/>
          </a:xfrm>
          <a:prstGeom prst="ellipse">
            <a:avLst/>
          </a:prstGeom>
          <a:noFill/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0" name="Figura a mano libera: forma 149">
            <a:extLst>
              <a:ext uri="{FF2B5EF4-FFF2-40B4-BE49-F238E27FC236}">
                <a16:creationId xmlns:a16="http://schemas.microsoft.com/office/drawing/2014/main" id="{661F4CF6-4B4F-4567-A4F0-6E56C7BD6C40}"/>
              </a:ext>
            </a:extLst>
          </p:cNvPr>
          <p:cNvSpPr/>
          <p:nvPr/>
        </p:nvSpPr>
        <p:spPr>
          <a:xfrm rot="16200000">
            <a:off x="2535362" y="1728146"/>
            <a:ext cx="790291" cy="363185"/>
          </a:xfrm>
          <a:custGeom>
            <a:avLst/>
            <a:gdLst>
              <a:gd name="connsiteX0" fmla="*/ 2976 w 1311608"/>
              <a:gd name="connsiteY0" fmla="*/ 847598 h 847598"/>
              <a:gd name="connsiteX1" fmla="*/ 101534 w 1311608"/>
              <a:gd name="connsiteY1" fmla="*/ 4379 h 847598"/>
              <a:gd name="connsiteX2" fmla="*/ 670981 w 1311608"/>
              <a:gd name="connsiteY2" fmla="*/ 530022 h 847598"/>
              <a:gd name="connsiteX3" fmla="*/ 1311608 w 1311608"/>
              <a:gd name="connsiteY3" fmla="*/ 825696 h 847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1608" h="847598">
                <a:moveTo>
                  <a:pt x="2976" y="847598"/>
                </a:moveTo>
                <a:cubicBezTo>
                  <a:pt x="-3412" y="452453"/>
                  <a:pt x="-9800" y="57308"/>
                  <a:pt x="101534" y="4379"/>
                </a:cubicBezTo>
                <a:cubicBezTo>
                  <a:pt x="212868" y="-48550"/>
                  <a:pt x="469302" y="393136"/>
                  <a:pt x="670981" y="530022"/>
                </a:cubicBezTo>
                <a:cubicBezTo>
                  <a:pt x="872660" y="666908"/>
                  <a:pt x="1170159" y="791931"/>
                  <a:pt x="1311608" y="825696"/>
                </a:cubicBez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51" name="Connettore diritto 150">
            <a:extLst>
              <a:ext uri="{FF2B5EF4-FFF2-40B4-BE49-F238E27FC236}">
                <a16:creationId xmlns:a16="http://schemas.microsoft.com/office/drawing/2014/main" id="{0E754E3A-7A4D-4694-9A87-0383D2DBA280}"/>
              </a:ext>
            </a:extLst>
          </p:cNvPr>
          <p:cNvCxnSpPr>
            <a:cxnSpLocks/>
          </p:cNvCxnSpPr>
          <p:nvPr/>
        </p:nvCxnSpPr>
        <p:spPr>
          <a:xfrm flipV="1">
            <a:off x="2692688" y="2189242"/>
            <a:ext cx="419410" cy="10452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CasellaDiTesto 151">
            <a:extLst>
              <a:ext uri="{FF2B5EF4-FFF2-40B4-BE49-F238E27FC236}">
                <a16:creationId xmlns:a16="http://schemas.microsoft.com/office/drawing/2014/main" id="{8E6A944C-9518-4F82-9ECC-D8A04BB57D88}"/>
              </a:ext>
            </a:extLst>
          </p:cNvPr>
          <p:cNvSpPr txBox="1"/>
          <p:nvPr/>
        </p:nvSpPr>
        <p:spPr>
          <a:xfrm>
            <a:off x="3944418" y="1042217"/>
            <a:ext cx="12355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 err="1"/>
              <a:t>Condition</a:t>
            </a:r>
            <a:r>
              <a:rPr lang="it-IT" sz="1400" dirty="0"/>
              <a:t> 1</a:t>
            </a:r>
          </a:p>
        </p:txBody>
      </p:sp>
      <p:sp>
        <p:nvSpPr>
          <p:cNvPr id="153" name="CasellaDiTesto 152">
            <a:extLst>
              <a:ext uri="{FF2B5EF4-FFF2-40B4-BE49-F238E27FC236}">
                <a16:creationId xmlns:a16="http://schemas.microsoft.com/office/drawing/2014/main" id="{25AE9837-32DA-4208-AFA1-A3E52BD47C85}"/>
              </a:ext>
            </a:extLst>
          </p:cNvPr>
          <p:cNvSpPr txBox="1"/>
          <p:nvPr/>
        </p:nvSpPr>
        <p:spPr>
          <a:xfrm>
            <a:off x="7443434" y="1057451"/>
            <a:ext cx="12355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 err="1"/>
              <a:t>Condition</a:t>
            </a:r>
            <a:r>
              <a:rPr lang="it-IT" sz="1400" dirty="0"/>
              <a:t> 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CasellaDiTesto 153">
                <a:extLst>
                  <a:ext uri="{FF2B5EF4-FFF2-40B4-BE49-F238E27FC236}">
                    <a16:creationId xmlns:a16="http://schemas.microsoft.com/office/drawing/2014/main" id="{B4C62D9D-4016-4FFE-A7C0-4DDE043F2B75}"/>
                  </a:ext>
                </a:extLst>
              </p:cNvPr>
              <p:cNvSpPr txBox="1"/>
              <p:nvPr/>
            </p:nvSpPr>
            <p:spPr>
              <a:xfrm>
                <a:off x="2123537" y="5860617"/>
                <a:ext cx="3090643" cy="5289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</m:t>
                        </m:r>
                      </m:e>
                      <m:sub>
                        <m:sSub>
                          <m:sSubPr>
                            <m:ctrlPr>
                              <a:rPr lang="it-IT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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sub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(2)</m:t>
                        </m:r>
                      </m:sup>
                    </m:sSubSup>
                    <m:r>
                      <a:rPr lang="it-IT" b="0" i="1" smtClean="0"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it-IT" dirty="0"/>
                  <a:t>Fixed Effect (</a:t>
                </a:r>
                <a:r>
                  <a:rPr lang="it-IT" dirty="0" err="1"/>
                  <a:t>Condition</a:t>
                </a:r>
                <a:r>
                  <a:rPr lang="it-IT" dirty="0"/>
                  <a:t> 2)</a:t>
                </a:r>
                <a:endParaRPr lang="it-IT" dirty="0">
                  <a:latin typeface="Baskerville Old Face" panose="02020602080505020303" pitchFamily="18" charset="0"/>
                </a:endParaRPr>
              </a:p>
            </p:txBody>
          </p:sp>
        </mc:Choice>
        <mc:Fallback xmlns="">
          <p:sp>
            <p:nvSpPr>
              <p:cNvPr id="154" name="CasellaDiTesto 153">
                <a:extLst>
                  <a:ext uri="{FF2B5EF4-FFF2-40B4-BE49-F238E27FC236}">
                    <a16:creationId xmlns:a16="http://schemas.microsoft.com/office/drawing/2014/main" id="{B4C62D9D-4016-4FFE-A7C0-4DDE043F2B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3537" y="5860617"/>
                <a:ext cx="3090643" cy="528991"/>
              </a:xfrm>
              <a:prstGeom prst="rect">
                <a:avLst/>
              </a:prstGeom>
              <a:blipFill>
                <a:blip r:embed="rId12"/>
                <a:stretch>
                  <a:fillRect b="-1149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CasellaDiTesto 154">
                <a:extLst>
                  <a:ext uri="{FF2B5EF4-FFF2-40B4-BE49-F238E27FC236}">
                    <a16:creationId xmlns:a16="http://schemas.microsoft.com/office/drawing/2014/main" id="{A682935A-18CF-49D8-9E93-7B8C1A72131A}"/>
                  </a:ext>
                </a:extLst>
              </p:cNvPr>
              <p:cNvSpPr txBox="1"/>
              <p:nvPr/>
            </p:nvSpPr>
            <p:spPr>
              <a:xfrm>
                <a:off x="2122814" y="5302194"/>
                <a:ext cx="3090643" cy="5289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</m:t>
                        </m:r>
                      </m:e>
                      <m:sub>
                        <m:sSub>
                          <m:sSubPr>
                            <m:ctrlPr>
                              <a:rPr lang="it-IT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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sub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(1)</m:t>
                        </m:r>
                      </m:sup>
                    </m:sSubSup>
                    <m:r>
                      <a:rPr lang="it-IT" b="0" i="1" smtClean="0"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it-IT" dirty="0" err="1"/>
                  <a:t>Fixed</a:t>
                </a:r>
                <a:r>
                  <a:rPr lang="it-IT" dirty="0"/>
                  <a:t> </a:t>
                </a:r>
                <a:r>
                  <a:rPr lang="it-IT" dirty="0" err="1"/>
                  <a:t>Effect</a:t>
                </a:r>
                <a:r>
                  <a:rPr lang="it-IT" dirty="0"/>
                  <a:t> (</a:t>
                </a:r>
                <a:r>
                  <a:rPr lang="it-IT" dirty="0" err="1"/>
                  <a:t>Condition</a:t>
                </a:r>
                <a:r>
                  <a:rPr lang="it-IT" dirty="0"/>
                  <a:t> 1)</a:t>
                </a:r>
              </a:p>
            </p:txBody>
          </p:sp>
        </mc:Choice>
        <mc:Fallback xmlns="">
          <p:sp>
            <p:nvSpPr>
              <p:cNvPr id="155" name="CasellaDiTesto 154">
                <a:extLst>
                  <a:ext uri="{FF2B5EF4-FFF2-40B4-BE49-F238E27FC236}">
                    <a16:creationId xmlns:a16="http://schemas.microsoft.com/office/drawing/2014/main" id="{A682935A-18CF-49D8-9E93-7B8C1A7213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2814" y="5302194"/>
                <a:ext cx="3090643" cy="528991"/>
              </a:xfrm>
              <a:prstGeom prst="rect">
                <a:avLst/>
              </a:prstGeom>
              <a:blipFill>
                <a:blip r:embed="rId13"/>
                <a:stretch>
                  <a:fillRect b="-1034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6" name="CasellaDiTesto 155">
            <a:extLst>
              <a:ext uri="{FF2B5EF4-FFF2-40B4-BE49-F238E27FC236}">
                <a16:creationId xmlns:a16="http://schemas.microsoft.com/office/drawing/2014/main" id="{06E5C505-E863-42B1-B062-3CC6907699D1}"/>
              </a:ext>
            </a:extLst>
          </p:cNvPr>
          <p:cNvSpPr txBox="1"/>
          <p:nvPr/>
        </p:nvSpPr>
        <p:spPr>
          <a:xfrm>
            <a:off x="3908830" y="5024861"/>
            <a:ext cx="11896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 err="1"/>
              <a:t>Observations</a:t>
            </a:r>
            <a:endParaRPr lang="it-IT" sz="1400" dirty="0"/>
          </a:p>
        </p:txBody>
      </p:sp>
      <p:sp>
        <p:nvSpPr>
          <p:cNvPr id="157" name="CasellaDiTesto 156">
            <a:extLst>
              <a:ext uri="{FF2B5EF4-FFF2-40B4-BE49-F238E27FC236}">
                <a16:creationId xmlns:a16="http://schemas.microsoft.com/office/drawing/2014/main" id="{AA33AE62-5715-413C-9C7C-562CF018F8A9}"/>
              </a:ext>
            </a:extLst>
          </p:cNvPr>
          <p:cNvSpPr txBox="1"/>
          <p:nvPr/>
        </p:nvSpPr>
        <p:spPr>
          <a:xfrm>
            <a:off x="7266384" y="5017820"/>
            <a:ext cx="11896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 err="1"/>
              <a:t>Observations</a:t>
            </a:r>
            <a:endParaRPr lang="it-IT" sz="1400" dirty="0"/>
          </a:p>
        </p:txBody>
      </p:sp>
    </p:spTree>
    <p:extLst>
      <p:ext uri="{BB962C8B-B14F-4D97-AF65-F5344CB8AC3E}">
        <p14:creationId xmlns:p14="http://schemas.microsoft.com/office/powerpoint/2010/main" val="3470846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0" grpId="0" animBg="1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tangolo 12">
            <a:extLst>
              <a:ext uri="{FF2B5EF4-FFF2-40B4-BE49-F238E27FC236}">
                <a16:creationId xmlns:a16="http://schemas.microsoft.com/office/drawing/2014/main" id="{CB0F3CC7-D155-4DED-B513-5B4595C79FD5}"/>
              </a:ext>
            </a:extLst>
          </p:cNvPr>
          <p:cNvSpPr/>
          <p:nvPr/>
        </p:nvSpPr>
        <p:spPr>
          <a:xfrm>
            <a:off x="74811" y="6393984"/>
            <a:ext cx="12042378" cy="38305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7B954650-793E-441E-B65B-6ABC0362C7E5}"/>
              </a:ext>
            </a:extLst>
          </p:cNvPr>
          <p:cNvSpPr txBox="1"/>
          <p:nvPr/>
        </p:nvSpPr>
        <p:spPr>
          <a:xfrm>
            <a:off x="209548" y="6393984"/>
            <a:ext cx="11791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Bayesian Data Analysis – A Primer                    Workshop 2021                    Marco D’Alessandro (PhD)                    ISTC CNR </a:t>
            </a:r>
            <a:r>
              <a:rPr lang="it-IT" dirty="0" err="1">
                <a:solidFill>
                  <a:schemeClr val="bg1"/>
                </a:solidFill>
              </a:rPr>
              <a:t>Italy</a:t>
            </a:r>
            <a:r>
              <a:rPr lang="it-IT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62" name="Rettangolo 61">
            <a:extLst>
              <a:ext uri="{FF2B5EF4-FFF2-40B4-BE49-F238E27FC236}">
                <a16:creationId xmlns:a16="http://schemas.microsoft.com/office/drawing/2014/main" id="{FAB66B79-794D-4365-B132-54C8E8E05D98}"/>
              </a:ext>
            </a:extLst>
          </p:cNvPr>
          <p:cNvSpPr/>
          <p:nvPr/>
        </p:nvSpPr>
        <p:spPr>
          <a:xfrm>
            <a:off x="2708232" y="341760"/>
            <a:ext cx="6673471" cy="6463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it-IT" sz="3600" b="1" dirty="0" err="1"/>
              <a:t>Hierarchical</a:t>
            </a:r>
            <a:r>
              <a:rPr lang="it-IT" sz="3600" b="1" dirty="0"/>
              <a:t> </a:t>
            </a:r>
            <a:r>
              <a:rPr lang="it-IT" sz="3600" b="1" dirty="0" err="1"/>
              <a:t>Regression</a:t>
            </a:r>
            <a:r>
              <a:rPr lang="it-IT" sz="3600" b="1" dirty="0"/>
              <a:t> </a:t>
            </a:r>
            <a:r>
              <a:rPr lang="it-IT" sz="3600" b="1" dirty="0" err="1"/>
              <a:t>Modeling</a:t>
            </a:r>
            <a:endParaRPr lang="it-IT" sz="2400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CasellaDiTesto 57">
                <a:extLst>
                  <a:ext uri="{FF2B5EF4-FFF2-40B4-BE49-F238E27FC236}">
                    <a16:creationId xmlns:a16="http://schemas.microsoft.com/office/drawing/2014/main" id="{7A01633C-7698-468C-AAF1-0AE27C577D44}"/>
                  </a:ext>
                </a:extLst>
              </p:cNvPr>
              <p:cNvSpPr txBox="1"/>
              <p:nvPr/>
            </p:nvSpPr>
            <p:spPr>
              <a:xfrm>
                <a:off x="4003968" y="3901602"/>
                <a:ext cx="149079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anose="05050102010706020507" pitchFamily="18" charset="2"/>
                            </a:rPr>
                            <m:t>λ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 smtClean="0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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 smtClean="0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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𝑥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58" name="CasellaDiTesto 57">
                <a:extLst>
                  <a:ext uri="{FF2B5EF4-FFF2-40B4-BE49-F238E27FC236}">
                    <a16:creationId xmlns:a16="http://schemas.microsoft.com/office/drawing/2014/main" id="{7A01633C-7698-468C-AAF1-0AE27C577D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3968" y="3901602"/>
                <a:ext cx="1490793" cy="276999"/>
              </a:xfrm>
              <a:prstGeom prst="rect">
                <a:avLst/>
              </a:prstGeom>
              <a:blipFill>
                <a:blip r:embed="rId2"/>
                <a:stretch>
                  <a:fillRect l="-2869" t="-2222" r="-820" b="-3555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Ovale 60">
            <a:extLst>
              <a:ext uri="{FF2B5EF4-FFF2-40B4-BE49-F238E27FC236}">
                <a16:creationId xmlns:a16="http://schemas.microsoft.com/office/drawing/2014/main" id="{99DB37B6-3BB5-44EF-BDCA-EDCC91C2E534}"/>
              </a:ext>
            </a:extLst>
          </p:cNvPr>
          <p:cNvSpPr/>
          <p:nvPr/>
        </p:nvSpPr>
        <p:spPr>
          <a:xfrm>
            <a:off x="4478156" y="3437232"/>
            <a:ext cx="934930" cy="298467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3" name="Ovale 62">
            <a:extLst>
              <a:ext uri="{FF2B5EF4-FFF2-40B4-BE49-F238E27FC236}">
                <a16:creationId xmlns:a16="http://schemas.microsoft.com/office/drawing/2014/main" id="{66782DAC-5ACD-41E5-BA44-0ED79D7DCDED}"/>
              </a:ext>
            </a:extLst>
          </p:cNvPr>
          <p:cNvSpPr/>
          <p:nvPr/>
        </p:nvSpPr>
        <p:spPr>
          <a:xfrm>
            <a:off x="3984953" y="3890867"/>
            <a:ext cx="266330" cy="298467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65" name="Connettore diritto 64">
            <a:extLst>
              <a:ext uri="{FF2B5EF4-FFF2-40B4-BE49-F238E27FC236}">
                <a16:creationId xmlns:a16="http://schemas.microsoft.com/office/drawing/2014/main" id="{EFF8DDF2-7AD2-486F-B49B-C399683E6F66}"/>
              </a:ext>
            </a:extLst>
          </p:cNvPr>
          <p:cNvCxnSpPr>
            <a:cxnSpLocks/>
            <a:stCxn id="61" idx="1"/>
          </p:cNvCxnSpPr>
          <p:nvPr/>
        </p:nvCxnSpPr>
        <p:spPr>
          <a:xfrm flipH="1" flipV="1">
            <a:off x="2873791" y="3149417"/>
            <a:ext cx="1741282" cy="33152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ttore diritto 65">
            <a:extLst>
              <a:ext uri="{FF2B5EF4-FFF2-40B4-BE49-F238E27FC236}">
                <a16:creationId xmlns:a16="http://schemas.microsoft.com/office/drawing/2014/main" id="{CA48BF93-CA7C-4647-8E52-79DCB06E9582}"/>
              </a:ext>
            </a:extLst>
          </p:cNvPr>
          <p:cNvCxnSpPr>
            <a:stCxn id="63" idx="2"/>
          </p:cNvCxnSpPr>
          <p:nvPr/>
        </p:nvCxnSpPr>
        <p:spPr>
          <a:xfrm flipH="1" flipV="1">
            <a:off x="2711700" y="4028939"/>
            <a:ext cx="1273253" cy="1116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ttore diritto 66">
            <a:extLst>
              <a:ext uri="{FF2B5EF4-FFF2-40B4-BE49-F238E27FC236}">
                <a16:creationId xmlns:a16="http://schemas.microsoft.com/office/drawing/2014/main" id="{B843156A-1D16-4959-900C-4C63F0D534F5}"/>
              </a:ext>
            </a:extLst>
          </p:cNvPr>
          <p:cNvCxnSpPr>
            <a:cxnSpLocks/>
            <a:stCxn id="4" idx="1"/>
          </p:cNvCxnSpPr>
          <p:nvPr/>
        </p:nvCxnSpPr>
        <p:spPr>
          <a:xfrm flipH="1">
            <a:off x="2614258" y="4500452"/>
            <a:ext cx="1314042" cy="25442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CasellaDiTesto 70">
            <a:extLst>
              <a:ext uri="{FF2B5EF4-FFF2-40B4-BE49-F238E27FC236}">
                <a16:creationId xmlns:a16="http://schemas.microsoft.com/office/drawing/2014/main" id="{601044B2-18FF-4C2A-B0DE-BBE6318535C3}"/>
              </a:ext>
            </a:extLst>
          </p:cNvPr>
          <p:cNvSpPr txBox="1"/>
          <p:nvPr/>
        </p:nvSpPr>
        <p:spPr>
          <a:xfrm>
            <a:off x="4654201" y="988091"/>
            <a:ext cx="2883597" cy="58477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9F3333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it-IT" sz="1600" dirty="0" err="1"/>
              <a:t>Generalized</a:t>
            </a:r>
            <a:r>
              <a:rPr lang="it-IT" sz="1600" dirty="0"/>
              <a:t> Linear Models</a:t>
            </a:r>
            <a:r>
              <a:rPr lang="it-IT" sz="1600" dirty="0">
                <a:latin typeface="Baskerville Old Face" panose="02020602080505020303" pitchFamily="18" charset="0"/>
              </a:rPr>
              <a:t>:</a:t>
            </a:r>
          </a:p>
          <a:p>
            <a:pPr algn="ctr"/>
            <a:r>
              <a:rPr lang="it-IT" sz="1600" b="1" dirty="0" err="1"/>
              <a:t>Logistic</a:t>
            </a:r>
            <a:r>
              <a:rPr lang="it-IT" sz="1600" b="1" dirty="0"/>
              <a:t> (</a:t>
            </a:r>
            <a:r>
              <a:rPr lang="it-IT" sz="1600" b="1" dirty="0" err="1"/>
              <a:t>Binomial</a:t>
            </a:r>
            <a:r>
              <a:rPr lang="it-IT" sz="1600" b="1" dirty="0"/>
              <a:t>)</a:t>
            </a:r>
          </a:p>
        </p:txBody>
      </p:sp>
      <p:sp>
        <p:nvSpPr>
          <p:cNvPr id="83" name="CasellaDiTesto 82">
            <a:extLst>
              <a:ext uri="{FF2B5EF4-FFF2-40B4-BE49-F238E27FC236}">
                <a16:creationId xmlns:a16="http://schemas.microsoft.com/office/drawing/2014/main" id="{45108054-8862-487B-A107-B22CE0C2E732}"/>
              </a:ext>
            </a:extLst>
          </p:cNvPr>
          <p:cNvSpPr txBox="1"/>
          <p:nvPr/>
        </p:nvSpPr>
        <p:spPr>
          <a:xfrm>
            <a:off x="2054321" y="2882723"/>
            <a:ext cx="116297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dirty="0" err="1"/>
              <a:t>Probability</a:t>
            </a:r>
            <a:r>
              <a:rPr lang="it-IT" sz="1100" dirty="0"/>
              <a:t> Distribution</a:t>
            </a:r>
          </a:p>
        </p:txBody>
      </p:sp>
      <p:sp>
        <p:nvSpPr>
          <p:cNvPr id="84" name="CasellaDiTesto 83">
            <a:extLst>
              <a:ext uri="{FF2B5EF4-FFF2-40B4-BE49-F238E27FC236}">
                <a16:creationId xmlns:a16="http://schemas.microsoft.com/office/drawing/2014/main" id="{339A839C-9D1A-4618-955A-E38BFBD7F9E6}"/>
              </a:ext>
            </a:extLst>
          </p:cNvPr>
          <p:cNvSpPr txBox="1"/>
          <p:nvPr/>
        </p:nvSpPr>
        <p:spPr>
          <a:xfrm>
            <a:off x="1663593" y="3865943"/>
            <a:ext cx="116297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dirty="0"/>
              <a:t>Linear </a:t>
            </a:r>
            <a:r>
              <a:rPr lang="it-IT" sz="1100" dirty="0" err="1"/>
              <a:t>Predictor</a:t>
            </a:r>
            <a:endParaRPr lang="it-IT" sz="1100" dirty="0"/>
          </a:p>
        </p:txBody>
      </p:sp>
      <p:sp>
        <p:nvSpPr>
          <p:cNvPr id="85" name="CasellaDiTesto 84">
            <a:extLst>
              <a:ext uri="{FF2B5EF4-FFF2-40B4-BE49-F238E27FC236}">
                <a16:creationId xmlns:a16="http://schemas.microsoft.com/office/drawing/2014/main" id="{AF52FDA7-C057-4135-8C6D-93B954550EF1}"/>
              </a:ext>
            </a:extLst>
          </p:cNvPr>
          <p:cNvSpPr txBox="1"/>
          <p:nvPr/>
        </p:nvSpPr>
        <p:spPr>
          <a:xfrm>
            <a:off x="1716161" y="4624072"/>
            <a:ext cx="116297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dirty="0"/>
              <a:t>Link </a:t>
            </a:r>
            <a:r>
              <a:rPr lang="it-IT" sz="1100" dirty="0" err="1"/>
              <a:t>function</a:t>
            </a:r>
            <a:endParaRPr lang="it-IT" sz="11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ttangolo 1">
                <a:extLst>
                  <a:ext uri="{FF2B5EF4-FFF2-40B4-BE49-F238E27FC236}">
                    <a16:creationId xmlns:a16="http://schemas.microsoft.com/office/drawing/2014/main" id="{8C7799AC-E857-4485-9127-7970E459C517}"/>
                  </a:ext>
                </a:extLst>
              </p:cNvPr>
              <p:cNvSpPr/>
              <p:nvPr/>
            </p:nvSpPr>
            <p:spPr>
              <a:xfrm>
                <a:off x="3904107" y="3405905"/>
                <a:ext cx="206069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𝑦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 ~ </m:t>
                      </m:r>
                      <m:r>
                        <m:rPr>
                          <m:sty m:val="p"/>
                        </m:rPr>
                        <a:rPr lang="it-IT" i="0">
                          <a:latin typeface="Cambria Math" panose="02040503050406030204" pitchFamily="18" charset="0"/>
                        </a:rPr>
                        <m:t>Binomial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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2" name="Rettangolo 1">
                <a:extLst>
                  <a:ext uri="{FF2B5EF4-FFF2-40B4-BE49-F238E27FC236}">
                    <a16:creationId xmlns:a16="http://schemas.microsoft.com/office/drawing/2014/main" id="{8C7799AC-E857-4485-9127-7970E459C5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4107" y="3405905"/>
                <a:ext cx="2060692" cy="369332"/>
              </a:xfrm>
              <a:prstGeom prst="rect">
                <a:avLst/>
              </a:prstGeom>
              <a:blipFill>
                <a:blip r:embed="rId3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ttangolo 3">
                <a:extLst>
                  <a:ext uri="{FF2B5EF4-FFF2-40B4-BE49-F238E27FC236}">
                    <a16:creationId xmlns:a16="http://schemas.microsoft.com/office/drawing/2014/main" id="{4CB10454-81D2-4E89-BBA6-2783034CBB2B}"/>
                  </a:ext>
                </a:extLst>
              </p:cNvPr>
              <p:cNvSpPr/>
              <p:nvPr/>
            </p:nvSpPr>
            <p:spPr>
              <a:xfrm>
                <a:off x="3928300" y="4196298"/>
                <a:ext cx="2562175" cy="60830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anose="05050102010706020507" pitchFamily="18" charset="2"/>
                            </a:rPr>
                            <m:t>λ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  <a:sym typeface="Symbol" panose="05050102010706020507" pitchFamily="18" charset="2"/>
                                </a:rPr>
                                <m:t>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it-IT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𝑙𝑜𝑔</m:t>
                      </m:r>
                      <m:f>
                        <m:f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  <a:sym typeface="Symbol" panose="05050102010706020507" pitchFamily="18" charset="2"/>
                                </a:rPr>
                                <m:t>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  <a:sym typeface="Symbol" panose="05050102010706020507" pitchFamily="18" charset="2"/>
                                </a:rPr>
                                <m:t>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4" name="Rettangolo 3">
                <a:extLst>
                  <a:ext uri="{FF2B5EF4-FFF2-40B4-BE49-F238E27FC236}">
                    <a16:creationId xmlns:a16="http://schemas.microsoft.com/office/drawing/2014/main" id="{4CB10454-81D2-4E89-BBA6-2783034CBB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8300" y="4196298"/>
                <a:ext cx="2562175" cy="60830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CasellaDiTesto 32">
                <a:extLst>
                  <a:ext uri="{FF2B5EF4-FFF2-40B4-BE49-F238E27FC236}">
                    <a16:creationId xmlns:a16="http://schemas.microsoft.com/office/drawing/2014/main" id="{CDFBBED1-4117-418C-AD59-5ECFC80FC5CF}"/>
                  </a:ext>
                </a:extLst>
              </p:cNvPr>
              <p:cNvSpPr txBox="1"/>
              <p:nvPr/>
            </p:nvSpPr>
            <p:spPr>
              <a:xfrm>
                <a:off x="4020180" y="5312414"/>
                <a:ext cx="2074799" cy="57855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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−(</m:t>
                              </m:r>
                              <m:sSub>
                                <m:sSub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  <a:sym typeface="Symbol" panose="05050102010706020507" pitchFamily="18" charset="2"/>
                                    </a:rPr>
                                    <m:t></m:t>
                                  </m:r>
                                </m:e>
                                <m:sub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  <a:sym typeface="Symbol" panose="05050102010706020507" pitchFamily="18" charset="2"/>
                                    </a:rPr>
                                    <m:t></m:t>
                                  </m:r>
                                </m:e>
                                <m:sub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  <a:sym typeface="Symbol" panose="05050102010706020507" pitchFamily="18" charset="2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33" name="CasellaDiTesto 32">
                <a:extLst>
                  <a:ext uri="{FF2B5EF4-FFF2-40B4-BE49-F238E27FC236}">
                    <a16:creationId xmlns:a16="http://schemas.microsoft.com/office/drawing/2014/main" id="{CDFBBED1-4117-418C-AD59-5ECFC80FC5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0180" y="5312414"/>
                <a:ext cx="2074799" cy="57855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5788EE0E-B644-4C8E-A974-7D7943FE3747}"/>
              </a:ext>
            </a:extLst>
          </p:cNvPr>
          <p:cNvSpPr txBox="1"/>
          <p:nvPr/>
        </p:nvSpPr>
        <p:spPr>
          <a:xfrm>
            <a:off x="1712528" y="5547599"/>
            <a:ext cx="14622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dirty="0"/>
              <a:t>Inverse Link </a:t>
            </a:r>
            <a:r>
              <a:rPr lang="it-IT" sz="1100" dirty="0" err="1"/>
              <a:t>function</a:t>
            </a:r>
            <a:endParaRPr lang="it-IT" sz="1100" dirty="0"/>
          </a:p>
        </p:txBody>
      </p:sp>
      <p:cxnSp>
        <p:nvCxnSpPr>
          <p:cNvPr id="35" name="Connettore diritto 34">
            <a:extLst>
              <a:ext uri="{FF2B5EF4-FFF2-40B4-BE49-F238E27FC236}">
                <a16:creationId xmlns:a16="http://schemas.microsoft.com/office/drawing/2014/main" id="{F0621A7F-5913-452B-A73D-5173C294B4E2}"/>
              </a:ext>
            </a:extLst>
          </p:cNvPr>
          <p:cNvCxnSpPr>
            <a:cxnSpLocks/>
            <a:stCxn id="33" idx="1"/>
          </p:cNvCxnSpPr>
          <p:nvPr/>
        </p:nvCxnSpPr>
        <p:spPr>
          <a:xfrm flipH="1">
            <a:off x="2999320" y="5601692"/>
            <a:ext cx="1020860" cy="9995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e 6">
            <a:extLst>
              <a:ext uri="{FF2B5EF4-FFF2-40B4-BE49-F238E27FC236}">
                <a16:creationId xmlns:a16="http://schemas.microsoft.com/office/drawing/2014/main" id="{817D4390-99EE-43A1-A681-B07430374719}"/>
              </a:ext>
            </a:extLst>
          </p:cNvPr>
          <p:cNvSpPr/>
          <p:nvPr/>
        </p:nvSpPr>
        <p:spPr>
          <a:xfrm>
            <a:off x="5446820" y="3437231"/>
            <a:ext cx="318810" cy="331524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8" name="Ovale 37">
            <a:extLst>
              <a:ext uri="{FF2B5EF4-FFF2-40B4-BE49-F238E27FC236}">
                <a16:creationId xmlns:a16="http://schemas.microsoft.com/office/drawing/2014/main" id="{F7813315-C5AF-43DC-816C-28E977B3DC3B}"/>
              </a:ext>
            </a:extLst>
          </p:cNvPr>
          <p:cNvSpPr/>
          <p:nvPr/>
        </p:nvSpPr>
        <p:spPr>
          <a:xfrm>
            <a:off x="4003968" y="5474071"/>
            <a:ext cx="318810" cy="331524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9" name="Immagine 38" descr="Immagine che contiene gioco&#10;&#10;Descrizione generata automaticamente">
            <a:extLst>
              <a:ext uri="{FF2B5EF4-FFF2-40B4-BE49-F238E27FC236}">
                <a16:creationId xmlns:a16="http://schemas.microsoft.com/office/drawing/2014/main" id="{6B2D26E4-3169-46F9-9CB9-4B26606992D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5526" y="3839297"/>
            <a:ext cx="3599086" cy="2518263"/>
          </a:xfrm>
          <a:prstGeom prst="rect">
            <a:avLst/>
          </a:prstGeom>
        </p:spPr>
      </p:pic>
      <p:pic>
        <p:nvPicPr>
          <p:cNvPr id="40" name="Immagine 39" descr="Immagine che contiene testo, mappa&#10;&#10;Descrizione generata automaticamente">
            <a:extLst>
              <a:ext uri="{FF2B5EF4-FFF2-40B4-BE49-F238E27FC236}">
                <a16:creationId xmlns:a16="http://schemas.microsoft.com/office/drawing/2014/main" id="{305DAF22-5BF2-4737-A014-6A3D9DDE6DB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5526" y="1244810"/>
            <a:ext cx="3599086" cy="2518263"/>
          </a:xfrm>
          <a:prstGeom prst="rect">
            <a:avLst/>
          </a:prstGeom>
        </p:spPr>
      </p:pic>
      <p:cxnSp>
        <p:nvCxnSpPr>
          <p:cNvPr id="41" name="Connettore diritto 40">
            <a:extLst>
              <a:ext uri="{FF2B5EF4-FFF2-40B4-BE49-F238E27FC236}">
                <a16:creationId xmlns:a16="http://schemas.microsoft.com/office/drawing/2014/main" id="{91BE0637-6AAF-4348-84C0-718232BA24C1}"/>
              </a:ext>
            </a:extLst>
          </p:cNvPr>
          <p:cNvCxnSpPr/>
          <p:nvPr/>
        </p:nvCxnSpPr>
        <p:spPr>
          <a:xfrm flipV="1">
            <a:off x="9425772" y="4042279"/>
            <a:ext cx="2254928" cy="1811045"/>
          </a:xfrm>
          <a:prstGeom prst="line">
            <a:avLst/>
          </a:prstGeom>
          <a:ln w="2857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2" name="Figura a mano libera: forma 41">
            <a:extLst>
              <a:ext uri="{FF2B5EF4-FFF2-40B4-BE49-F238E27FC236}">
                <a16:creationId xmlns:a16="http://schemas.microsoft.com/office/drawing/2014/main" id="{4BEDC2EE-0E2B-4B05-93E4-60C04C943181}"/>
              </a:ext>
            </a:extLst>
          </p:cNvPr>
          <p:cNvSpPr/>
          <p:nvPr/>
        </p:nvSpPr>
        <p:spPr>
          <a:xfrm>
            <a:off x="9035155" y="1654186"/>
            <a:ext cx="2867487" cy="1396356"/>
          </a:xfrm>
          <a:custGeom>
            <a:avLst/>
            <a:gdLst>
              <a:gd name="connsiteX0" fmla="*/ 0 w 2867487"/>
              <a:gd name="connsiteY0" fmla="*/ 1384916 h 1396356"/>
              <a:gd name="connsiteX1" fmla="*/ 665825 w 2867487"/>
              <a:gd name="connsiteY1" fmla="*/ 1225118 h 1396356"/>
              <a:gd name="connsiteX2" fmla="*/ 1677879 w 2867487"/>
              <a:gd name="connsiteY2" fmla="*/ 195309 h 1396356"/>
              <a:gd name="connsiteX3" fmla="*/ 2867487 w 2867487"/>
              <a:gd name="connsiteY3" fmla="*/ 0 h 1396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67487" h="1396356">
                <a:moveTo>
                  <a:pt x="0" y="1384916"/>
                </a:moveTo>
                <a:cubicBezTo>
                  <a:pt x="193089" y="1404151"/>
                  <a:pt x="386178" y="1423386"/>
                  <a:pt x="665825" y="1225118"/>
                </a:cubicBezTo>
                <a:cubicBezTo>
                  <a:pt x="945472" y="1026850"/>
                  <a:pt x="1310935" y="399495"/>
                  <a:pt x="1677879" y="195309"/>
                </a:cubicBezTo>
                <a:cubicBezTo>
                  <a:pt x="2044823" y="-8877"/>
                  <a:pt x="2595238" y="22194"/>
                  <a:pt x="2867487" y="0"/>
                </a:cubicBezTo>
              </a:path>
            </a:pathLst>
          </a:custGeom>
          <a:ln>
            <a:solidFill>
              <a:schemeClr val="accent6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3" name="Figura a mano libera: forma 42">
            <a:extLst>
              <a:ext uri="{FF2B5EF4-FFF2-40B4-BE49-F238E27FC236}">
                <a16:creationId xmlns:a16="http://schemas.microsoft.com/office/drawing/2014/main" id="{7FB2B36A-2219-4D53-B833-A083196DCD40}"/>
              </a:ext>
            </a:extLst>
          </p:cNvPr>
          <p:cNvSpPr/>
          <p:nvPr/>
        </p:nvSpPr>
        <p:spPr>
          <a:xfrm>
            <a:off x="9010592" y="4450651"/>
            <a:ext cx="2867487" cy="955499"/>
          </a:xfrm>
          <a:custGeom>
            <a:avLst/>
            <a:gdLst>
              <a:gd name="connsiteX0" fmla="*/ 0 w 2867487"/>
              <a:gd name="connsiteY0" fmla="*/ 1384916 h 1396356"/>
              <a:gd name="connsiteX1" fmla="*/ 665825 w 2867487"/>
              <a:gd name="connsiteY1" fmla="*/ 1225118 h 1396356"/>
              <a:gd name="connsiteX2" fmla="*/ 1677879 w 2867487"/>
              <a:gd name="connsiteY2" fmla="*/ 195309 h 1396356"/>
              <a:gd name="connsiteX3" fmla="*/ 2867487 w 2867487"/>
              <a:gd name="connsiteY3" fmla="*/ 0 h 1396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67487" h="1396356">
                <a:moveTo>
                  <a:pt x="0" y="1384916"/>
                </a:moveTo>
                <a:cubicBezTo>
                  <a:pt x="193089" y="1404151"/>
                  <a:pt x="386178" y="1423386"/>
                  <a:pt x="665825" y="1225118"/>
                </a:cubicBezTo>
                <a:cubicBezTo>
                  <a:pt x="945472" y="1026850"/>
                  <a:pt x="1310935" y="399495"/>
                  <a:pt x="1677879" y="195309"/>
                </a:cubicBezTo>
                <a:cubicBezTo>
                  <a:pt x="2044823" y="-8877"/>
                  <a:pt x="2595238" y="22194"/>
                  <a:pt x="2867487" y="0"/>
                </a:cubicBezTo>
              </a:path>
            </a:pathLst>
          </a:custGeom>
          <a:ln>
            <a:solidFill>
              <a:schemeClr val="accent6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4" name="CasellaDiTesto 43">
            <a:extLst>
              <a:ext uri="{FF2B5EF4-FFF2-40B4-BE49-F238E27FC236}">
                <a16:creationId xmlns:a16="http://schemas.microsoft.com/office/drawing/2014/main" id="{4EC1900B-CA50-4892-AC0E-570B1E4B4705}"/>
              </a:ext>
            </a:extLst>
          </p:cNvPr>
          <p:cNvSpPr txBox="1"/>
          <p:nvPr/>
        </p:nvSpPr>
        <p:spPr>
          <a:xfrm>
            <a:off x="7582875" y="1096464"/>
            <a:ext cx="7786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/>
              <a:t>N trials</a:t>
            </a:r>
            <a:endParaRPr lang="it-IT" sz="1600" b="1" dirty="0">
              <a:solidFill>
                <a:srgbClr val="FF0000"/>
              </a:solidFill>
            </a:endParaRPr>
          </a:p>
        </p:txBody>
      </p:sp>
      <p:cxnSp>
        <p:nvCxnSpPr>
          <p:cNvPr id="45" name="Connettore 2 44">
            <a:extLst>
              <a:ext uri="{FF2B5EF4-FFF2-40B4-BE49-F238E27FC236}">
                <a16:creationId xmlns:a16="http://schemas.microsoft.com/office/drawing/2014/main" id="{8B011ABE-5715-47A8-8645-5125A4482DBE}"/>
              </a:ext>
            </a:extLst>
          </p:cNvPr>
          <p:cNvCxnSpPr>
            <a:cxnSpLocks/>
          </p:cNvCxnSpPr>
          <p:nvPr/>
        </p:nvCxnSpPr>
        <p:spPr>
          <a:xfrm>
            <a:off x="8316063" y="1286671"/>
            <a:ext cx="1079447" cy="3053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CasellaDiTesto 45">
            <a:extLst>
              <a:ext uri="{FF2B5EF4-FFF2-40B4-BE49-F238E27FC236}">
                <a16:creationId xmlns:a16="http://schemas.microsoft.com/office/drawing/2014/main" id="{2C15CC63-CF38-4EA1-BC48-F9FC2E2D30BE}"/>
              </a:ext>
            </a:extLst>
          </p:cNvPr>
          <p:cNvSpPr txBox="1"/>
          <p:nvPr/>
        </p:nvSpPr>
        <p:spPr>
          <a:xfrm>
            <a:off x="7064524" y="2601083"/>
            <a:ext cx="126963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dirty="0"/>
              <a:t># successes out of N trials</a:t>
            </a:r>
            <a:endParaRPr lang="it-IT" sz="1100" b="1" dirty="0">
              <a:solidFill>
                <a:srgbClr val="FF0000"/>
              </a:solidFill>
            </a:endParaRPr>
          </a:p>
        </p:txBody>
      </p:sp>
      <p:cxnSp>
        <p:nvCxnSpPr>
          <p:cNvPr id="47" name="Connettore 2 46">
            <a:extLst>
              <a:ext uri="{FF2B5EF4-FFF2-40B4-BE49-F238E27FC236}">
                <a16:creationId xmlns:a16="http://schemas.microsoft.com/office/drawing/2014/main" id="{08B865F8-B3E1-4010-8C99-61C84AF8F00D}"/>
              </a:ext>
            </a:extLst>
          </p:cNvPr>
          <p:cNvCxnSpPr>
            <a:cxnSpLocks/>
          </p:cNvCxnSpPr>
          <p:nvPr/>
        </p:nvCxnSpPr>
        <p:spPr>
          <a:xfrm>
            <a:off x="8316063" y="2804496"/>
            <a:ext cx="1278385" cy="314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3556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38" grpId="0" animBg="1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tangolo 12">
            <a:extLst>
              <a:ext uri="{FF2B5EF4-FFF2-40B4-BE49-F238E27FC236}">
                <a16:creationId xmlns:a16="http://schemas.microsoft.com/office/drawing/2014/main" id="{CB0F3CC7-D155-4DED-B513-5B4595C79FD5}"/>
              </a:ext>
            </a:extLst>
          </p:cNvPr>
          <p:cNvSpPr/>
          <p:nvPr/>
        </p:nvSpPr>
        <p:spPr>
          <a:xfrm>
            <a:off x="74811" y="6393984"/>
            <a:ext cx="12042378" cy="38305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7B954650-793E-441E-B65B-6ABC0362C7E5}"/>
              </a:ext>
            </a:extLst>
          </p:cNvPr>
          <p:cNvSpPr txBox="1"/>
          <p:nvPr/>
        </p:nvSpPr>
        <p:spPr>
          <a:xfrm>
            <a:off x="209548" y="6393984"/>
            <a:ext cx="11791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Bayesian Data Analysis – A Primer                    Workshop 2021                    Marco D’Alessandro (PhD)                    ISTC CNR </a:t>
            </a:r>
            <a:r>
              <a:rPr lang="it-IT" dirty="0" err="1">
                <a:solidFill>
                  <a:schemeClr val="bg1"/>
                </a:solidFill>
              </a:rPr>
              <a:t>Italy</a:t>
            </a:r>
            <a:r>
              <a:rPr lang="it-IT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62" name="Rettangolo 61">
            <a:extLst>
              <a:ext uri="{FF2B5EF4-FFF2-40B4-BE49-F238E27FC236}">
                <a16:creationId xmlns:a16="http://schemas.microsoft.com/office/drawing/2014/main" id="{FAB66B79-794D-4365-B132-54C8E8E05D98}"/>
              </a:ext>
            </a:extLst>
          </p:cNvPr>
          <p:cNvSpPr/>
          <p:nvPr/>
        </p:nvSpPr>
        <p:spPr>
          <a:xfrm>
            <a:off x="2708232" y="341760"/>
            <a:ext cx="6673471" cy="6463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it-IT" sz="3600" b="1" dirty="0" err="1"/>
              <a:t>Hierarchical</a:t>
            </a:r>
            <a:r>
              <a:rPr lang="it-IT" sz="3600" b="1" dirty="0"/>
              <a:t> </a:t>
            </a:r>
            <a:r>
              <a:rPr lang="it-IT" sz="3600" b="1" dirty="0" err="1"/>
              <a:t>Regression</a:t>
            </a:r>
            <a:r>
              <a:rPr lang="it-IT" sz="3600" b="1" dirty="0"/>
              <a:t> </a:t>
            </a:r>
            <a:r>
              <a:rPr lang="it-IT" sz="3600" b="1" dirty="0" err="1"/>
              <a:t>Modeling</a:t>
            </a:r>
            <a:endParaRPr lang="it-IT" sz="2400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Rettangolo 141">
                <a:extLst>
                  <a:ext uri="{FF2B5EF4-FFF2-40B4-BE49-F238E27FC236}">
                    <a16:creationId xmlns:a16="http://schemas.microsoft.com/office/drawing/2014/main" id="{5038FC7A-6339-4F0F-9496-F9D8A54E93E2}"/>
                  </a:ext>
                </a:extLst>
              </p:cNvPr>
              <p:cNvSpPr/>
              <p:nvPr/>
            </p:nvSpPr>
            <p:spPr>
              <a:xfrm>
                <a:off x="4203749" y="5757295"/>
                <a:ext cx="3858429" cy="3870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it-IT" b="1" dirty="0">
                    <a:latin typeface="Baskerville Old Face" panose="02020602080505020303" pitchFamily="18" charset="0"/>
                  </a:rPr>
                  <a:t>Level 2</a:t>
                </a:r>
                <a:r>
                  <a:rPr lang="it-IT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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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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𝐶𝑜𝑣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(0,</m:t>
                    </m:r>
                    <m:sSup>
                      <m:sSup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i="1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</m:t>
                        </m:r>
                      </m:e>
                      <m:sup>
                        <m:r>
                          <a:rPr lang="it-IT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it-IT" b="0" i="1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)</m:t>
                    </m:r>
                  </m:oMath>
                </a14:m>
                <a:endParaRPr lang="it-IT" dirty="0"/>
              </a:p>
            </p:txBody>
          </p:sp>
        </mc:Choice>
        <mc:Fallback xmlns="">
          <p:sp>
            <p:nvSpPr>
              <p:cNvPr id="142" name="Rettangolo 141">
                <a:extLst>
                  <a:ext uri="{FF2B5EF4-FFF2-40B4-BE49-F238E27FC236}">
                    <a16:creationId xmlns:a16="http://schemas.microsoft.com/office/drawing/2014/main" id="{5038FC7A-6339-4F0F-9496-F9D8A54E93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3749" y="5757295"/>
                <a:ext cx="3858429" cy="387029"/>
              </a:xfrm>
              <a:prstGeom prst="rect">
                <a:avLst/>
              </a:prstGeom>
              <a:blipFill>
                <a:blip r:embed="rId2"/>
                <a:stretch>
                  <a:fillRect l="-1422" t="-4688" b="-2343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Rettangolo 142">
                <a:extLst>
                  <a:ext uri="{FF2B5EF4-FFF2-40B4-BE49-F238E27FC236}">
                    <a16:creationId xmlns:a16="http://schemas.microsoft.com/office/drawing/2014/main" id="{1ED3139D-5572-4431-971F-1586B2754088}"/>
                  </a:ext>
                </a:extLst>
              </p:cNvPr>
              <p:cNvSpPr/>
              <p:nvPr/>
            </p:nvSpPr>
            <p:spPr>
              <a:xfrm>
                <a:off x="4203749" y="5360135"/>
                <a:ext cx="3018712" cy="397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it-IT" b="1" dirty="0">
                    <a:latin typeface="Baskerville Old Face" panose="02020602080505020303" pitchFamily="18" charset="0"/>
                  </a:rPr>
                  <a:t>Level 1</a:t>
                </a:r>
                <a:r>
                  <a:rPr lang="it-IT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𝑌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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(0,</m:t>
                    </m:r>
                    <m:sSup>
                      <m:sSup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</m:t>
                        </m:r>
                      </m:e>
                      <m:sup>
                        <m:r>
                          <a:rPr lang="it-IT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it-IT" b="0" i="1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)</m:t>
                    </m:r>
                  </m:oMath>
                </a14:m>
                <a:endParaRPr lang="it-IT" dirty="0"/>
              </a:p>
            </p:txBody>
          </p:sp>
        </mc:Choice>
        <mc:Fallback xmlns="">
          <p:sp>
            <p:nvSpPr>
              <p:cNvPr id="143" name="Rettangolo 142">
                <a:extLst>
                  <a:ext uri="{FF2B5EF4-FFF2-40B4-BE49-F238E27FC236}">
                    <a16:creationId xmlns:a16="http://schemas.microsoft.com/office/drawing/2014/main" id="{1ED3139D-5572-4431-971F-1586B27540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3749" y="5360135"/>
                <a:ext cx="3018712" cy="397160"/>
              </a:xfrm>
              <a:prstGeom prst="rect">
                <a:avLst/>
              </a:prstGeom>
              <a:blipFill>
                <a:blip r:embed="rId3"/>
                <a:stretch>
                  <a:fillRect l="-1818" t="-4615" b="-2153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5" name="Immagine 144">
            <a:extLst>
              <a:ext uri="{FF2B5EF4-FFF2-40B4-BE49-F238E27FC236}">
                <a16:creationId xmlns:a16="http://schemas.microsoft.com/office/drawing/2014/main" id="{D2548A13-3951-42D0-A678-5BD0237CF5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48" y="988091"/>
            <a:ext cx="5722649" cy="4290897"/>
          </a:xfrm>
          <a:prstGeom prst="rect">
            <a:avLst/>
          </a:prstGeom>
        </p:spPr>
      </p:pic>
      <p:pic>
        <p:nvPicPr>
          <p:cNvPr id="146" name="Immagine 145" descr="Immagine che contiene screenshot, diverso, molti, gruppo&#10;&#10;Descrizione generata automaticamente">
            <a:extLst>
              <a:ext uri="{FF2B5EF4-FFF2-40B4-BE49-F238E27FC236}">
                <a16:creationId xmlns:a16="http://schemas.microsoft.com/office/drawing/2014/main" id="{66AFFA2D-5B67-47E4-8A40-F45512E6DF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2964" y="988093"/>
            <a:ext cx="5722648" cy="4290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07932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tangolo 12">
            <a:extLst>
              <a:ext uri="{FF2B5EF4-FFF2-40B4-BE49-F238E27FC236}">
                <a16:creationId xmlns:a16="http://schemas.microsoft.com/office/drawing/2014/main" id="{CB0F3CC7-D155-4DED-B513-5B4595C79FD5}"/>
              </a:ext>
            </a:extLst>
          </p:cNvPr>
          <p:cNvSpPr/>
          <p:nvPr/>
        </p:nvSpPr>
        <p:spPr>
          <a:xfrm>
            <a:off x="74811" y="6393984"/>
            <a:ext cx="12042378" cy="38305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7B954650-793E-441E-B65B-6ABC0362C7E5}"/>
              </a:ext>
            </a:extLst>
          </p:cNvPr>
          <p:cNvSpPr txBox="1"/>
          <p:nvPr/>
        </p:nvSpPr>
        <p:spPr>
          <a:xfrm>
            <a:off x="209548" y="6393984"/>
            <a:ext cx="11791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Bayesian Data Analysis – A Primer                    Workshop 2021                    Marco D’Alessandro (PhD)                    ISTC CNR </a:t>
            </a:r>
            <a:r>
              <a:rPr lang="it-IT" dirty="0" err="1">
                <a:solidFill>
                  <a:schemeClr val="bg1"/>
                </a:solidFill>
              </a:rPr>
              <a:t>Italy</a:t>
            </a:r>
            <a:r>
              <a:rPr lang="it-IT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62" name="Rettangolo 61">
            <a:extLst>
              <a:ext uri="{FF2B5EF4-FFF2-40B4-BE49-F238E27FC236}">
                <a16:creationId xmlns:a16="http://schemas.microsoft.com/office/drawing/2014/main" id="{FAB66B79-794D-4365-B132-54C8E8E05D98}"/>
              </a:ext>
            </a:extLst>
          </p:cNvPr>
          <p:cNvSpPr/>
          <p:nvPr/>
        </p:nvSpPr>
        <p:spPr>
          <a:xfrm>
            <a:off x="2708232" y="341760"/>
            <a:ext cx="6673471" cy="6463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it-IT" sz="3600" b="1" dirty="0" err="1"/>
              <a:t>Hierarchical</a:t>
            </a:r>
            <a:r>
              <a:rPr lang="it-IT" sz="3600" b="1" dirty="0"/>
              <a:t> </a:t>
            </a:r>
            <a:r>
              <a:rPr lang="it-IT" sz="3600" b="1" dirty="0" err="1"/>
              <a:t>Regression</a:t>
            </a:r>
            <a:r>
              <a:rPr lang="it-IT" sz="3600" b="1" dirty="0"/>
              <a:t> </a:t>
            </a:r>
            <a:r>
              <a:rPr lang="it-IT" sz="3600" b="1" dirty="0" err="1"/>
              <a:t>Modeling</a:t>
            </a:r>
            <a:endParaRPr lang="it-IT" sz="2400" b="1" dirty="0">
              <a:solidFill>
                <a:srgbClr val="FF0000"/>
              </a:solidFill>
            </a:endParaRPr>
          </a:p>
        </p:txBody>
      </p:sp>
      <p:pic>
        <p:nvPicPr>
          <p:cNvPr id="9" name="Immagine 8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B96E2F2A-653C-44A4-BD6C-1C40030975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3717" y="1121493"/>
            <a:ext cx="5722647" cy="4290895"/>
          </a:xfrm>
          <a:prstGeom prst="rect">
            <a:avLst/>
          </a:prstGeom>
        </p:spPr>
      </p:pic>
      <p:pic>
        <p:nvPicPr>
          <p:cNvPr id="10" name="Immagine 9" descr="Immagine che contiene mappa&#10;&#10;Descrizione generata automaticamente">
            <a:extLst>
              <a:ext uri="{FF2B5EF4-FFF2-40B4-BE49-F238E27FC236}">
                <a16:creationId xmlns:a16="http://schemas.microsoft.com/office/drawing/2014/main" id="{CEA275C5-76E9-4F91-98BC-26C663D51D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865" y="1114026"/>
            <a:ext cx="5722647" cy="429089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ttangolo 10">
                <a:extLst>
                  <a:ext uri="{FF2B5EF4-FFF2-40B4-BE49-F238E27FC236}">
                    <a16:creationId xmlns:a16="http://schemas.microsoft.com/office/drawing/2014/main" id="{AD9726F8-BC8B-4869-AEAF-D2F005778603}"/>
                  </a:ext>
                </a:extLst>
              </p:cNvPr>
              <p:cNvSpPr/>
              <p:nvPr/>
            </p:nvSpPr>
            <p:spPr>
              <a:xfrm>
                <a:off x="4131066" y="5881020"/>
                <a:ext cx="3858429" cy="3870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it-IT" b="1" dirty="0">
                    <a:latin typeface="Baskerville Old Face" panose="02020602080505020303" pitchFamily="18" charset="0"/>
                  </a:rPr>
                  <a:t>Level 2</a:t>
                </a:r>
                <a:r>
                  <a:rPr lang="it-IT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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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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𝐶𝑜𝑣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(0,</m:t>
                    </m:r>
                    <m:sSup>
                      <m:sSup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i="1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</m:t>
                        </m:r>
                      </m:e>
                      <m:sup>
                        <m:r>
                          <a:rPr lang="it-IT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it-IT" b="0" i="1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)</m:t>
                    </m:r>
                  </m:oMath>
                </a14:m>
                <a:endParaRPr lang="it-IT" dirty="0"/>
              </a:p>
            </p:txBody>
          </p:sp>
        </mc:Choice>
        <mc:Fallback xmlns="">
          <p:sp>
            <p:nvSpPr>
              <p:cNvPr id="11" name="Rettangolo 10">
                <a:extLst>
                  <a:ext uri="{FF2B5EF4-FFF2-40B4-BE49-F238E27FC236}">
                    <a16:creationId xmlns:a16="http://schemas.microsoft.com/office/drawing/2014/main" id="{AD9726F8-BC8B-4869-AEAF-D2F0057786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1066" y="5881020"/>
                <a:ext cx="3858429" cy="387029"/>
              </a:xfrm>
              <a:prstGeom prst="rect">
                <a:avLst/>
              </a:prstGeom>
              <a:blipFill>
                <a:blip r:embed="rId4"/>
                <a:stretch>
                  <a:fillRect l="-1422" t="-6349" b="-2539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ttangolo 11">
                <a:extLst>
                  <a:ext uri="{FF2B5EF4-FFF2-40B4-BE49-F238E27FC236}">
                    <a16:creationId xmlns:a16="http://schemas.microsoft.com/office/drawing/2014/main" id="{113D69C6-6840-4B83-9EC8-1B216351A139}"/>
                  </a:ext>
                </a:extLst>
              </p:cNvPr>
              <p:cNvSpPr/>
              <p:nvPr/>
            </p:nvSpPr>
            <p:spPr>
              <a:xfrm>
                <a:off x="4131066" y="5483860"/>
                <a:ext cx="3820533" cy="397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it-IT" b="1" dirty="0">
                    <a:latin typeface="Baskerville Old Face" panose="02020602080505020303" pitchFamily="18" charset="0"/>
                  </a:rPr>
                  <a:t>Level 1</a:t>
                </a:r>
                <a:r>
                  <a:rPr lang="it-IT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𝑌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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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𝑋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(0,</m:t>
                    </m:r>
                    <m:sSup>
                      <m:sSup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</m:t>
                        </m:r>
                      </m:e>
                      <m:sup>
                        <m:r>
                          <a:rPr lang="it-IT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it-IT" b="0" i="1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)</m:t>
                    </m:r>
                  </m:oMath>
                </a14:m>
                <a:endParaRPr lang="it-IT" dirty="0"/>
              </a:p>
            </p:txBody>
          </p:sp>
        </mc:Choice>
        <mc:Fallback xmlns="">
          <p:sp>
            <p:nvSpPr>
              <p:cNvPr id="12" name="Rettangolo 11">
                <a:extLst>
                  <a:ext uri="{FF2B5EF4-FFF2-40B4-BE49-F238E27FC236}">
                    <a16:creationId xmlns:a16="http://schemas.microsoft.com/office/drawing/2014/main" id="{113D69C6-6840-4B83-9EC8-1B216351A1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1066" y="5483860"/>
                <a:ext cx="3820533" cy="397160"/>
              </a:xfrm>
              <a:prstGeom prst="rect">
                <a:avLst/>
              </a:prstGeom>
              <a:blipFill>
                <a:blip r:embed="rId5"/>
                <a:stretch>
                  <a:fillRect l="-1438" t="-6154" b="-2153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4172683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tangolo 12">
            <a:extLst>
              <a:ext uri="{FF2B5EF4-FFF2-40B4-BE49-F238E27FC236}">
                <a16:creationId xmlns:a16="http://schemas.microsoft.com/office/drawing/2014/main" id="{CB0F3CC7-D155-4DED-B513-5B4595C79FD5}"/>
              </a:ext>
            </a:extLst>
          </p:cNvPr>
          <p:cNvSpPr/>
          <p:nvPr/>
        </p:nvSpPr>
        <p:spPr>
          <a:xfrm>
            <a:off x="74811" y="6393984"/>
            <a:ext cx="12042378" cy="38305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7B954650-793E-441E-B65B-6ABC0362C7E5}"/>
              </a:ext>
            </a:extLst>
          </p:cNvPr>
          <p:cNvSpPr txBox="1"/>
          <p:nvPr/>
        </p:nvSpPr>
        <p:spPr>
          <a:xfrm>
            <a:off x="209548" y="6393984"/>
            <a:ext cx="11791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Bayesian Data Analysis – A Primer                    Workshop 2021                    Marco D’Alessandro (PhD)                    ISTC CNR </a:t>
            </a:r>
            <a:r>
              <a:rPr lang="it-IT" dirty="0" err="1">
                <a:solidFill>
                  <a:schemeClr val="bg1"/>
                </a:solidFill>
              </a:rPr>
              <a:t>Italy</a:t>
            </a:r>
            <a:r>
              <a:rPr lang="it-IT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62" name="Rettangolo 61">
            <a:extLst>
              <a:ext uri="{FF2B5EF4-FFF2-40B4-BE49-F238E27FC236}">
                <a16:creationId xmlns:a16="http://schemas.microsoft.com/office/drawing/2014/main" id="{FAB66B79-794D-4365-B132-54C8E8E05D98}"/>
              </a:ext>
            </a:extLst>
          </p:cNvPr>
          <p:cNvSpPr/>
          <p:nvPr/>
        </p:nvSpPr>
        <p:spPr>
          <a:xfrm>
            <a:off x="2708232" y="341760"/>
            <a:ext cx="6673471" cy="6463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it-IT" sz="3600" b="1" dirty="0" err="1"/>
              <a:t>Hierarchical</a:t>
            </a:r>
            <a:r>
              <a:rPr lang="it-IT" sz="3600" b="1" dirty="0"/>
              <a:t> </a:t>
            </a:r>
            <a:r>
              <a:rPr lang="it-IT" sz="3600" b="1" dirty="0" err="1"/>
              <a:t>Regression</a:t>
            </a:r>
            <a:r>
              <a:rPr lang="it-IT" sz="3600" b="1" dirty="0"/>
              <a:t> </a:t>
            </a:r>
            <a:r>
              <a:rPr lang="it-IT" sz="3600" b="1" dirty="0" err="1"/>
              <a:t>Modeling</a:t>
            </a:r>
            <a:endParaRPr lang="it-IT" sz="2400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ttangolo 14">
                <a:extLst>
                  <a:ext uri="{FF2B5EF4-FFF2-40B4-BE49-F238E27FC236}">
                    <a16:creationId xmlns:a16="http://schemas.microsoft.com/office/drawing/2014/main" id="{509BCF23-4AEB-481B-8E64-804CE1A2857D}"/>
                  </a:ext>
                </a:extLst>
              </p:cNvPr>
              <p:cNvSpPr/>
              <p:nvPr/>
            </p:nvSpPr>
            <p:spPr>
              <a:xfrm>
                <a:off x="2239610" y="5137075"/>
                <a:ext cx="3965766" cy="3870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it-IT" b="1" dirty="0">
                    <a:latin typeface="Baskerville Old Face" panose="02020602080505020303" pitchFamily="18" charset="0"/>
                  </a:rPr>
                  <a:t>Level 2</a:t>
                </a:r>
                <a:r>
                  <a:rPr lang="it-IT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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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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𝐶𝑜𝑣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(0, </m:t>
                    </m:r>
                    <m:sSup>
                      <m:sSup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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  <m:sup>
                        <m:r>
                          <a:rPr lang="it-IT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it-IT" b="0" i="1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)</m:t>
                    </m:r>
                  </m:oMath>
                </a14:m>
                <a:endParaRPr lang="it-IT" dirty="0"/>
              </a:p>
            </p:txBody>
          </p:sp>
        </mc:Choice>
        <mc:Fallback xmlns="">
          <p:sp>
            <p:nvSpPr>
              <p:cNvPr id="15" name="Rettangolo 14">
                <a:extLst>
                  <a:ext uri="{FF2B5EF4-FFF2-40B4-BE49-F238E27FC236}">
                    <a16:creationId xmlns:a16="http://schemas.microsoft.com/office/drawing/2014/main" id="{509BCF23-4AEB-481B-8E64-804CE1A285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9610" y="5137075"/>
                <a:ext cx="3965766" cy="387029"/>
              </a:xfrm>
              <a:prstGeom prst="rect">
                <a:avLst/>
              </a:prstGeom>
              <a:blipFill>
                <a:blip r:embed="rId2"/>
                <a:stretch>
                  <a:fillRect l="-1229" t="-6349" b="-2539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ttangolo 15">
                <a:extLst>
                  <a:ext uri="{FF2B5EF4-FFF2-40B4-BE49-F238E27FC236}">
                    <a16:creationId xmlns:a16="http://schemas.microsoft.com/office/drawing/2014/main" id="{42DD0B98-C42D-4E0E-A169-EF177400B3F5}"/>
                  </a:ext>
                </a:extLst>
              </p:cNvPr>
              <p:cNvSpPr/>
              <p:nvPr/>
            </p:nvSpPr>
            <p:spPr>
              <a:xfrm>
                <a:off x="2239610" y="4739915"/>
                <a:ext cx="3920882" cy="397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it-IT" b="1" dirty="0">
                    <a:latin typeface="Baskerville Old Face" panose="02020602080505020303" pitchFamily="18" charset="0"/>
                  </a:rPr>
                  <a:t>Level 1</a:t>
                </a:r>
                <a:r>
                  <a:rPr lang="it-IT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𝑌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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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𝑋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(0,</m:t>
                    </m:r>
                    <m:sSup>
                      <m:sSup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</m:t>
                        </m:r>
                      </m:e>
                      <m:sup>
                        <m:r>
                          <a:rPr lang="it-IT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it-IT" b="0" i="1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)</m:t>
                    </m:r>
                  </m:oMath>
                </a14:m>
                <a:endParaRPr lang="it-IT" dirty="0"/>
              </a:p>
            </p:txBody>
          </p:sp>
        </mc:Choice>
        <mc:Fallback xmlns="">
          <p:sp>
            <p:nvSpPr>
              <p:cNvPr id="16" name="Rettangolo 15">
                <a:extLst>
                  <a:ext uri="{FF2B5EF4-FFF2-40B4-BE49-F238E27FC236}">
                    <a16:creationId xmlns:a16="http://schemas.microsoft.com/office/drawing/2014/main" id="{42DD0B98-C42D-4E0E-A169-EF177400B3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9610" y="4739915"/>
                <a:ext cx="3920882" cy="397160"/>
              </a:xfrm>
              <a:prstGeom prst="rect">
                <a:avLst/>
              </a:prstGeom>
              <a:blipFill>
                <a:blip r:embed="rId3"/>
                <a:stretch>
                  <a:fillRect l="-1242" t="-6154" b="-2153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ttangolo 16">
                <a:extLst>
                  <a:ext uri="{FF2B5EF4-FFF2-40B4-BE49-F238E27FC236}">
                    <a16:creationId xmlns:a16="http://schemas.microsoft.com/office/drawing/2014/main" id="{F8082F4B-C1CF-4044-A3EE-2DF0B67D9148}"/>
                  </a:ext>
                </a:extLst>
              </p:cNvPr>
              <p:cNvSpPr/>
              <p:nvPr/>
            </p:nvSpPr>
            <p:spPr>
              <a:xfrm>
                <a:off x="2239610" y="5467761"/>
                <a:ext cx="3033716" cy="3870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it-IT" b="1" dirty="0">
                    <a:latin typeface="Baskerville Old Face" panose="02020602080505020303" pitchFamily="18" charset="0"/>
                  </a:rPr>
                  <a:t>            </a:t>
                </a:r>
                <a:r>
                  <a:rPr lang="it-IT" dirty="0"/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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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(0,</m:t>
                    </m:r>
                    <m:sSup>
                      <m:sSup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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it-IT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it-IT" b="0" i="1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)</m:t>
                    </m:r>
                  </m:oMath>
                </a14:m>
                <a:endParaRPr lang="it-IT" dirty="0"/>
              </a:p>
            </p:txBody>
          </p:sp>
        </mc:Choice>
        <mc:Fallback xmlns="">
          <p:sp>
            <p:nvSpPr>
              <p:cNvPr id="17" name="Rettangolo 16">
                <a:extLst>
                  <a:ext uri="{FF2B5EF4-FFF2-40B4-BE49-F238E27FC236}">
                    <a16:creationId xmlns:a16="http://schemas.microsoft.com/office/drawing/2014/main" id="{F8082F4B-C1CF-4044-A3EE-2DF0B67D91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9610" y="5467761"/>
                <a:ext cx="3033716" cy="387029"/>
              </a:xfrm>
              <a:prstGeom prst="rect">
                <a:avLst/>
              </a:prstGeom>
              <a:blipFill>
                <a:blip r:embed="rId4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Immagine 17" descr="Immagine che contiene mappa&#10;&#10;Descrizione generata automaticamente">
            <a:extLst>
              <a:ext uri="{FF2B5EF4-FFF2-40B4-BE49-F238E27FC236}">
                <a16:creationId xmlns:a16="http://schemas.microsoft.com/office/drawing/2014/main" id="{DAC71DF4-4A31-47DB-85FD-F1B2C9243A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11" y="924129"/>
            <a:ext cx="4104213" cy="3077378"/>
          </a:xfrm>
          <a:prstGeom prst="rect">
            <a:avLst/>
          </a:prstGeom>
        </p:spPr>
      </p:pic>
      <p:pic>
        <p:nvPicPr>
          <p:cNvPr id="19" name="Immagine 18" descr="Immagine che contiene fotografia, diverso, largo, vario&#10;&#10;Descrizione generata automaticamente">
            <a:extLst>
              <a:ext uri="{FF2B5EF4-FFF2-40B4-BE49-F238E27FC236}">
                <a16:creationId xmlns:a16="http://schemas.microsoft.com/office/drawing/2014/main" id="{98B9CA22-0658-49BC-BDB9-50CC2F82134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7197" y="924129"/>
            <a:ext cx="4104213" cy="3077378"/>
          </a:xfrm>
          <a:prstGeom prst="rect">
            <a:avLst/>
          </a:prstGeom>
        </p:spPr>
      </p:pic>
      <p:pic>
        <p:nvPicPr>
          <p:cNvPr id="20" name="Immagine 19">
            <a:extLst>
              <a:ext uri="{FF2B5EF4-FFF2-40B4-BE49-F238E27FC236}">
                <a16:creationId xmlns:a16="http://schemas.microsoft.com/office/drawing/2014/main" id="{FF0E1A32-65B3-4777-A908-3C6DF98AF46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2976" y="3297508"/>
            <a:ext cx="4104213" cy="3077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83449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tangolo 12">
            <a:extLst>
              <a:ext uri="{FF2B5EF4-FFF2-40B4-BE49-F238E27FC236}">
                <a16:creationId xmlns:a16="http://schemas.microsoft.com/office/drawing/2014/main" id="{CB0F3CC7-D155-4DED-B513-5B4595C79FD5}"/>
              </a:ext>
            </a:extLst>
          </p:cNvPr>
          <p:cNvSpPr/>
          <p:nvPr/>
        </p:nvSpPr>
        <p:spPr>
          <a:xfrm>
            <a:off x="74811" y="6393984"/>
            <a:ext cx="12042378" cy="38305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7B954650-793E-441E-B65B-6ABC0362C7E5}"/>
              </a:ext>
            </a:extLst>
          </p:cNvPr>
          <p:cNvSpPr txBox="1"/>
          <p:nvPr/>
        </p:nvSpPr>
        <p:spPr>
          <a:xfrm>
            <a:off x="209548" y="6393984"/>
            <a:ext cx="11791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Bayesian Data Analysis – A Primer                    Workshop 2021                    Marco D’Alessandro (PhD)                    ISTC CNR </a:t>
            </a:r>
            <a:r>
              <a:rPr lang="it-IT" dirty="0" err="1">
                <a:solidFill>
                  <a:schemeClr val="bg1"/>
                </a:solidFill>
              </a:rPr>
              <a:t>Italy</a:t>
            </a:r>
            <a:r>
              <a:rPr lang="it-IT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62" name="Rettangolo 61">
            <a:extLst>
              <a:ext uri="{FF2B5EF4-FFF2-40B4-BE49-F238E27FC236}">
                <a16:creationId xmlns:a16="http://schemas.microsoft.com/office/drawing/2014/main" id="{FAB66B79-794D-4365-B132-54C8E8E05D98}"/>
              </a:ext>
            </a:extLst>
          </p:cNvPr>
          <p:cNvSpPr/>
          <p:nvPr/>
        </p:nvSpPr>
        <p:spPr>
          <a:xfrm>
            <a:off x="2708232" y="341760"/>
            <a:ext cx="6673471" cy="6463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it-IT" sz="3600" b="1" dirty="0" err="1"/>
              <a:t>Hierarchical</a:t>
            </a:r>
            <a:r>
              <a:rPr lang="it-IT" sz="3600" b="1" dirty="0"/>
              <a:t> </a:t>
            </a:r>
            <a:r>
              <a:rPr lang="it-IT" sz="3600" b="1" dirty="0" err="1"/>
              <a:t>Regression</a:t>
            </a:r>
            <a:r>
              <a:rPr lang="it-IT" sz="3600" b="1" dirty="0"/>
              <a:t> </a:t>
            </a:r>
            <a:r>
              <a:rPr lang="it-IT" sz="3600" b="1" dirty="0" err="1"/>
              <a:t>Modeling</a:t>
            </a:r>
            <a:endParaRPr lang="it-IT" sz="2400" b="1" dirty="0">
              <a:solidFill>
                <a:srgbClr val="FF0000"/>
              </a:solidFill>
            </a:endParaRPr>
          </a:p>
        </p:txBody>
      </p:sp>
      <p:pic>
        <p:nvPicPr>
          <p:cNvPr id="11" name="Immagine 10" descr="Immagine che contiene screenshot, fotografia, diverso, computer&#10;&#10;Descrizione generata automaticamente">
            <a:extLst>
              <a:ext uri="{FF2B5EF4-FFF2-40B4-BE49-F238E27FC236}">
                <a16:creationId xmlns:a16="http://schemas.microsoft.com/office/drawing/2014/main" id="{D92C36A8-BF1D-480D-B7DF-693D2C999D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4026" y="988091"/>
            <a:ext cx="4104213" cy="307737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ttangolo 11">
                <a:extLst>
                  <a:ext uri="{FF2B5EF4-FFF2-40B4-BE49-F238E27FC236}">
                    <a16:creationId xmlns:a16="http://schemas.microsoft.com/office/drawing/2014/main" id="{DB91C7F3-3007-4D7E-B246-EED1412B78DF}"/>
                  </a:ext>
                </a:extLst>
              </p:cNvPr>
              <p:cNvSpPr/>
              <p:nvPr/>
            </p:nvSpPr>
            <p:spPr>
              <a:xfrm>
                <a:off x="2266439" y="5192812"/>
                <a:ext cx="3965766" cy="3870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it-IT" b="1" dirty="0">
                    <a:latin typeface="Baskerville Old Face" panose="02020602080505020303" pitchFamily="18" charset="0"/>
                  </a:rPr>
                  <a:t>Level 2</a:t>
                </a:r>
                <a:r>
                  <a:rPr lang="it-IT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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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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𝐶𝑜𝑣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(0, </m:t>
                    </m:r>
                    <m:sSup>
                      <m:sSup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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  <m:sup>
                        <m:r>
                          <a:rPr lang="it-IT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it-IT" b="0" i="1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)</m:t>
                    </m:r>
                  </m:oMath>
                </a14:m>
                <a:endParaRPr lang="it-IT" dirty="0"/>
              </a:p>
            </p:txBody>
          </p:sp>
        </mc:Choice>
        <mc:Fallback xmlns="">
          <p:sp>
            <p:nvSpPr>
              <p:cNvPr id="12" name="Rettangolo 11">
                <a:extLst>
                  <a:ext uri="{FF2B5EF4-FFF2-40B4-BE49-F238E27FC236}">
                    <a16:creationId xmlns:a16="http://schemas.microsoft.com/office/drawing/2014/main" id="{DB91C7F3-3007-4D7E-B246-EED1412B78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6439" y="5192812"/>
                <a:ext cx="3965766" cy="387029"/>
              </a:xfrm>
              <a:prstGeom prst="rect">
                <a:avLst/>
              </a:prstGeom>
              <a:blipFill>
                <a:blip r:embed="rId3"/>
                <a:stretch>
                  <a:fillRect l="-1385" t="-6349" b="-2539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ttangolo 20">
                <a:extLst>
                  <a:ext uri="{FF2B5EF4-FFF2-40B4-BE49-F238E27FC236}">
                    <a16:creationId xmlns:a16="http://schemas.microsoft.com/office/drawing/2014/main" id="{7F553E4E-0603-4DF4-B40D-25222DEB3311}"/>
                  </a:ext>
                </a:extLst>
              </p:cNvPr>
              <p:cNvSpPr/>
              <p:nvPr/>
            </p:nvSpPr>
            <p:spPr>
              <a:xfrm>
                <a:off x="2266439" y="4795652"/>
                <a:ext cx="3915559" cy="397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it-IT" b="1" dirty="0">
                    <a:latin typeface="Baskerville Old Face" panose="02020602080505020303" pitchFamily="18" charset="0"/>
                  </a:rPr>
                  <a:t>Level 1</a:t>
                </a:r>
                <a:r>
                  <a:rPr lang="it-IT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𝑌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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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𝑋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(0,</m:t>
                    </m:r>
                    <m:sSup>
                      <m:sSup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</m:t>
                        </m:r>
                      </m:e>
                      <m:sup>
                        <m:r>
                          <a:rPr lang="it-IT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it-IT" b="0" i="1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)</m:t>
                    </m:r>
                  </m:oMath>
                </a14:m>
                <a:endParaRPr lang="it-IT" dirty="0"/>
              </a:p>
            </p:txBody>
          </p:sp>
        </mc:Choice>
        <mc:Fallback xmlns="">
          <p:sp>
            <p:nvSpPr>
              <p:cNvPr id="21" name="Rettangolo 20">
                <a:extLst>
                  <a:ext uri="{FF2B5EF4-FFF2-40B4-BE49-F238E27FC236}">
                    <a16:creationId xmlns:a16="http://schemas.microsoft.com/office/drawing/2014/main" id="{7F553E4E-0603-4DF4-B40D-25222DEB33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6439" y="4795652"/>
                <a:ext cx="3915559" cy="397160"/>
              </a:xfrm>
              <a:prstGeom prst="rect">
                <a:avLst/>
              </a:prstGeom>
              <a:blipFill>
                <a:blip r:embed="rId4"/>
                <a:stretch>
                  <a:fillRect l="-1402" t="-6154" b="-2153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ttangolo 21">
                <a:extLst>
                  <a:ext uri="{FF2B5EF4-FFF2-40B4-BE49-F238E27FC236}">
                    <a16:creationId xmlns:a16="http://schemas.microsoft.com/office/drawing/2014/main" id="{7C70FD03-763B-412A-8E47-EAF8E57F5E19}"/>
                  </a:ext>
                </a:extLst>
              </p:cNvPr>
              <p:cNvSpPr/>
              <p:nvPr/>
            </p:nvSpPr>
            <p:spPr>
              <a:xfrm>
                <a:off x="2266439" y="5523498"/>
                <a:ext cx="3964740" cy="3870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it-IT" b="1" dirty="0">
                    <a:latin typeface="Baskerville Old Face" panose="02020602080505020303" pitchFamily="18" charset="0"/>
                  </a:rPr>
                  <a:t>            </a:t>
                </a:r>
                <a:r>
                  <a:rPr lang="it-IT" dirty="0"/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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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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𝐶𝑜𝑣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(0,</m:t>
                    </m:r>
                    <m:sSup>
                      <m:sSup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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it-IT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it-IT" b="0" i="1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)</m:t>
                    </m:r>
                  </m:oMath>
                </a14:m>
                <a:endParaRPr lang="it-IT" dirty="0"/>
              </a:p>
            </p:txBody>
          </p:sp>
        </mc:Choice>
        <mc:Fallback xmlns="">
          <p:sp>
            <p:nvSpPr>
              <p:cNvPr id="22" name="Rettangolo 21">
                <a:extLst>
                  <a:ext uri="{FF2B5EF4-FFF2-40B4-BE49-F238E27FC236}">
                    <a16:creationId xmlns:a16="http://schemas.microsoft.com/office/drawing/2014/main" id="{7C70FD03-763B-412A-8E47-EAF8E57F5E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6439" y="5523498"/>
                <a:ext cx="3964740" cy="387029"/>
              </a:xfrm>
              <a:prstGeom prst="rect">
                <a:avLst/>
              </a:prstGeom>
              <a:blipFill>
                <a:blip r:embed="rId5"/>
                <a:stretch>
                  <a:fillRect b="-1093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3" name="Immagine 22" descr="Immagine che contiene mappa&#10;&#10;Descrizione generata automaticamente">
            <a:extLst>
              <a:ext uri="{FF2B5EF4-FFF2-40B4-BE49-F238E27FC236}">
                <a16:creationId xmlns:a16="http://schemas.microsoft.com/office/drawing/2014/main" id="{C9652906-5BD0-4E6D-BD0B-1ABBA4DBA5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40" y="979866"/>
            <a:ext cx="4104213" cy="3077378"/>
          </a:xfrm>
          <a:prstGeom prst="rect">
            <a:avLst/>
          </a:prstGeom>
        </p:spPr>
      </p:pic>
      <p:pic>
        <p:nvPicPr>
          <p:cNvPr id="24" name="Immagine 23" descr="Immagine che contiene fotografia, diverso, vario, barca&#10;&#10;Descrizione generata automaticamente">
            <a:extLst>
              <a:ext uri="{FF2B5EF4-FFF2-40B4-BE49-F238E27FC236}">
                <a16:creationId xmlns:a16="http://schemas.microsoft.com/office/drawing/2014/main" id="{E60DBE94-2FB5-498A-8C5A-550EF9730FE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6147" y="3316606"/>
            <a:ext cx="4104213" cy="3077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809365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tangolo 12">
            <a:extLst>
              <a:ext uri="{FF2B5EF4-FFF2-40B4-BE49-F238E27FC236}">
                <a16:creationId xmlns:a16="http://schemas.microsoft.com/office/drawing/2014/main" id="{CB0F3CC7-D155-4DED-B513-5B4595C79FD5}"/>
              </a:ext>
            </a:extLst>
          </p:cNvPr>
          <p:cNvSpPr/>
          <p:nvPr/>
        </p:nvSpPr>
        <p:spPr>
          <a:xfrm>
            <a:off x="74811" y="6393984"/>
            <a:ext cx="12042378" cy="38305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7B954650-793E-441E-B65B-6ABC0362C7E5}"/>
              </a:ext>
            </a:extLst>
          </p:cNvPr>
          <p:cNvSpPr txBox="1"/>
          <p:nvPr/>
        </p:nvSpPr>
        <p:spPr>
          <a:xfrm>
            <a:off x="209548" y="6393984"/>
            <a:ext cx="11791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Bayesian Data Analysis – A Primer                    Workshop 2021                    Marco D’Alessandro (PhD)                    ISTC CNR </a:t>
            </a:r>
            <a:r>
              <a:rPr lang="it-IT" dirty="0" err="1">
                <a:solidFill>
                  <a:schemeClr val="bg1"/>
                </a:solidFill>
              </a:rPr>
              <a:t>Italy</a:t>
            </a:r>
            <a:r>
              <a:rPr lang="it-IT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62" name="Rettangolo 61">
            <a:extLst>
              <a:ext uri="{FF2B5EF4-FFF2-40B4-BE49-F238E27FC236}">
                <a16:creationId xmlns:a16="http://schemas.microsoft.com/office/drawing/2014/main" id="{FAB66B79-794D-4365-B132-54C8E8E05D98}"/>
              </a:ext>
            </a:extLst>
          </p:cNvPr>
          <p:cNvSpPr/>
          <p:nvPr/>
        </p:nvSpPr>
        <p:spPr>
          <a:xfrm>
            <a:off x="2708232" y="341760"/>
            <a:ext cx="6673471" cy="6463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it-IT" sz="3600" b="1" dirty="0" err="1"/>
              <a:t>Hierarchical</a:t>
            </a:r>
            <a:r>
              <a:rPr lang="it-IT" sz="3600" b="1" dirty="0"/>
              <a:t> </a:t>
            </a:r>
            <a:r>
              <a:rPr lang="it-IT" sz="3600" b="1" dirty="0" err="1"/>
              <a:t>Regression</a:t>
            </a:r>
            <a:r>
              <a:rPr lang="it-IT" sz="3600" b="1" dirty="0"/>
              <a:t> </a:t>
            </a:r>
            <a:r>
              <a:rPr lang="it-IT" sz="3600" b="1" dirty="0" err="1"/>
              <a:t>Modeling</a:t>
            </a:r>
            <a:endParaRPr lang="it-IT" sz="2400" b="1" dirty="0">
              <a:solidFill>
                <a:srgbClr val="FF0000"/>
              </a:solidFill>
            </a:endParaRPr>
          </a:p>
        </p:txBody>
      </p:sp>
      <p:pic>
        <p:nvPicPr>
          <p:cNvPr id="15" name="Immagine 14">
            <a:extLst>
              <a:ext uri="{FF2B5EF4-FFF2-40B4-BE49-F238E27FC236}">
                <a16:creationId xmlns:a16="http://schemas.microsoft.com/office/drawing/2014/main" id="{9C68DF90-0054-4051-8B26-C4DF0B54E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089" y="976292"/>
            <a:ext cx="5398628" cy="3599086"/>
          </a:xfrm>
          <a:prstGeom prst="rect">
            <a:avLst/>
          </a:prstGeom>
        </p:spPr>
      </p:pic>
      <p:pic>
        <p:nvPicPr>
          <p:cNvPr id="16" name="Immagine 15" descr="Immagine che contiene testo, mappa&#10;&#10;Descrizione generata automaticamente">
            <a:extLst>
              <a:ext uri="{FF2B5EF4-FFF2-40B4-BE49-F238E27FC236}">
                <a16:creationId xmlns:a16="http://schemas.microsoft.com/office/drawing/2014/main" id="{261FB745-E148-4D68-8F0C-75EC703E3C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9282" y="2633810"/>
            <a:ext cx="5398628" cy="3599086"/>
          </a:xfrm>
          <a:prstGeom prst="rect">
            <a:avLst/>
          </a:prstGeom>
        </p:spPr>
      </p:pic>
      <p:sp>
        <p:nvSpPr>
          <p:cNvPr id="17" name="Figura a mano libera: forma 16">
            <a:extLst>
              <a:ext uri="{FF2B5EF4-FFF2-40B4-BE49-F238E27FC236}">
                <a16:creationId xmlns:a16="http://schemas.microsoft.com/office/drawing/2014/main" id="{EA7F51DE-4F85-4AAE-80A1-381D5F0BD817}"/>
              </a:ext>
            </a:extLst>
          </p:cNvPr>
          <p:cNvSpPr/>
          <p:nvPr/>
        </p:nvSpPr>
        <p:spPr>
          <a:xfrm>
            <a:off x="5681709" y="1121263"/>
            <a:ext cx="2760955" cy="1382240"/>
          </a:xfrm>
          <a:custGeom>
            <a:avLst/>
            <a:gdLst>
              <a:gd name="connsiteX0" fmla="*/ 0 w 2760955"/>
              <a:gd name="connsiteY0" fmla="*/ 263654 h 1382240"/>
              <a:gd name="connsiteX1" fmla="*/ 1207363 w 2760955"/>
              <a:gd name="connsiteY1" fmla="*/ 77222 h 1382240"/>
              <a:gd name="connsiteX2" fmla="*/ 2760955 w 2760955"/>
              <a:gd name="connsiteY2" fmla="*/ 1382240 h 1382240"/>
              <a:gd name="connsiteX3" fmla="*/ 2760955 w 2760955"/>
              <a:gd name="connsiteY3" fmla="*/ 1382240 h 1382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60955" h="1382240">
                <a:moveTo>
                  <a:pt x="0" y="263654"/>
                </a:moveTo>
                <a:cubicBezTo>
                  <a:pt x="373602" y="77222"/>
                  <a:pt x="747204" y="-109209"/>
                  <a:pt x="1207363" y="77222"/>
                </a:cubicBezTo>
                <a:cubicBezTo>
                  <a:pt x="1667522" y="263653"/>
                  <a:pt x="2760955" y="1382240"/>
                  <a:pt x="2760955" y="1382240"/>
                </a:cubicBezTo>
                <a:lnTo>
                  <a:pt x="2760955" y="1382240"/>
                </a:ln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6506B4F7-F2D3-465F-AF32-6ABF944F4C65}"/>
              </a:ext>
            </a:extLst>
          </p:cNvPr>
          <p:cNvSpPr/>
          <p:nvPr/>
        </p:nvSpPr>
        <p:spPr>
          <a:xfrm>
            <a:off x="1044248" y="5375138"/>
            <a:ext cx="33445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The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trick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for LONGITUDINAL DATA</a:t>
            </a:r>
          </a:p>
        </p:txBody>
      </p:sp>
    </p:spTree>
    <p:extLst>
      <p:ext uri="{BB962C8B-B14F-4D97-AF65-F5344CB8AC3E}">
        <p14:creationId xmlns:p14="http://schemas.microsoft.com/office/powerpoint/2010/main" val="194787993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tangolo 12">
            <a:extLst>
              <a:ext uri="{FF2B5EF4-FFF2-40B4-BE49-F238E27FC236}">
                <a16:creationId xmlns:a16="http://schemas.microsoft.com/office/drawing/2014/main" id="{CB0F3CC7-D155-4DED-B513-5B4595C79FD5}"/>
              </a:ext>
            </a:extLst>
          </p:cNvPr>
          <p:cNvSpPr/>
          <p:nvPr/>
        </p:nvSpPr>
        <p:spPr>
          <a:xfrm>
            <a:off x="74811" y="6393984"/>
            <a:ext cx="12042378" cy="38305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7B954650-793E-441E-B65B-6ABC0362C7E5}"/>
              </a:ext>
            </a:extLst>
          </p:cNvPr>
          <p:cNvSpPr txBox="1"/>
          <p:nvPr/>
        </p:nvSpPr>
        <p:spPr>
          <a:xfrm>
            <a:off x="209548" y="6393984"/>
            <a:ext cx="11791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Bayesian Data Analysis – A Primer                    Workshop 2021                    Marco D’Alessandro (PhD)                    ISTC CNR </a:t>
            </a:r>
            <a:r>
              <a:rPr lang="it-IT" dirty="0" err="1">
                <a:solidFill>
                  <a:schemeClr val="bg1"/>
                </a:solidFill>
              </a:rPr>
              <a:t>Italy</a:t>
            </a:r>
            <a:r>
              <a:rPr lang="it-IT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62" name="Rettangolo 61">
            <a:extLst>
              <a:ext uri="{FF2B5EF4-FFF2-40B4-BE49-F238E27FC236}">
                <a16:creationId xmlns:a16="http://schemas.microsoft.com/office/drawing/2014/main" id="{FAB66B79-794D-4365-B132-54C8E8E05D98}"/>
              </a:ext>
            </a:extLst>
          </p:cNvPr>
          <p:cNvSpPr/>
          <p:nvPr/>
        </p:nvSpPr>
        <p:spPr>
          <a:xfrm>
            <a:off x="2708232" y="341760"/>
            <a:ext cx="6673471" cy="6463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it-IT" sz="3600" b="1" dirty="0" err="1"/>
              <a:t>Hierarchical</a:t>
            </a:r>
            <a:r>
              <a:rPr lang="it-IT" sz="3600" b="1" dirty="0"/>
              <a:t> </a:t>
            </a:r>
            <a:r>
              <a:rPr lang="it-IT" sz="3600" b="1" dirty="0" err="1"/>
              <a:t>Regression</a:t>
            </a:r>
            <a:r>
              <a:rPr lang="it-IT" sz="3600" b="1" dirty="0"/>
              <a:t> </a:t>
            </a:r>
            <a:r>
              <a:rPr lang="it-IT" sz="3600" b="1" dirty="0" err="1"/>
              <a:t>Modeling</a:t>
            </a:r>
            <a:endParaRPr lang="it-IT" sz="2400" b="1" dirty="0">
              <a:solidFill>
                <a:srgbClr val="FF0000"/>
              </a:solidFill>
            </a:endParaRP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6506B4F7-F2D3-465F-AF32-6ABF944F4C65}"/>
              </a:ext>
            </a:extLst>
          </p:cNvPr>
          <p:cNvSpPr/>
          <p:nvPr/>
        </p:nvSpPr>
        <p:spPr>
          <a:xfrm>
            <a:off x="322795" y="5897563"/>
            <a:ext cx="49745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The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trick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for LONGITUDINAL DATA –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Individual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level</a:t>
            </a:r>
            <a:endParaRPr lang="it-IT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9" name="Immagine 8" descr="Immagine che contiene fotografia, uomo, acqua, diverso&#10;&#10;Descrizione generata automaticamente">
            <a:extLst>
              <a:ext uri="{FF2B5EF4-FFF2-40B4-BE49-F238E27FC236}">
                <a16:creationId xmlns:a16="http://schemas.microsoft.com/office/drawing/2014/main" id="{3265CD7F-E210-4B42-BD0E-D95FE007D5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1579" y="1468386"/>
            <a:ext cx="3599086" cy="2159817"/>
          </a:xfrm>
          <a:prstGeom prst="rect">
            <a:avLst/>
          </a:prstGeom>
        </p:spPr>
      </p:pic>
      <p:pic>
        <p:nvPicPr>
          <p:cNvPr id="10" name="Immagine 9" descr="Immagine che contiene fotografia, aquilone, bandiera, acqua&#10;&#10;Descrizione generata automaticamente">
            <a:extLst>
              <a:ext uri="{FF2B5EF4-FFF2-40B4-BE49-F238E27FC236}">
                <a16:creationId xmlns:a16="http://schemas.microsoft.com/office/drawing/2014/main" id="{E441C6A7-FE79-4102-A57D-9940976D62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1579" y="3628203"/>
            <a:ext cx="3599086" cy="215981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A5B08DA4-1365-404A-ABB5-000A2D01FA1A}"/>
                  </a:ext>
                </a:extLst>
              </p:cNvPr>
              <p:cNvSpPr txBox="1"/>
              <p:nvPr/>
            </p:nvSpPr>
            <p:spPr>
              <a:xfrm>
                <a:off x="4279679" y="905972"/>
                <a:ext cx="359908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𝑌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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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(0,</m:t>
                      </m:r>
                      <m:sSup>
                        <m:sSup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i="1" smtClean="0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</m:t>
                          </m:r>
                        </m:e>
                        <m:sup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it-IT" b="0" i="1" smtClean="0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)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A5B08DA4-1365-404A-ABB5-000A2D01FA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9679" y="905972"/>
                <a:ext cx="3599086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C5347B87-5A77-44EE-9DF4-21F3CC0B451E}"/>
                  </a:ext>
                </a:extLst>
              </p:cNvPr>
              <p:cNvSpPr txBox="1"/>
              <p:nvPr/>
            </p:nvSpPr>
            <p:spPr>
              <a:xfrm>
                <a:off x="6077585" y="1890140"/>
                <a:ext cx="480578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𝑆𝑐𝑜𝑟𝑒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i="1" smtClean="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it-IT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−0.1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 +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(0,</m:t>
                      </m:r>
                      <m:sSup>
                        <m:sSup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i="1" smtClean="0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</m:t>
                          </m:r>
                        </m:e>
                        <m:sup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it-IT" b="0" i="1" smtClean="0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)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C5347B87-5A77-44EE-9DF4-21F3CC0B45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7585" y="1890140"/>
                <a:ext cx="4805780" cy="369332"/>
              </a:xfrm>
              <a:prstGeom prst="rect">
                <a:avLst/>
              </a:prstGeom>
              <a:blipFill>
                <a:blip r:embed="rId5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asellaDiTesto 17">
                <a:extLst>
                  <a:ext uri="{FF2B5EF4-FFF2-40B4-BE49-F238E27FC236}">
                    <a16:creationId xmlns:a16="http://schemas.microsoft.com/office/drawing/2014/main" id="{633E22AC-D375-455A-9569-80AA29F4FE18}"/>
                  </a:ext>
                </a:extLst>
              </p:cNvPr>
              <p:cNvSpPr txBox="1"/>
              <p:nvPr/>
            </p:nvSpPr>
            <p:spPr>
              <a:xfrm>
                <a:off x="6077585" y="4050886"/>
                <a:ext cx="480578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𝑆𝑐𝑜𝑟𝑒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i="1" smtClean="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 −0.4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+0.5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 +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(0,</m:t>
                      </m:r>
                      <m:sSup>
                        <m:sSup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i="1" smtClean="0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</m:t>
                          </m:r>
                        </m:e>
                        <m:sup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it-IT" b="0" i="1" smtClean="0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)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8" name="CasellaDiTesto 17">
                <a:extLst>
                  <a:ext uri="{FF2B5EF4-FFF2-40B4-BE49-F238E27FC236}">
                    <a16:creationId xmlns:a16="http://schemas.microsoft.com/office/drawing/2014/main" id="{633E22AC-D375-455A-9569-80AA29F4FE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7585" y="4050886"/>
                <a:ext cx="4805780" cy="369332"/>
              </a:xfrm>
              <a:prstGeom prst="rect">
                <a:avLst/>
              </a:prstGeom>
              <a:blipFill>
                <a:blip r:embed="rId6"/>
                <a:stretch>
                  <a:fillRect r="-254" b="-1333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ttangolo 18">
            <a:extLst>
              <a:ext uri="{FF2B5EF4-FFF2-40B4-BE49-F238E27FC236}">
                <a16:creationId xmlns:a16="http://schemas.microsoft.com/office/drawing/2014/main" id="{095F38C8-7CCA-4A0A-A9E0-5311730D3522}"/>
              </a:ext>
            </a:extLst>
          </p:cNvPr>
          <p:cNvSpPr/>
          <p:nvPr/>
        </p:nvSpPr>
        <p:spPr>
          <a:xfrm>
            <a:off x="7564752" y="1890140"/>
            <a:ext cx="656948" cy="341196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Rettangolo 19">
            <a:extLst>
              <a:ext uri="{FF2B5EF4-FFF2-40B4-BE49-F238E27FC236}">
                <a16:creationId xmlns:a16="http://schemas.microsoft.com/office/drawing/2014/main" id="{5F3AE9A6-34CD-4C82-AC3C-C33D5091A955}"/>
              </a:ext>
            </a:extLst>
          </p:cNvPr>
          <p:cNvSpPr/>
          <p:nvPr/>
        </p:nvSpPr>
        <p:spPr>
          <a:xfrm>
            <a:off x="7564751" y="4064954"/>
            <a:ext cx="781235" cy="341196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Rettangolo 20">
            <a:extLst>
              <a:ext uri="{FF2B5EF4-FFF2-40B4-BE49-F238E27FC236}">
                <a16:creationId xmlns:a16="http://schemas.microsoft.com/office/drawing/2014/main" id="{AE70EC44-2B2C-4A19-B0E7-2D79BD85A83A}"/>
              </a:ext>
            </a:extLst>
          </p:cNvPr>
          <p:cNvSpPr/>
          <p:nvPr/>
        </p:nvSpPr>
        <p:spPr>
          <a:xfrm>
            <a:off x="8449427" y="1890140"/>
            <a:ext cx="1148311" cy="341196"/>
          </a:xfrm>
          <a:prstGeom prst="rect">
            <a:avLst/>
          </a:pr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Rettangolo 21">
            <a:extLst>
              <a:ext uri="{FF2B5EF4-FFF2-40B4-BE49-F238E27FC236}">
                <a16:creationId xmlns:a16="http://schemas.microsoft.com/office/drawing/2014/main" id="{B783DC13-2DF6-4E04-8A3D-A0E397A74DC7}"/>
              </a:ext>
            </a:extLst>
          </p:cNvPr>
          <p:cNvSpPr/>
          <p:nvPr/>
        </p:nvSpPr>
        <p:spPr>
          <a:xfrm>
            <a:off x="8548561" y="4064954"/>
            <a:ext cx="1148311" cy="341196"/>
          </a:xfrm>
          <a:prstGeom prst="rect">
            <a:avLst/>
          </a:pr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asellaDiTesto 22">
                <a:extLst>
                  <a:ext uri="{FF2B5EF4-FFF2-40B4-BE49-F238E27FC236}">
                    <a16:creationId xmlns:a16="http://schemas.microsoft.com/office/drawing/2014/main" id="{97E70983-B897-45F4-BB48-24B8252B6CFC}"/>
                  </a:ext>
                </a:extLst>
              </p:cNvPr>
              <p:cNvSpPr txBox="1"/>
              <p:nvPr/>
            </p:nvSpPr>
            <p:spPr>
              <a:xfrm>
                <a:off x="6077585" y="2683084"/>
                <a:ext cx="480578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𝐺𝑟𝑜𝑤𝑡h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𝑟𝑎𝑡𝑒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) </m:t>
                      </m:r>
                      <m:sSub>
                        <m:sSubPr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𝑆𝑐𝑜𝑟𝑒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−0.2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23" name="CasellaDiTesto 22">
                <a:extLst>
                  <a:ext uri="{FF2B5EF4-FFF2-40B4-BE49-F238E27FC236}">
                    <a16:creationId xmlns:a16="http://schemas.microsoft.com/office/drawing/2014/main" id="{97E70983-B897-45F4-BB48-24B8252B6C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7585" y="2683084"/>
                <a:ext cx="4805780" cy="369332"/>
              </a:xfrm>
              <a:prstGeom prst="rect">
                <a:avLst/>
              </a:prstGeom>
              <a:blipFill>
                <a:blip r:embed="rId7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CasellaDiTesto 23">
                <a:extLst>
                  <a:ext uri="{FF2B5EF4-FFF2-40B4-BE49-F238E27FC236}">
                    <a16:creationId xmlns:a16="http://schemas.microsoft.com/office/drawing/2014/main" id="{5C37E2B3-1378-47FE-BE8C-03D32C1312B5}"/>
                  </a:ext>
                </a:extLst>
              </p:cNvPr>
              <p:cNvSpPr txBox="1"/>
              <p:nvPr/>
            </p:nvSpPr>
            <p:spPr>
              <a:xfrm>
                <a:off x="6046537" y="4814765"/>
                <a:ext cx="480578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𝐺𝑟𝑜𝑤𝑡h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𝑟𝑎𝑡𝑒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𝑆𝑐𝑜𝑟𝑒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=−0.4+</m:t>
                      </m:r>
                      <m:sSub>
                        <m:sSubPr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24" name="CasellaDiTesto 23">
                <a:extLst>
                  <a:ext uri="{FF2B5EF4-FFF2-40B4-BE49-F238E27FC236}">
                    <a16:creationId xmlns:a16="http://schemas.microsoft.com/office/drawing/2014/main" id="{5C37E2B3-1378-47FE-BE8C-03D32C1312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6537" y="4814765"/>
                <a:ext cx="4805780" cy="369332"/>
              </a:xfrm>
              <a:prstGeom prst="rect">
                <a:avLst/>
              </a:prstGeom>
              <a:blipFill>
                <a:blip r:embed="rId8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5570258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tangolo 12">
            <a:extLst>
              <a:ext uri="{FF2B5EF4-FFF2-40B4-BE49-F238E27FC236}">
                <a16:creationId xmlns:a16="http://schemas.microsoft.com/office/drawing/2014/main" id="{CB0F3CC7-D155-4DED-B513-5B4595C79FD5}"/>
              </a:ext>
            </a:extLst>
          </p:cNvPr>
          <p:cNvSpPr/>
          <p:nvPr/>
        </p:nvSpPr>
        <p:spPr>
          <a:xfrm>
            <a:off x="74811" y="6393984"/>
            <a:ext cx="12042378" cy="38305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7B954650-793E-441E-B65B-6ABC0362C7E5}"/>
              </a:ext>
            </a:extLst>
          </p:cNvPr>
          <p:cNvSpPr txBox="1"/>
          <p:nvPr/>
        </p:nvSpPr>
        <p:spPr>
          <a:xfrm>
            <a:off x="209548" y="6393984"/>
            <a:ext cx="11791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Bayesian Data Analysis – A Primer                    Workshop 2021                    Marco D’Alessandro (PhD)                    ISTC CNR </a:t>
            </a:r>
            <a:r>
              <a:rPr lang="it-IT" dirty="0" err="1">
                <a:solidFill>
                  <a:schemeClr val="bg1"/>
                </a:solidFill>
              </a:rPr>
              <a:t>Italy</a:t>
            </a:r>
            <a:r>
              <a:rPr lang="it-IT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62" name="Rettangolo 61">
            <a:extLst>
              <a:ext uri="{FF2B5EF4-FFF2-40B4-BE49-F238E27FC236}">
                <a16:creationId xmlns:a16="http://schemas.microsoft.com/office/drawing/2014/main" id="{FAB66B79-794D-4365-B132-54C8E8E05D98}"/>
              </a:ext>
            </a:extLst>
          </p:cNvPr>
          <p:cNvSpPr/>
          <p:nvPr/>
        </p:nvSpPr>
        <p:spPr>
          <a:xfrm>
            <a:off x="2708232" y="341760"/>
            <a:ext cx="6673471" cy="6463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it-IT" sz="3600" b="1" dirty="0" err="1"/>
              <a:t>Hierarchical</a:t>
            </a:r>
            <a:r>
              <a:rPr lang="it-IT" sz="3600" b="1" dirty="0"/>
              <a:t> </a:t>
            </a:r>
            <a:r>
              <a:rPr lang="it-IT" sz="3600" b="1" dirty="0" err="1"/>
              <a:t>Regression</a:t>
            </a:r>
            <a:r>
              <a:rPr lang="it-IT" sz="3600" b="1" dirty="0"/>
              <a:t> </a:t>
            </a:r>
            <a:r>
              <a:rPr lang="it-IT" sz="3600" b="1" dirty="0" err="1"/>
              <a:t>Modeling</a:t>
            </a:r>
            <a:endParaRPr lang="it-IT" sz="2400" b="1" dirty="0">
              <a:solidFill>
                <a:srgbClr val="FF0000"/>
              </a:solidFill>
            </a:endParaRPr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025AFE60-5CB7-4ACD-AEBE-B25EB194A9F2}"/>
              </a:ext>
            </a:extLst>
          </p:cNvPr>
          <p:cNvSpPr/>
          <p:nvPr/>
        </p:nvSpPr>
        <p:spPr>
          <a:xfrm>
            <a:off x="1651218" y="2859855"/>
            <a:ext cx="8407182" cy="6463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it-IT" sz="3600" b="1" dirty="0" err="1">
                <a:solidFill>
                  <a:srgbClr val="FF0000"/>
                </a:solidFill>
              </a:rPr>
              <a:t>When</a:t>
            </a:r>
            <a:r>
              <a:rPr lang="it-IT" sz="3600" b="1" dirty="0">
                <a:solidFill>
                  <a:srgbClr val="FF0000"/>
                </a:solidFill>
              </a:rPr>
              <a:t> the </a:t>
            </a:r>
            <a:r>
              <a:rPr lang="it-IT" sz="3600" b="1" dirty="0" err="1">
                <a:solidFill>
                  <a:srgbClr val="FF0000"/>
                </a:solidFill>
              </a:rPr>
              <a:t>Bayesian</a:t>
            </a:r>
            <a:r>
              <a:rPr lang="it-IT" sz="3600" b="1" dirty="0">
                <a:solidFill>
                  <a:srgbClr val="FF0000"/>
                </a:solidFill>
              </a:rPr>
              <a:t> part </a:t>
            </a:r>
            <a:r>
              <a:rPr lang="it-IT" sz="3600" b="1" dirty="0" err="1">
                <a:solidFill>
                  <a:srgbClr val="FF0000"/>
                </a:solidFill>
              </a:rPr>
              <a:t>comes</a:t>
            </a:r>
            <a:r>
              <a:rPr lang="it-IT" sz="3600" b="1" dirty="0">
                <a:solidFill>
                  <a:srgbClr val="FF0000"/>
                </a:solidFill>
              </a:rPr>
              <a:t> </a:t>
            </a:r>
            <a:r>
              <a:rPr lang="it-IT" sz="3600" b="1" dirty="0" err="1">
                <a:solidFill>
                  <a:srgbClr val="FF0000"/>
                </a:solidFill>
              </a:rPr>
              <a:t>into</a:t>
            </a:r>
            <a:r>
              <a:rPr lang="it-IT" sz="3600" b="1" dirty="0">
                <a:solidFill>
                  <a:srgbClr val="FF0000"/>
                </a:solidFill>
              </a:rPr>
              <a:t> play</a:t>
            </a:r>
            <a:endParaRPr lang="it-IT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75991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ttangolo 3">
                <a:extLst>
                  <a:ext uri="{FF2B5EF4-FFF2-40B4-BE49-F238E27FC236}">
                    <a16:creationId xmlns:a16="http://schemas.microsoft.com/office/drawing/2014/main" id="{58B2B75B-9711-485F-AB13-5C39C7FE6D52}"/>
                  </a:ext>
                </a:extLst>
              </p:cNvPr>
              <p:cNvSpPr/>
              <p:nvPr/>
            </p:nvSpPr>
            <p:spPr>
              <a:xfrm>
                <a:off x="4044699" y="1615960"/>
                <a:ext cx="4379917" cy="6899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t-IT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m:rPr>
                          <m:nor/>
                        </m:rPr>
                        <a:rPr lang="en-US" dirty="0"/>
                        <m:t>  </m:t>
                      </m:r>
                      <m:r>
                        <m:rPr>
                          <m:nor/>
                        </m:rPr>
                        <a:rPr lang="en-US" dirty="0"/>
                        <m:t>with</m:t>
                      </m:r>
                      <m:r>
                        <m:rPr>
                          <m:nor/>
                        </m:rPr>
                        <a:rPr lang="en-US" dirty="0"/>
                        <m:t> 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≥0</m:t>
                      </m:r>
                      <m:r>
                        <m:rPr>
                          <m:nor/>
                        </m:rPr>
                        <a:rPr lang="en-US" dirty="0"/>
                        <m:t>  </m:t>
                      </m:r>
                      <m:r>
                        <m:rPr>
                          <m:nor/>
                        </m:rPr>
                        <a:rPr lang="en-US" dirty="0"/>
                        <m:t>and</m:t>
                      </m:r>
                      <m:r>
                        <m:rPr>
                          <m:nor/>
                        </m:rPr>
                        <a:rPr lang="en-US" dirty="0"/>
                        <m:t>  </m:t>
                      </m:r>
                      <m:nary>
                        <m:nary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 dirty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it-IT" b="1" i="1" dirty="0" smtClean="0">
                              <a:latin typeface="Cambria Math" panose="02040503050406030204" pitchFamily="18" charset="0"/>
                            </a:rPr>
                            <m:t>𝒇</m:t>
                          </m:r>
                          <m:r>
                            <a:rPr lang="it-IT" b="1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it-IT" b="1" i="1" dirty="0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it-IT" b="1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i="1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it-IT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Rettangolo 3">
                <a:extLst>
                  <a:ext uri="{FF2B5EF4-FFF2-40B4-BE49-F238E27FC236}">
                    <a16:creationId xmlns:a16="http://schemas.microsoft.com/office/drawing/2014/main" id="{58B2B75B-9711-485F-AB13-5C39C7FE6D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4699" y="1615960"/>
                <a:ext cx="4379917" cy="6899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ttangolo 4">
                <a:extLst>
                  <a:ext uri="{FF2B5EF4-FFF2-40B4-BE49-F238E27FC236}">
                    <a16:creationId xmlns:a16="http://schemas.microsoft.com/office/drawing/2014/main" id="{B224CEA8-377C-4498-AADF-17B84BC2686E}"/>
                  </a:ext>
                </a:extLst>
              </p:cNvPr>
              <p:cNvSpPr/>
              <p:nvPr/>
            </p:nvSpPr>
            <p:spPr>
              <a:xfrm>
                <a:off x="3681366" y="656249"/>
                <a:ext cx="4829264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Probability density function (pdf) of a continuous random variable </a:t>
                </a:r>
                <a14:m>
                  <m:oMath xmlns:m="http://schemas.openxmlformats.org/officeDocument/2006/math">
                    <m:r>
                      <a:rPr lang="it-IT" b="1" i="1" smtClean="0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en-US" dirty="0"/>
                  <a:t>: </a:t>
                </a:r>
              </a:p>
            </p:txBody>
          </p:sp>
        </mc:Choice>
        <mc:Fallback xmlns="">
          <p:sp>
            <p:nvSpPr>
              <p:cNvPr id="5" name="Rettangolo 4">
                <a:extLst>
                  <a:ext uri="{FF2B5EF4-FFF2-40B4-BE49-F238E27FC236}">
                    <a16:creationId xmlns:a16="http://schemas.microsoft.com/office/drawing/2014/main" id="{B224CEA8-377C-4498-AADF-17B84BC268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1366" y="656249"/>
                <a:ext cx="4829264" cy="646331"/>
              </a:xfrm>
              <a:prstGeom prst="rect">
                <a:avLst/>
              </a:prstGeom>
              <a:blipFill>
                <a:blip r:embed="rId3"/>
                <a:stretch>
                  <a:fillRect l="-1136" t="-5660" r="-253" b="-1415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Immagine 2">
            <a:extLst>
              <a:ext uri="{FF2B5EF4-FFF2-40B4-BE49-F238E27FC236}">
                <a16:creationId xmlns:a16="http://schemas.microsoft.com/office/drawing/2014/main" id="{EE433617-19C0-4FC9-B0FF-C18502A8E8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2390" y="2619272"/>
            <a:ext cx="2067214" cy="2024345"/>
          </a:xfrm>
          <a:prstGeom prst="rect">
            <a:avLst/>
          </a:prstGeom>
          <a:solidFill>
            <a:srgbClr val="01998A"/>
          </a:solidFill>
        </p:spPr>
      </p:pic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AD04A96B-D123-402B-A581-96037E0E7214}"/>
              </a:ext>
            </a:extLst>
          </p:cNvPr>
          <p:cNvCxnSpPr/>
          <p:nvPr/>
        </p:nvCxnSpPr>
        <p:spPr>
          <a:xfrm>
            <a:off x="5062390" y="4643617"/>
            <a:ext cx="2067214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B96174AE-4535-4B93-9B36-8CE7B7F15B94}"/>
              </a:ext>
            </a:extLst>
          </p:cNvPr>
          <p:cNvCxnSpPr/>
          <p:nvPr/>
        </p:nvCxnSpPr>
        <p:spPr>
          <a:xfrm>
            <a:off x="6434138" y="4643617"/>
            <a:ext cx="0" cy="5697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Rettangolo 10">
            <a:extLst>
              <a:ext uri="{FF2B5EF4-FFF2-40B4-BE49-F238E27FC236}">
                <a16:creationId xmlns:a16="http://schemas.microsoft.com/office/drawing/2014/main" id="{EB950AC5-7ACA-48CF-B9B7-A28058B2A528}"/>
              </a:ext>
            </a:extLst>
          </p:cNvPr>
          <p:cNvSpPr/>
          <p:nvPr/>
        </p:nvSpPr>
        <p:spPr>
          <a:xfrm>
            <a:off x="6686025" y="1510018"/>
            <a:ext cx="1652631" cy="914376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ttangolo 11">
                <a:extLst>
                  <a:ext uri="{FF2B5EF4-FFF2-40B4-BE49-F238E27FC236}">
                    <a16:creationId xmlns:a16="http://schemas.microsoft.com/office/drawing/2014/main" id="{B8F6A2F4-D570-4F10-A2DB-1D79EBB7F7F9}"/>
                  </a:ext>
                </a:extLst>
              </p:cNvPr>
              <p:cNvSpPr/>
              <p:nvPr/>
            </p:nvSpPr>
            <p:spPr>
              <a:xfrm>
                <a:off x="4938565" y="5242040"/>
                <a:ext cx="2637069" cy="71000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m:rPr>
                          <m:nor/>
                        </m:rPr>
                        <a:rPr lang="en-US" dirty="0"/>
                        <m:t>  </m:t>
                      </m:r>
                      <m:r>
                        <a:rPr lang="it-IT" i="1" dirty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 dirty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r>
                            <a:rPr lang="it-IT" b="1" i="1" dirty="0" smtClean="0">
                              <a:latin typeface="Cambria Math" panose="02040503050406030204" pitchFamily="18" charset="0"/>
                            </a:rPr>
                            <m:t>𝒇</m:t>
                          </m:r>
                          <m:r>
                            <a:rPr lang="it-IT" b="1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it-IT" b="1" i="1" dirty="0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it-IT" b="1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i="1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it-IT" b="1" i="1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Rettangolo 11">
                <a:extLst>
                  <a:ext uri="{FF2B5EF4-FFF2-40B4-BE49-F238E27FC236}">
                    <a16:creationId xmlns:a16="http://schemas.microsoft.com/office/drawing/2014/main" id="{B8F6A2F4-D570-4F10-A2DB-1D79EBB7F7F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8565" y="5242040"/>
                <a:ext cx="2637069" cy="71000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ttangolo 12">
            <a:extLst>
              <a:ext uri="{FF2B5EF4-FFF2-40B4-BE49-F238E27FC236}">
                <a16:creationId xmlns:a16="http://schemas.microsoft.com/office/drawing/2014/main" id="{CB0F3CC7-D155-4DED-B513-5B4595C79FD5}"/>
              </a:ext>
            </a:extLst>
          </p:cNvPr>
          <p:cNvSpPr/>
          <p:nvPr/>
        </p:nvSpPr>
        <p:spPr>
          <a:xfrm>
            <a:off x="74811" y="6393984"/>
            <a:ext cx="12042378" cy="38305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7B954650-793E-441E-B65B-6ABC0362C7E5}"/>
              </a:ext>
            </a:extLst>
          </p:cNvPr>
          <p:cNvSpPr txBox="1"/>
          <p:nvPr/>
        </p:nvSpPr>
        <p:spPr>
          <a:xfrm>
            <a:off x="209548" y="6393984"/>
            <a:ext cx="11791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Bayesian Data Analysis – A Primer                    Workshop 2021                    Marco D’Alessandro (PhD)                    ISTC CNR </a:t>
            </a:r>
            <a:r>
              <a:rPr lang="it-IT" dirty="0" err="1">
                <a:solidFill>
                  <a:schemeClr val="bg1"/>
                </a:solidFill>
              </a:rPr>
              <a:t>Italy</a:t>
            </a:r>
            <a:r>
              <a:rPr lang="it-IT" dirty="0">
                <a:solidFill>
                  <a:schemeClr val="bg1"/>
                </a:solidFill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ttangolo 14">
                <a:extLst>
                  <a:ext uri="{FF2B5EF4-FFF2-40B4-BE49-F238E27FC236}">
                    <a16:creationId xmlns:a16="http://schemas.microsoft.com/office/drawing/2014/main" id="{17A1621E-36B2-4246-AEDD-760CF31CDAD8}"/>
                  </a:ext>
                </a:extLst>
              </p:cNvPr>
              <p:cNvSpPr/>
              <p:nvPr/>
            </p:nvSpPr>
            <p:spPr>
              <a:xfrm>
                <a:off x="6266848" y="4615433"/>
                <a:ext cx="33457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i="1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5" name="Rettangolo 14">
                <a:extLst>
                  <a:ext uri="{FF2B5EF4-FFF2-40B4-BE49-F238E27FC236}">
                    <a16:creationId xmlns:a16="http://schemas.microsoft.com/office/drawing/2014/main" id="{17A1621E-36B2-4246-AEDD-760CF31CDA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6848" y="4615433"/>
                <a:ext cx="334579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ttangolo 15">
                <a:extLst>
                  <a:ext uri="{FF2B5EF4-FFF2-40B4-BE49-F238E27FC236}">
                    <a16:creationId xmlns:a16="http://schemas.microsoft.com/office/drawing/2014/main" id="{396C1C00-A716-4A70-824D-B8752E7A2FAA}"/>
                  </a:ext>
                </a:extLst>
              </p:cNvPr>
              <p:cNvSpPr/>
              <p:nvPr/>
            </p:nvSpPr>
            <p:spPr>
              <a:xfrm>
                <a:off x="4629259" y="4573497"/>
                <a:ext cx="45076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/>
                  <a:t>-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∞</m:t>
                    </m:r>
                  </m:oMath>
                </a14:m>
                <a:endParaRPr lang="it-IT" dirty="0"/>
              </a:p>
            </p:txBody>
          </p:sp>
        </mc:Choice>
        <mc:Fallback xmlns="">
          <p:sp>
            <p:nvSpPr>
              <p:cNvPr id="16" name="Rettangolo 15">
                <a:extLst>
                  <a:ext uri="{FF2B5EF4-FFF2-40B4-BE49-F238E27FC236}">
                    <a16:creationId xmlns:a16="http://schemas.microsoft.com/office/drawing/2014/main" id="{396C1C00-A716-4A70-824D-B8752E7A2F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9259" y="4573497"/>
                <a:ext cx="450764" cy="369332"/>
              </a:xfrm>
              <a:prstGeom prst="rect">
                <a:avLst/>
              </a:prstGeom>
              <a:blipFill>
                <a:blip r:embed="rId7"/>
                <a:stretch>
                  <a:fillRect l="-10811" t="-8197" b="-2459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ttangolo 16">
                <a:extLst>
                  <a:ext uri="{FF2B5EF4-FFF2-40B4-BE49-F238E27FC236}">
                    <a16:creationId xmlns:a16="http://schemas.microsoft.com/office/drawing/2014/main" id="{87278860-5F13-4264-A0CF-B1ACE1ADA7DE}"/>
                  </a:ext>
                </a:extLst>
              </p:cNvPr>
              <p:cNvSpPr/>
              <p:nvPr/>
            </p:nvSpPr>
            <p:spPr>
              <a:xfrm>
                <a:off x="7129604" y="4577543"/>
                <a:ext cx="43313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>
                          <a:latin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7" name="Rettangolo 16">
                <a:extLst>
                  <a:ext uri="{FF2B5EF4-FFF2-40B4-BE49-F238E27FC236}">
                    <a16:creationId xmlns:a16="http://schemas.microsoft.com/office/drawing/2014/main" id="{87278860-5F13-4264-A0CF-B1ACE1ADA7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9604" y="4577543"/>
                <a:ext cx="433131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Connettore diritto 18">
            <a:extLst>
              <a:ext uri="{FF2B5EF4-FFF2-40B4-BE49-F238E27FC236}">
                <a16:creationId xmlns:a16="http://schemas.microsoft.com/office/drawing/2014/main" id="{36BA9FE5-AA32-4A1C-866F-E2C931015367}"/>
              </a:ext>
            </a:extLst>
          </p:cNvPr>
          <p:cNvCxnSpPr/>
          <p:nvPr/>
        </p:nvCxnSpPr>
        <p:spPr>
          <a:xfrm flipH="1" flipV="1">
            <a:off x="3143250" y="2857500"/>
            <a:ext cx="2514600" cy="5715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Rettangolo 19">
            <a:extLst>
              <a:ext uri="{FF2B5EF4-FFF2-40B4-BE49-F238E27FC236}">
                <a16:creationId xmlns:a16="http://schemas.microsoft.com/office/drawing/2014/main" id="{EC74DCDC-44D4-4B17-AA92-704090BF388A}"/>
              </a:ext>
            </a:extLst>
          </p:cNvPr>
          <p:cNvSpPr/>
          <p:nvPr/>
        </p:nvSpPr>
        <p:spPr>
          <a:xfrm>
            <a:off x="2228856" y="2520662"/>
            <a:ext cx="145251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 err="1"/>
              <a:t>Gaussian</a:t>
            </a:r>
            <a:r>
              <a:rPr lang="it-IT" dirty="0"/>
              <a:t> pdf</a:t>
            </a:r>
            <a:endParaRPr lang="en-US" dirty="0"/>
          </a:p>
        </p:txBody>
      </p:sp>
      <p:cxnSp>
        <p:nvCxnSpPr>
          <p:cNvPr id="22" name="Connettore diritto 21">
            <a:extLst>
              <a:ext uri="{FF2B5EF4-FFF2-40B4-BE49-F238E27FC236}">
                <a16:creationId xmlns:a16="http://schemas.microsoft.com/office/drawing/2014/main" id="{73F58051-12D9-45DF-ABCE-61BEB745A013}"/>
              </a:ext>
            </a:extLst>
          </p:cNvPr>
          <p:cNvCxnSpPr/>
          <p:nvPr/>
        </p:nvCxnSpPr>
        <p:spPr>
          <a:xfrm flipH="1">
            <a:off x="3590636" y="4095750"/>
            <a:ext cx="251488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Rettangolo 22">
            <a:extLst>
              <a:ext uri="{FF2B5EF4-FFF2-40B4-BE49-F238E27FC236}">
                <a16:creationId xmlns:a16="http://schemas.microsoft.com/office/drawing/2014/main" id="{B0AE667B-DDD7-43F9-B8F7-0C93E34C0036}"/>
              </a:ext>
            </a:extLst>
          </p:cNvPr>
          <p:cNvSpPr/>
          <p:nvPr/>
        </p:nvSpPr>
        <p:spPr>
          <a:xfrm>
            <a:off x="2083614" y="3898232"/>
            <a:ext cx="15977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/>
              <a:t>Area (</a:t>
            </a:r>
            <a:r>
              <a:rPr lang="it-IT" dirty="0" err="1"/>
              <a:t>integral</a:t>
            </a:r>
            <a:r>
              <a:rPr lang="it-IT" dirty="0"/>
              <a:t>)</a:t>
            </a:r>
            <a:endParaRPr lang="en-US" dirty="0"/>
          </a:p>
        </p:txBody>
      </p:sp>
      <p:cxnSp>
        <p:nvCxnSpPr>
          <p:cNvPr id="25" name="Connettore diritto 24">
            <a:extLst>
              <a:ext uri="{FF2B5EF4-FFF2-40B4-BE49-F238E27FC236}">
                <a16:creationId xmlns:a16="http://schemas.microsoft.com/office/drawing/2014/main" id="{D554576F-DBFD-47C8-B77A-2720890862D2}"/>
              </a:ext>
            </a:extLst>
          </p:cNvPr>
          <p:cNvCxnSpPr>
            <a:cxnSpLocks/>
          </p:cNvCxnSpPr>
          <p:nvPr/>
        </p:nvCxnSpPr>
        <p:spPr>
          <a:xfrm flipV="1">
            <a:off x="6105524" y="3209925"/>
            <a:ext cx="2552701" cy="151270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ttangolo 25">
                <a:extLst>
                  <a:ext uri="{FF2B5EF4-FFF2-40B4-BE49-F238E27FC236}">
                    <a16:creationId xmlns:a16="http://schemas.microsoft.com/office/drawing/2014/main" id="{91CBAD5D-A943-4B04-869E-15D39C089E32}"/>
                  </a:ext>
                </a:extLst>
              </p:cNvPr>
              <p:cNvSpPr/>
              <p:nvPr/>
            </p:nvSpPr>
            <p:spPr>
              <a:xfrm>
                <a:off x="8265339" y="2881204"/>
                <a:ext cx="2067214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it-IT" dirty="0" err="1"/>
                  <a:t>Possible</a:t>
                </a:r>
                <a:r>
                  <a:rPr lang="it-IT" dirty="0"/>
                  <a:t> </a:t>
                </a:r>
                <a:r>
                  <a:rPr lang="it-IT" dirty="0" err="1"/>
                  <a:t>values</a:t>
                </a:r>
                <a:r>
                  <a:rPr lang="it-IT" dirty="0"/>
                  <a:t> of </a:t>
                </a:r>
                <a14:m>
                  <m:oMath xmlns:m="http://schemas.openxmlformats.org/officeDocument/2006/math">
                    <m:r>
                      <a:rPr lang="it-IT" b="1" i="1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it-IT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26" name="Rettangolo 25">
                <a:extLst>
                  <a:ext uri="{FF2B5EF4-FFF2-40B4-BE49-F238E27FC236}">
                    <a16:creationId xmlns:a16="http://schemas.microsoft.com/office/drawing/2014/main" id="{91CBAD5D-A943-4B04-869E-15D39C089E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5339" y="2881204"/>
                <a:ext cx="2067214" cy="369332"/>
              </a:xfrm>
              <a:prstGeom prst="rect">
                <a:avLst/>
              </a:prstGeom>
              <a:blipFill>
                <a:blip r:embed="rId9"/>
                <a:stretch>
                  <a:fillRect l="-2655" t="-10000" b="-2666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6C98489E-D4FF-4474-830B-4AABFEAE2485}"/>
              </a:ext>
            </a:extLst>
          </p:cNvPr>
          <p:cNvCxnSpPr/>
          <p:nvPr/>
        </p:nvCxnSpPr>
        <p:spPr>
          <a:xfrm flipV="1">
            <a:off x="7331978" y="1302580"/>
            <a:ext cx="1092638" cy="5767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ttangolo 6">
            <a:extLst>
              <a:ext uri="{FF2B5EF4-FFF2-40B4-BE49-F238E27FC236}">
                <a16:creationId xmlns:a16="http://schemas.microsoft.com/office/drawing/2014/main" id="{AAF5D9CC-38F2-46F4-8242-1F23961C4617}"/>
              </a:ext>
            </a:extLst>
          </p:cNvPr>
          <p:cNvSpPr/>
          <p:nvPr/>
        </p:nvSpPr>
        <p:spPr>
          <a:xfrm>
            <a:off x="8340982" y="1043387"/>
            <a:ext cx="199157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Some pdf (e.g. Gaussian)</a:t>
            </a:r>
            <a:endParaRPr lang="it-IT" sz="1400" dirty="0"/>
          </a:p>
        </p:txBody>
      </p:sp>
    </p:spTree>
    <p:extLst>
      <p:ext uri="{BB962C8B-B14F-4D97-AF65-F5344CB8AC3E}">
        <p14:creationId xmlns:p14="http://schemas.microsoft.com/office/powerpoint/2010/main" val="903993311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tangolo 12">
            <a:extLst>
              <a:ext uri="{FF2B5EF4-FFF2-40B4-BE49-F238E27FC236}">
                <a16:creationId xmlns:a16="http://schemas.microsoft.com/office/drawing/2014/main" id="{CB0F3CC7-D155-4DED-B513-5B4595C79FD5}"/>
              </a:ext>
            </a:extLst>
          </p:cNvPr>
          <p:cNvSpPr/>
          <p:nvPr/>
        </p:nvSpPr>
        <p:spPr>
          <a:xfrm>
            <a:off x="74811" y="6393984"/>
            <a:ext cx="12042378" cy="38305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7B954650-793E-441E-B65B-6ABC0362C7E5}"/>
              </a:ext>
            </a:extLst>
          </p:cNvPr>
          <p:cNvSpPr txBox="1"/>
          <p:nvPr/>
        </p:nvSpPr>
        <p:spPr>
          <a:xfrm>
            <a:off x="209548" y="6393984"/>
            <a:ext cx="11791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Bayesian Data Analysis – A Primer                    Workshop 2021                    Marco D’Alessandro (PhD)                    ISTC CNR </a:t>
            </a:r>
            <a:r>
              <a:rPr lang="it-IT" dirty="0" err="1">
                <a:solidFill>
                  <a:schemeClr val="bg1"/>
                </a:solidFill>
              </a:rPr>
              <a:t>Italy</a:t>
            </a:r>
            <a:r>
              <a:rPr lang="it-IT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62" name="Rettangolo 61">
            <a:extLst>
              <a:ext uri="{FF2B5EF4-FFF2-40B4-BE49-F238E27FC236}">
                <a16:creationId xmlns:a16="http://schemas.microsoft.com/office/drawing/2014/main" id="{FAB66B79-794D-4365-B132-54C8E8E05D98}"/>
              </a:ext>
            </a:extLst>
          </p:cNvPr>
          <p:cNvSpPr/>
          <p:nvPr/>
        </p:nvSpPr>
        <p:spPr>
          <a:xfrm>
            <a:off x="2708232" y="341760"/>
            <a:ext cx="6673471" cy="6463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it-IT" sz="3600" b="1" dirty="0" err="1"/>
              <a:t>Hierarchical</a:t>
            </a:r>
            <a:r>
              <a:rPr lang="it-IT" sz="3600" b="1" dirty="0"/>
              <a:t> </a:t>
            </a:r>
            <a:r>
              <a:rPr lang="it-IT" sz="3600" b="1" dirty="0" err="1"/>
              <a:t>Regression</a:t>
            </a:r>
            <a:r>
              <a:rPr lang="it-IT" sz="3600" b="1" dirty="0"/>
              <a:t> </a:t>
            </a:r>
            <a:r>
              <a:rPr lang="it-IT" sz="3600" b="1" dirty="0" err="1"/>
              <a:t>Modeling</a:t>
            </a:r>
            <a:endParaRPr lang="it-IT" sz="2400" b="1" dirty="0">
              <a:solidFill>
                <a:srgbClr val="FF0000"/>
              </a:solidFill>
            </a:endParaRPr>
          </a:p>
        </p:txBody>
      </p:sp>
      <p:pic>
        <p:nvPicPr>
          <p:cNvPr id="17" name="Immagine 16" descr="Immagine che contiene testo, mappa&#10;&#10;Descrizione generata automaticamente">
            <a:extLst>
              <a:ext uri="{FF2B5EF4-FFF2-40B4-BE49-F238E27FC236}">
                <a16:creationId xmlns:a16="http://schemas.microsoft.com/office/drawing/2014/main" id="{5CD7F704-2799-4D36-A6F4-A7ADFF014E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2092" y="1017741"/>
            <a:ext cx="5398628" cy="3599086"/>
          </a:xfrm>
          <a:prstGeom prst="rect">
            <a:avLst/>
          </a:prstGeom>
        </p:spPr>
      </p:pic>
      <p:pic>
        <p:nvPicPr>
          <p:cNvPr id="25" name="Immagine 24" descr="Immagine che contiene testo&#10;&#10;Descrizione generata automaticamente">
            <a:extLst>
              <a:ext uri="{FF2B5EF4-FFF2-40B4-BE49-F238E27FC236}">
                <a16:creationId xmlns:a16="http://schemas.microsoft.com/office/drawing/2014/main" id="{E8E7591C-E42C-4510-B593-1BA64FC797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7762" y="1017741"/>
            <a:ext cx="5398628" cy="3599086"/>
          </a:xfrm>
          <a:prstGeom prst="rect">
            <a:avLst/>
          </a:prstGeom>
        </p:spPr>
      </p:pic>
      <p:pic>
        <p:nvPicPr>
          <p:cNvPr id="26" name="Immagine 25" descr="Immagine che contiene oggetto, volando, uomo, aquilone&#10;&#10;Descrizione generata automaticamente">
            <a:extLst>
              <a:ext uri="{FF2B5EF4-FFF2-40B4-BE49-F238E27FC236}">
                <a16:creationId xmlns:a16="http://schemas.microsoft.com/office/drawing/2014/main" id="{40CC01DA-D0A7-4B3D-BC08-446082484F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890641" y="3123114"/>
            <a:ext cx="2146275" cy="89662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CasellaDiTesto 26">
                <a:extLst>
                  <a:ext uri="{FF2B5EF4-FFF2-40B4-BE49-F238E27FC236}">
                    <a16:creationId xmlns:a16="http://schemas.microsoft.com/office/drawing/2014/main" id="{15285FE1-6C18-4570-B5B8-8F3A6E504E1F}"/>
                  </a:ext>
                </a:extLst>
              </p:cNvPr>
              <p:cNvSpPr txBox="1"/>
              <p:nvPr/>
            </p:nvSpPr>
            <p:spPr>
              <a:xfrm>
                <a:off x="2766463" y="1892084"/>
                <a:ext cx="2438377" cy="5507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i="1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</m:t>
                          </m:r>
                        </m:e>
                        <m:sub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it-IT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b="0" i="1" smtClean="0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</m:t>
                          </m:r>
                        </m:e>
                        <m:sub>
                          <m:sSub>
                            <m:sSubPr>
                              <m:ctrlPr>
                                <a:rPr lang="it-IT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400" i="1">
                                  <a:latin typeface="Cambria Math" panose="02040503050406030204" pitchFamily="18" charset="0"/>
                                  <a:sym typeface="Symbol" panose="05050102010706020507" pitchFamily="18" charset="2"/>
                                </a:rPr>
                                <m:t></m:t>
                              </m:r>
                            </m:e>
                            <m:sub>
                              <m:r>
                                <a:rPr lang="it-IT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b>
                      </m:sSub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it-IT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i="1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</m:t>
                          </m:r>
                        </m:e>
                        <m:sub>
                          <m:sSub>
                            <m:sSubPr>
                              <m:ctrlPr>
                                <a:rPr lang="it-IT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400" i="1">
                                  <a:latin typeface="Cambria Math" panose="02040503050406030204" pitchFamily="18" charset="0"/>
                                  <a:sym typeface="Symbol" panose="05050102010706020507" pitchFamily="18" charset="2"/>
                                </a:rPr>
                                <m:t></m:t>
                              </m:r>
                            </m:e>
                            <m:sub>
                              <m:r>
                                <a:rPr lang="it-IT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b>
                      </m:sSub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it-IT" sz="2400" dirty="0"/>
              </a:p>
            </p:txBody>
          </p:sp>
        </mc:Choice>
        <mc:Fallback xmlns="">
          <p:sp>
            <p:nvSpPr>
              <p:cNvPr id="27" name="CasellaDiTesto 26">
                <a:extLst>
                  <a:ext uri="{FF2B5EF4-FFF2-40B4-BE49-F238E27FC236}">
                    <a16:creationId xmlns:a16="http://schemas.microsoft.com/office/drawing/2014/main" id="{15285FE1-6C18-4570-B5B8-8F3A6E504E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6463" y="1892084"/>
                <a:ext cx="2438377" cy="550728"/>
              </a:xfrm>
              <a:prstGeom prst="rect">
                <a:avLst/>
              </a:prstGeom>
              <a:blipFill>
                <a:blip r:embed="rId5"/>
                <a:stretch>
                  <a:fillRect l="-750" r="-750" b="-1538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Connettore diritto 27">
            <a:extLst>
              <a:ext uri="{FF2B5EF4-FFF2-40B4-BE49-F238E27FC236}">
                <a16:creationId xmlns:a16="http://schemas.microsoft.com/office/drawing/2014/main" id="{2684BB5D-957B-4929-9968-2472BCF0B72F}"/>
              </a:ext>
            </a:extLst>
          </p:cNvPr>
          <p:cNvCxnSpPr/>
          <p:nvPr/>
        </p:nvCxnSpPr>
        <p:spPr>
          <a:xfrm flipH="1" flipV="1">
            <a:off x="4237854" y="2470551"/>
            <a:ext cx="1451728" cy="1073138"/>
          </a:xfrm>
          <a:prstGeom prst="line">
            <a:avLst/>
          </a:prstGeom>
          <a:ln>
            <a:solidFill>
              <a:srgbClr val="9F3333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9" name="Ovale 28">
            <a:extLst>
              <a:ext uri="{FF2B5EF4-FFF2-40B4-BE49-F238E27FC236}">
                <a16:creationId xmlns:a16="http://schemas.microsoft.com/office/drawing/2014/main" id="{602E110B-4C93-4D0E-A55E-E358D49E3B40}"/>
              </a:ext>
            </a:extLst>
          </p:cNvPr>
          <p:cNvSpPr/>
          <p:nvPr/>
        </p:nvSpPr>
        <p:spPr>
          <a:xfrm>
            <a:off x="3879636" y="1892084"/>
            <a:ext cx="499620" cy="550728"/>
          </a:xfrm>
          <a:prstGeom prst="ellipse">
            <a:avLst/>
          </a:prstGeom>
          <a:noFill/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0" name="Ovale 29">
            <a:extLst>
              <a:ext uri="{FF2B5EF4-FFF2-40B4-BE49-F238E27FC236}">
                <a16:creationId xmlns:a16="http://schemas.microsoft.com/office/drawing/2014/main" id="{974EDE3A-1FA1-4BC0-90BB-06647A274EE8}"/>
              </a:ext>
            </a:extLst>
          </p:cNvPr>
          <p:cNvSpPr/>
          <p:nvPr/>
        </p:nvSpPr>
        <p:spPr>
          <a:xfrm>
            <a:off x="4466038" y="1892084"/>
            <a:ext cx="499620" cy="550728"/>
          </a:xfrm>
          <a:prstGeom prst="ellipse">
            <a:avLst/>
          </a:prstGeom>
          <a:noFill/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4108E323-F0AE-4D07-9DD7-95A613BDEFB5}"/>
              </a:ext>
            </a:extLst>
          </p:cNvPr>
          <p:cNvSpPr txBox="1"/>
          <p:nvPr/>
        </p:nvSpPr>
        <p:spPr>
          <a:xfrm>
            <a:off x="1246310" y="2586433"/>
            <a:ext cx="13805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/>
              <a:t>Fixed</a:t>
            </a:r>
            <a:r>
              <a:rPr lang="it-IT" dirty="0"/>
              <a:t> Component</a:t>
            </a:r>
          </a:p>
        </p:txBody>
      </p:sp>
      <p:cxnSp>
        <p:nvCxnSpPr>
          <p:cNvPr id="33" name="Connettore diritto 32">
            <a:extLst>
              <a:ext uri="{FF2B5EF4-FFF2-40B4-BE49-F238E27FC236}">
                <a16:creationId xmlns:a16="http://schemas.microsoft.com/office/drawing/2014/main" id="{DD1BB904-0D64-4A33-81CB-A24CB6297312}"/>
              </a:ext>
            </a:extLst>
          </p:cNvPr>
          <p:cNvCxnSpPr>
            <a:cxnSpLocks/>
            <a:stCxn id="29" idx="4"/>
          </p:cNvCxnSpPr>
          <p:nvPr/>
        </p:nvCxnSpPr>
        <p:spPr>
          <a:xfrm flipH="1">
            <a:off x="2257057" y="2442812"/>
            <a:ext cx="1872389" cy="258443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ttore diritto 33">
            <a:extLst>
              <a:ext uri="{FF2B5EF4-FFF2-40B4-BE49-F238E27FC236}">
                <a16:creationId xmlns:a16="http://schemas.microsoft.com/office/drawing/2014/main" id="{B306FC5F-6890-41D3-9B92-60D1C5F4E0B3}"/>
              </a:ext>
            </a:extLst>
          </p:cNvPr>
          <p:cNvCxnSpPr>
            <a:cxnSpLocks/>
            <a:stCxn id="30" idx="4"/>
          </p:cNvCxnSpPr>
          <p:nvPr/>
        </p:nvCxnSpPr>
        <p:spPr>
          <a:xfrm flipH="1">
            <a:off x="3941410" y="2442812"/>
            <a:ext cx="774438" cy="626606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Immagine 34" descr="Immagine che contiene orologio&#10;&#10;Descrizione generata automaticamente">
            <a:extLst>
              <a:ext uri="{FF2B5EF4-FFF2-40B4-BE49-F238E27FC236}">
                <a16:creationId xmlns:a16="http://schemas.microsoft.com/office/drawing/2014/main" id="{57D8EC0C-BAA8-46B2-A09A-9AC5DF82E6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11" y="4481912"/>
            <a:ext cx="3599086" cy="1799543"/>
          </a:xfrm>
          <a:prstGeom prst="rect">
            <a:avLst/>
          </a:prstGeom>
        </p:spPr>
      </p:pic>
      <p:pic>
        <p:nvPicPr>
          <p:cNvPr id="36" name="Immagine 35" descr="Immagine che contiene gioco&#10;&#10;Descrizione generata automaticamente">
            <a:extLst>
              <a:ext uri="{FF2B5EF4-FFF2-40B4-BE49-F238E27FC236}">
                <a16:creationId xmlns:a16="http://schemas.microsoft.com/office/drawing/2014/main" id="{00C13363-4320-4678-A7B0-8CA502680CA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0271" y="4481911"/>
            <a:ext cx="3599086" cy="179954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7" name="CasellaDiTesto 36">
                <a:extLst>
                  <a:ext uri="{FF2B5EF4-FFF2-40B4-BE49-F238E27FC236}">
                    <a16:creationId xmlns:a16="http://schemas.microsoft.com/office/drawing/2014/main" id="{AE3A6A88-CC1D-4138-9D7C-B7C9AFF79945}"/>
                  </a:ext>
                </a:extLst>
              </p:cNvPr>
              <p:cNvSpPr txBox="1"/>
              <p:nvPr/>
            </p:nvSpPr>
            <p:spPr>
              <a:xfrm>
                <a:off x="1476092" y="5911913"/>
                <a:ext cx="1273763" cy="4361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800" b="0" i="1" smtClean="0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</m:t>
                          </m:r>
                        </m:e>
                        <m:sub>
                          <m:sSub>
                            <m:sSubPr>
                              <m:ctrlPr>
                                <a:rPr lang="it-IT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800" i="1">
                                  <a:latin typeface="Cambria Math" panose="02040503050406030204" pitchFamily="18" charset="0"/>
                                  <a:sym typeface="Symbol" panose="05050102010706020507" pitchFamily="18" charset="2"/>
                                </a:rPr>
                                <m:t></m:t>
                              </m:r>
                            </m:e>
                            <m:sub>
                              <m:r>
                                <a:rPr lang="it-IT" sz="1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37" name="CasellaDiTesto 36">
                <a:extLst>
                  <a:ext uri="{FF2B5EF4-FFF2-40B4-BE49-F238E27FC236}">
                    <a16:creationId xmlns:a16="http://schemas.microsoft.com/office/drawing/2014/main" id="{AE3A6A88-CC1D-4138-9D7C-B7C9AFF799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6092" y="5911913"/>
                <a:ext cx="1273763" cy="436145"/>
              </a:xfrm>
              <a:prstGeom prst="rect">
                <a:avLst/>
              </a:prstGeom>
              <a:blipFill>
                <a:blip r:embed="rId8"/>
                <a:stretch>
                  <a:fillRect b="-1408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CasellaDiTesto 37">
                <a:extLst>
                  <a:ext uri="{FF2B5EF4-FFF2-40B4-BE49-F238E27FC236}">
                    <a16:creationId xmlns:a16="http://schemas.microsoft.com/office/drawing/2014/main" id="{094BDACC-071F-4C91-B36F-56F2951268C1}"/>
                  </a:ext>
                </a:extLst>
              </p:cNvPr>
              <p:cNvSpPr txBox="1"/>
              <p:nvPr/>
            </p:nvSpPr>
            <p:spPr>
              <a:xfrm>
                <a:off x="5497195" y="5957839"/>
                <a:ext cx="692071" cy="4361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800" i="1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</m:t>
                          </m:r>
                        </m:e>
                        <m:sub>
                          <m:sSub>
                            <m:sSubPr>
                              <m:ctrlPr>
                                <a:rPr lang="it-IT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800" i="1">
                                  <a:latin typeface="Cambria Math" panose="02040503050406030204" pitchFamily="18" charset="0"/>
                                  <a:sym typeface="Symbol" panose="05050102010706020507" pitchFamily="18" charset="2"/>
                                </a:rPr>
                                <m:t></m:t>
                              </m:r>
                            </m:e>
                            <m:sub>
                              <m:r>
                                <a:rPr lang="it-IT" sz="1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38" name="CasellaDiTesto 37">
                <a:extLst>
                  <a:ext uri="{FF2B5EF4-FFF2-40B4-BE49-F238E27FC236}">
                    <a16:creationId xmlns:a16="http://schemas.microsoft.com/office/drawing/2014/main" id="{094BDACC-071F-4C91-B36F-56F2951268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7195" y="5957839"/>
                <a:ext cx="692071" cy="436145"/>
              </a:xfrm>
              <a:prstGeom prst="rect">
                <a:avLst/>
              </a:prstGeom>
              <a:blipFill>
                <a:blip r:embed="rId9"/>
                <a:stretch>
                  <a:fillRect b="-1388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CasellaDiTesto 38">
            <a:extLst>
              <a:ext uri="{FF2B5EF4-FFF2-40B4-BE49-F238E27FC236}">
                <a16:creationId xmlns:a16="http://schemas.microsoft.com/office/drawing/2014/main" id="{0EE4A360-86EC-4B3E-8BB9-3320E1FBCB64}"/>
              </a:ext>
            </a:extLst>
          </p:cNvPr>
          <p:cNvSpPr txBox="1"/>
          <p:nvPr/>
        </p:nvSpPr>
        <p:spPr>
          <a:xfrm>
            <a:off x="3188511" y="3009887"/>
            <a:ext cx="13805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Random Component</a:t>
            </a:r>
          </a:p>
        </p:txBody>
      </p:sp>
    </p:spTree>
    <p:extLst>
      <p:ext uri="{BB962C8B-B14F-4D97-AF65-F5344CB8AC3E}">
        <p14:creationId xmlns:p14="http://schemas.microsoft.com/office/powerpoint/2010/main" val="3682254114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tangolo 12">
            <a:extLst>
              <a:ext uri="{FF2B5EF4-FFF2-40B4-BE49-F238E27FC236}">
                <a16:creationId xmlns:a16="http://schemas.microsoft.com/office/drawing/2014/main" id="{CB0F3CC7-D155-4DED-B513-5B4595C79FD5}"/>
              </a:ext>
            </a:extLst>
          </p:cNvPr>
          <p:cNvSpPr/>
          <p:nvPr/>
        </p:nvSpPr>
        <p:spPr>
          <a:xfrm>
            <a:off x="74811" y="6393984"/>
            <a:ext cx="12042378" cy="38305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7B954650-793E-441E-B65B-6ABC0362C7E5}"/>
              </a:ext>
            </a:extLst>
          </p:cNvPr>
          <p:cNvSpPr txBox="1"/>
          <p:nvPr/>
        </p:nvSpPr>
        <p:spPr>
          <a:xfrm>
            <a:off x="209548" y="6393984"/>
            <a:ext cx="11791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Bayesian Data Analysis – A Primer                    Workshop 2021                    Marco D’Alessandro (PhD)                    ISTC CNR </a:t>
            </a:r>
            <a:r>
              <a:rPr lang="it-IT" dirty="0" err="1">
                <a:solidFill>
                  <a:schemeClr val="bg1"/>
                </a:solidFill>
              </a:rPr>
              <a:t>Italy</a:t>
            </a:r>
            <a:r>
              <a:rPr lang="it-IT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62" name="Rettangolo 61">
            <a:extLst>
              <a:ext uri="{FF2B5EF4-FFF2-40B4-BE49-F238E27FC236}">
                <a16:creationId xmlns:a16="http://schemas.microsoft.com/office/drawing/2014/main" id="{FAB66B79-794D-4365-B132-54C8E8E05D98}"/>
              </a:ext>
            </a:extLst>
          </p:cNvPr>
          <p:cNvSpPr/>
          <p:nvPr/>
        </p:nvSpPr>
        <p:spPr>
          <a:xfrm>
            <a:off x="2708232" y="341760"/>
            <a:ext cx="6673471" cy="6463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it-IT" sz="3600" b="1" dirty="0" err="1"/>
              <a:t>Hierarchical</a:t>
            </a:r>
            <a:r>
              <a:rPr lang="it-IT" sz="3600" b="1" dirty="0"/>
              <a:t> </a:t>
            </a:r>
            <a:r>
              <a:rPr lang="it-IT" sz="3600" b="1" dirty="0" err="1"/>
              <a:t>Regression</a:t>
            </a:r>
            <a:r>
              <a:rPr lang="it-IT" sz="3600" b="1" dirty="0"/>
              <a:t> </a:t>
            </a:r>
            <a:r>
              <a:rPr lang="it-IT" sz="3600" b="1" dirty="0" err="1"/>
              <a:t>Modeling</a:t>
            </a:r>
            <a:endParaRPr lang="it-IT" sz="2400" b="1" dirty="0">
              <a:solidFill>
                <a:srgbClr val="FF0000"/>
              </a:solidFill>
            </a:endParaRPr>
          </a:p>
        </p:txBody>
      </p:sp>
      <p:sp>
        <p:nvSpPr>
          <p:cNvPr id="20" name="Rettangolo 19">
            <a:extLst>
              <a:ext uri="{FF2B5EF4-FFF2-40B4-BE49-F238E27FC236}">
                <a16:creationId xmlns:a16="http://schemas.microsoft.com/office/drawing/2014/main" id="{DE23DDB4-E808-4E38-B0FD-D9DCD36CFFC5}"/>
              </a:ext>
            </a:extLst>
          </p:cNvPr>
          <p:cNvSpPr/>
          <p:nvPr/>
        </p:nvSpPr>
        <p:spPr>
          <a:xfrm>
            <a:off x="2708231" y="1987400"/>
            <a:ext cx="6673471" cy="6463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it-IT" sz="3600" b="1" dirty="0">
                <a:solidFill>
                  <a:srgbClr val="FF0000"/>
                </a:solidFill>
              </a:rPr>
              <a:t>A </a:t>
            </a:r>
            <a:r>
              <a:rPr lang="it-IT" sz="3600" b="1" dirty="0" err="1">
                <a:solidFill>
                  <a:srgbClr val="FF0000"/>
                </a:solidFill>
              </a:rPr>
              <a:t>lot</a:t>
            </a:r>
            <a:r>
              <a:rPr lang="it-IT" sz="3600" b="1" dirty="0">
                <a:solidFill>
                  <a:srgbClr val="FF0000"/>
                </a:solidFill>
              </a:rPr>
              <a:t> of </a:t>
            </a:r>
            <a:r>
              <a:rPr lang="it-IT" sz="3600" b="1" dirty="0" err="1">
                <a:solidFill>
                  <a:srgbClr val="FF0000"/>
                </a:solidFill>
              </a:rPr>
              <a:t>probability</a:t>
            </a:r>
            <a:r>
              <a:rPr lang="it-IT" sz="3600" b="1" dirty="0">
                <a:solidFill>
                  <a:srgbClr val="FF0000"/>
                </a:solidFill>
              </a:rPr>
              <a:t> </a:t>
            </a:r>
            <a:r>
              <a:rPr lang="it-IT" sz="3600" b="1" dirty="0" err="1">
                <a:solidFill>
                  <a:srgbClr val="FF0000"/>
                </a:solidFill>
              </a:rPr>
              <a:t>distributions</a:t>
            </a:r>
            <a:r>
              <a:rPr lang="it-IT" sz="3600" b="1" dirty="0">
                <a:solidFill>
                  <a:srgbClr val="FF0000"/>
                </a:solidFill>
              </a:rPr>
              <a:t>!</a:t>
            </a:r>
            <a:endParaRPr lang="it-IT" sz="2400" b="1" dirty="0">
              <a:solidFill>
                <a:srgbClr val="FF0000"/>
              </a:solidFill>
            </a:endParaRP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62596A90-50F3-4D18-A4F8-C4CE90709986}"/>
              </a:ext>
            </a:extLst>
          </p:cNvPr>
          <p:cNvSpPr/>
          <p:nvPr/>
        </p:nvSpPr>
        <p:spPr>
          <a:xfrm>
            <a:off x="2585750" y="3313528"/>
            <a:ext cx="7039547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The distribution of the errors within each individual (or any cluster)</a:t>
            </a:r>
          </a:p>
          <a:p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The distribution of the individual-level parameters</a:t>
            </a:r>
          </a:p>
          <a:p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The prior distribution of the parameters of the distribution of the individual-level parameters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228405824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tangolo 12">
            <a:extLst>
              <a:ext uri="{FF2B5EF4-FFF2-40B4-BE49-F238E27FC236}">
                <a16:creationId xmlns:a16="http://schemas.microsoft.com/office/drawing/2014/main" id="{CB0F3CC7-D155-4DED-B513-5B4595C79FD5}"/>
              </a:ext>
            </a:extLst>
          </p:cNvPr>
          <p:cNvSpPr/>
          <p:nvPr/>
        </p:nvSpPr>
        <p:spPr>
          <a:xfrm>
            <a:off x="74811" y="6393984"/>
            <a:ext cx="12042378" cy="38305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7B954650-793E-441E-B65B-6ABC0362C7E5}"/>
              </a:ext>
            </a:extLst>
          </p:cNvPr>
          <p:cNvSpPr txBox="1"/>
          <p:nvPr/>
        </p:nvSpPr>
        <p:spPr>
          <a:xfrm>
            <a:off x="209548" y="6393984"/>
            <a:ext cx="11791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Bayesian Data Analysis – A Primer                    Workshop 2021                    Marco D’Alessandro (PhD)                    ISTC CNR </a:t>
            </a:r>
            <a:r>
              <a:rPr lang="it-IT" dirty="0" err="1">
                <a:solidFill>
                  <a:schemeClr val="bg1"/>
                </a:solidFill>
              </a:rPr>
              <a:t>Italy</a:t>
            </a:r>
            <a:r>
              <a:rPr lang="it-IT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62" name="Rettangolo 61">
            <a:extLst>
              <a:ext uri="{FF2B5EF4-FFF2-40B4-BE49-F238E27FC236}">
                <a16:creationId xmlns:a16="http://schemas.microsoft.com/office/drawing/2014/main" id="{FAB66B79-794D-4365-B132-54C8E8E05D98}"/>
              </a:ext>
            </a:extLst>
          </p:cNvPr>
          <p:cNvSpPr/>
          <p:nvPr/>
        </p:nvSpPr>
        <p:spPr>
          <a:xfrm>
            <a:off x="2708232" y="341760"/>
            <a:ext cx="6673471" cy="6463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it-IT" sz="3600" b="1" dirty="0" err="1"/>
              <a:t>Hierarchical</a:t>
            </a:r>
            <a:r>
              <a:rPr lang="it-IT" sz="3600" b="1" dirty="0"/>
              <a:t> </a:t>
            </a:r>
            <a:r>
              <a:rPr lang="it-IT" sz="3600" b="1" dirty="0" err="1"/>
              <a:t>Regression</a:t>
            </a:r>
            <a:r>
              <a:rPr lang="it-IT" sz="3600" b="1" dirty="0"/>
              <a:t> </a:t>
            </a:r>
            <a:r>
              <a:rPr lang="it-IT" sz="3600" b="1" dirty="0" err="1"/>
              <a:t>Modeling</a:t>
            </a:r>
            <a:endParaRPr lang="it-IT" sz="2400" b="1" dirty="0">
              <a:solidFill>
                <a:srgbClr val="FF0000"/>
              </a:solidFill>
            </a:endParaRPr>
          </a:p>
        </p:txBody>
      </p:sp>
      <p:pic>
        <p:nvPicPr>
          <p:cNvPr id="7" name="Immagine 6" descr="Immagine che contiene testo, mappa&#10;&#10;Descrizione generata automaticamente">
            <a:extLst>
              <a:ext uri="{FF2B5EF4-FFF2-40B4-BE49-F238E27FC236}">
                <a16:creationId xmlns:a16="http://schemas.microsoft.com/office/drawing/2014/main" id="{46AEAAF2-520F-4199-93EC-A8D3E80D70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5524" y="1891494"/>
            <a:ext cx="5398628" cy="3599086"/>
          </a:xfrm>
          <a:prstGeom prst="rect">
            <a:avLst/>
          </a:prstGeom>
        </p:spPr>
      </p:pic>
      <p:sp>
        <p:nvSpPr>
          <p:cNvPr id="8" name="Rettangolo 7">
            <a:extLst>
              <a:ext uri="{FF2B5EF4-FFF2-40B4-BE49-F238E27FC236}">
                <a16:creationId xmlns:a16="http://schemas.microsoft.com/office/drawing/2014/main" id="{58A967F7-4DFF-42B3-938B-967845EE3BAF}"/>
              </a:ext>
            </a:extLst>
          </p:cNvPr>
          <p:cNvSpPr/>
          <p:nvPr/>
        </p:nvSpPr>
        <p:spPr>
          <a:xfrm>
            <a:off x="1291856" y="1450192"/>
            <a:ext cx="4035154" cy="7078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it-IT" sz="2000" b="1" dirty="0" err="1">
                <a:solidFill>
                  <a:srgbClr val="FF0000"/>
                </a:solidFill>
              </a:rPr>
              <a:t>Let’s</a:t>
            </a:r>
            <a:r>
              <a:rPr lang="it-IT" sz="2000" b="1" dirty="0">
                <a:solidFill>
                  <a:srgbClr val="FF0000"/>
                </a:solidFill>
              </a:rPr>
              <a:t> build the generative </a:t>
            </a:r>
            <a:r>
              <a:rPr lang="it-IT" sz="2000" b="1" dirty="0" err="1">
                <a:solidFill>
                  <a:srgbClr val="FF0000"/>
                </a:solidFill>
              </a:rPr>
              <a:t>process</a:t>
            </a:r>
            <a:r>
              <a:rPr lang="it-IT" sz="2000" b="1" dirty="0">
                <a:solidFill>
                  <a:srgbClr val="FF0000"/>
                </a:solidFill>
              </a:rPr>
              <a:t> </a:t>
            </a:r>
            <a:r>
              <a:rPr lang="it-IT" sz="2000" b="1" i="1" dirty="0">
                <a:solidFill>
                  <a:srgbClr val="FF0000"/>
                </a:solidFill>
              </a:rPr>
              <a:t>(bottom-up)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ttangolo 2">
                <a:extLst>
                  <a:ext uri="{FF2B5EF4-FFF2-40B4-BE49-F238E27FC236}">
                    <a16:creationId xmlns:a16="http://schemas.microsoft.com/office/drawing/2014/main" id="{BB2360D4-D622-4E8A-807F-BCED182FDE57}"/>
                  </a:ext>
                </a:extLst>
              </p:cNvPr>
              <p:cNvSpPr/>
              <p:nvPr/>
            </p:nvSpPr>
            <p:spPr>
              <a:xfrm>
                <a:off x="1975948" y="3143660"/>
                <a:ext cx="2583079" cy="4361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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it-IT" b="0" i="0" smtClean="0">
                          <a:latin typeface="Cambria Math" panose="02040503050406030204" pitchFamily="18" charset="0"/>
                        </a:rPr>
                        <m:t>Normal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</m:t>
                          </m:r>
                        </m:e>
                        <m:sub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  <a:sym typeface="Symbol" panose="05050102010706020507" pitchFamily="18" charset="2"/>
                                </a:rPr>
                                <m:t>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b>
                      </m:sSub>
                      <m:r>
                        <a:rPr lang="it-IT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</m:t>
                          </m:r>
                        </m:e>
                        <m:sub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  <a:sym typeface="Symbol" panose="05050102010706020507" pitchFamily="18" charset="2"/>
                                </a:rPr>
                                <m:t>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3" name="Rettangolo 2">
                <a:extLst>
                  <a:ext uri="{FF2B5EF4-FFF2-40B4-BE49-F238E27FC236}">
                    <a16:creationId xmlns:a16="http://schemas.microsoft.com/office/drawing/2014/main" id="{BB2360D4-D622-4E8A-807F-BCED182FDE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5948" y="3143660"/>
                <a:ext cx="2583079" cy="436145"/>
              </a:xfrm>
              <a:prstGeom prst="rect">
                <a:avLst/>
              </a:prstGeom>
              <a:blipFill>
                <a:blip r:embed="rId3"/>
                <a:stretch>
                  <a:fillRect b="-1408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ttangolo 3">
                <a:extLst>
                  <a:ext uri="{FF2B5EF4-FFF2-40B4-BE49-F238E27FC236}">
                    <a16:creationId xmlns:a16="http://schemas.microsoft.com/office/drawing/2014/main" id="{DB669E40-1766-48DD-92D0-24EE2F75D8CD}"/>
                  </a:ext>
                </a:extLst>
              </p:cNvPr>
              <p:cNvSpPr/>
              <p:nvPr/>
            </p:nvSpPr>
            <p:spPr>
              <a:xfrm>
                <a:off x="2039299" y="2356188"/>
                <a:ext cx="2456378" cy="3916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𝑦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it-IT" i="1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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0,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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𝑥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it-IT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it-IT" i="1" smtClean="0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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4" name="Rettangolo 3">
                <a:extLst>
                  <a:ext uri="{FF2B5EF4-FFF2-40B4-BE49-F238E27FC236}">
                    <a16:creationId xmlns:a16="http://schemas.microsoft.com/office/drawing/2014/main" id="{DB669E40-1766-48DD-92D0-24EE2F75D8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9299" y="2356188"/>
                <a:ext cx="2456378" cy="391646"/>
              </a:xfrm>
              <a:prstGeom prst="rect">
                <a:avLst/>
              </a:prstGeom>
              <a:blipFill>
                <a:blip r:embed="rId4"/>
                <a:stretch>
                  <a:fillRect b="-781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ttangolo 10">
                <a:extLst>
                  <a:ext uri="{FF2B5EF4-FFF2-40B4-BE49-F238E27FC236}">
                    <a16:creationId xmlns:a16="http://schemas.microsoft.com/office/drawing/2014/main" id="{478A0AAD-8DC3-4CBD-95A4-3EFE48E0A525}"/>
                  </a:ext>
                </a:extLst>
              </p:cNvPr>
              <p:cNvSpPr/>
              <p:nvPr/>
            </p:nvSpPr>
            <p:spPr>
              <a:xfrm>
                <a:off x="2217918" y="2747834"/>
                <a:ext cx="200240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i="1" smtClean="0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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 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it-IT" i="0">
                          <a:latin typeface="Cambria Math" panose="02040503050406030204" pitchFamily="18" charset="0"/>
                        </a:rPr>
                        <m:t>N</m:t>
                      </m:r>
                      <m:r>
                        <m:rPr>
                          <m:sty m:val="p"/>
                        </m:rPr>
                        <a:rPr lang="it-IT" b="0" i="0" smtClean="0">
                          <a:latin typeface="Cambria Math" panose="02040503050406030204" pitchFamily="18" charset="0"/>
                        </a:rPr>
                        <m:t>ormal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i="1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</m:t>
                          </m:r>
                        </m:e>
                        <m:sup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1" name="Rettangolo 10">
                <a:extLst>
                  <a:ext uri="{FF2B5EF4-FFF2-40B4-BE49-F238E27FC236}">
                    <a16:creationId xmlns:a16="http://schemas.microsoft.com/office/drawing/2014/main" id="{478A0AAD-8DC3-4CBD-95A4-3EFE48E0A5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7918" y="2747834"/>
                <a:ext cx="2002407" cy="369332"/>
              </a:xfrm>
              <a:prstGeom prst="rect">
                <a:avLst/>
              </a:prstGeom>
              <a:blipFill>
                <a:blip r:embed="rId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ttangolo 11">
                <a:extLst>
                  <a:ext uri="{FF2B5EF4-FFF2-40B4-BE49-F238E27FC236}">
                    <a16:creationId xmlns:a16="http://schemas.microsoft.com/office/drawing/2014/main" id="{219CE089-401D-4DBB-A6FF-F1F0047A6262}"/>
                  </a:ext>
                </a:extLst>
              </p:cNvPr>
              <p:cNvSpPr/>
              <p:nvPr/>
            </p:nvSpPr>
            <p:spPr>
              <a:xfrm>
                <a:off x="1975947" y="3606299"/>
                <a:ext cx="2629053" cy="4361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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it-IT" b="0" i="0" smtClean="0">
                          <a:latin typeface="Cambria Math" panose="02040503050406030204" pitchFamily="18" charset="0"/>
                        </a:rPr>
                        <m:t>Normal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</m:t>
                          </m:r>
                        </m:e>
                        <m:sub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  <a:sym typeface="Symbol" panose="05050102010706020507" pitchFamily="18" charset="2"/>
                                </a:rPr>
                                <m:t>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r>
                        <a:rPr lang="it-IT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i="1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</m:t>
                          </m:r>
                        </m:e>
                        <m:sub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  <a:sym typeface="Symbol" panose="05050102010706020507" pitchFamily="18" charset="2"/>
                                </a:rPr>
                                <m:t>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2" name="Rettangolo 11">
                <a:extLst>
                  <a:ext uri="{FF2B5EF4-FFF2-40B4-BE49-F238E27FC236}">
                    <a16:creationId xmlns:a16="http://schemas.microsoft.com/office/drawing/2014/main" id="{219CE089-401D-4DBB-A6FF-F1F0047A62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5947" y="3606299"/>
                <a:ext cx="2629053" cy="436145"/>
              </a:xfrm>
              <a:prstGeom prst="rect">
                <a:avLst/>
              </a:prstGeom>
              <a:blipFill>
                <a:blip r:embed="rId6"/>
                <a:stretch>
                  <a:fillRect b="-1408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ttangolo 14">
                <a:extLst>
                  <a:ext uri="{FF2B5EF4-FFF2-40B4-BE49-F238E27FC236}">
                    <a16:creationId xmlns:a16="http://schemas.microsoft.com/office/drawing/2014/main" id="{010470AB-3C1C-47A9-89F0-F52B72AA8825}"/>
                  </a:ext>
                </a:extLst>
              </p:cNvPr>
              <p:cNvSpPr/>
              <p:nvPr/>
            </p:nvSpPr>
            <p:spPr>
              <a:xfrm>
                <a:off x="2063856" y="4116193"/>
                <a:ext cx="243040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i="1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</m:t>
                          </m:r>
                        </m:e>
                        <m:sup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it-IT" i="0" smtClean="0">
                          <a:latin typeface="Cambria Math" panose="02040503050406030204" pitchFamily="18" charset="0"/>
                        </a:rPr>
                        <m:t>E</m:t>
                      </m:r>
                      <m:r>
                        <m:rPr>
                          <m:sty m:val="p"/>
                        </m:rPr>
                        <a:rPr lang="it-IT" b="0" i="0" smtClean="0">
                          <a:latin typeface="Cambria Math" panose="02040503050406030204" pitchFamily="18" charset="0"/>
                        </a:rPr>
                        <m:t>xponential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0.3)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5" name="Rettangolo 14">
                <a:extLst>
                  <a:ext uri="{FF2B5EF4-FFF2-40B4-BE49-F238E27FC236}">
                    <a16:creationId xmlns:a16="http://schemas.microsoft.com/office/drawing/2014/main" id="{010470AB-3C1C-47A9-89F0-F52B72AA88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3856" y="4116193"/>
                <a:ext cx="2430409" cy="369332"/>
              </a:xfrm>
              <a:prstGeom prst="rect">
                <a:avLst/>
              </a:prstGeom>
              <a:blipFill>
                <a:blip r:embed="rId7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ttangolo 15">
                <a:extLst>
                  <a:ext uri="{FF2B5EF4-FFF2-40B4-BE49-F238E27FC236}">
                    <a16:creationId xmlns:a16="http://schemas.microsoft.com/office/drawing/2014/main" id="{E2B4A4A5-A973-4678-9257-BB2620E5E493}"/>
                  </a:ext>
                </a:extLst>
              </p:cNvPr>
              <p:cNvSpPr/>
              <p:nvPr/>
            </p:nvSpPr>
            <p:spPr>
              <a:xfrm>
                <a:off x="1975947" y="4509703"/>
                <a:ext cx="2397323" cy="4361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</m:t>
                          </m:r>
                        </m:e>
                        <m:sub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  <a:sym typeface="Symbol" panose="05050102010706020507" pitchFamily="18" charset="2"/>
                                </a:rPr>
                                <m:t>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it-IT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it-IT">
                          <a:latin typeface="Cambria Math" panose="02040503050406030204" pitchFamily="18" charset="0"/>
                        </a:rPr>
                        <m:t>Normal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 100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6" name="Rettangolo 15">
                <a:extLst>
                  <a:ext uri="{FF2B5EF4-FFF2-40B4-BE49-F238E27FC236}">
                    <a16:creationId xmlns:a16="http://schemas.microsoft.com/office/drawing/2014/main" id="{E2B4A4A5-A973-4678-9257-BB2620E5E4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5947" y="4509703"/>
                <a:ext cx="2397323" cy="436145"/>
              </a:xfrm>
              <a:prstGeom prst="rect">
                <a:avLst/>
              </a:prstGeom>
              <a:blipFill>
                <a:blip r:embed="rId8"/>
                <a:stretch>
                  <a:fillRect b="-1408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ttangolo 16">
                <a:extLst>
                  <a:ext uri="{FF2B5EF4-FFF2-40B4-BE49-F238E27FC236}">
                    <a16:creationId xmlns:a16="http://schemas.microsoft.com/office/drawing/2014/main" id="{B6FDEF04-968F-440F-B3AD-8DB693DD5464}"/>
                  </a:ext>
                </a:extLst>
              </p:cNvPr>
              <p:cNvSpPr/>
              <p:nvPr/>
            </p:nvSpPr>
            <p:spPr>
              <a:xfrm>
                <a:off x="1975946" y="4928138"/>
                <a:ext cx="2397323" cy="4361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</m:t>
                          </m:r>
                        </m:e>
                        <m:sub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  <a:sym typeface="Symbol" panose="05050102010706020507" pitchFamily="18" charset="2"/>
                                </a:rPr>
                                <m:t>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it-IT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it-IT">
                          <a:latin typeface="Cambria Math" panose="02040503050406030204" pitchFamily="18" charset="0"/>
                        </a:rPr>
                        <m:t>Normal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 100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7" name="Rettangolo 16">
                <a:extLst>
                  <a:ext uri="{FF2B5EF4-FFF2-40B4-BE49-F238E27FC236}">
                    <a16:creationId xmlns:a16="http://schemas.microsoft.com/office/drawing/2014/main" id="{B6FDEF04-968F-440F-B3AD-8DB693DD54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5946" y="4928138"/>
                <a:ext cx="2397323" cy="436145"/>
              </a:xfrm>
              <a:prstGeom prst="rect">
                <a:avLst/>
              </a:prstGeom>
              <a:blipFill>
                <a:blip r:embed="rId9"/>
                <a:stretch>
                  <a:fillRect b="-1388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ttangolo 17">
                <a:extLst>
                  <a:ext uri="{FF2B5EF4-FFF2-40B4-BE49-F238E27FC236}">
                    <a16:creationId xmlns:a16="http://schemas.microsoft.com/office/drawing/2014/main" id="{2830446A-A152-4791-B476-53CDA90BBA88}"/>
                  </a:ext>
                </a:extLst>
              </p:cNvPr>
              <p:cNvSpPr/>
              <p:nvPr/>
            </p:nvSpPr>
            <p:spPr>
              <a:xfrm>
                <a:off x="1975946" y="5413107"/>
                <a:ext cx="2806089" cy="4361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</m:t>
                          </m:r>
                        </m:e>
                        <m:sub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  <a:sym typeface="Symbol" panose="05050102010706020507" pitchFamily="18" charset="2"/>
                                </a:rPr>
                                <m:t>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b>
                      </m:sSub>
                      <m:r>
                        <a:rPr lang="it-IT" i="1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it-IT" i="0" smtClean="0">
                          <a:latin typeface="Cambria Math" panose="02040503050406030204" pitchFamily="18" charset="0"/>
                        </a:rPr>
                        <m:t>I</m:t>
                      </m:r>
                      <m:r>
                        <m:rPr>
                          <m:sty m:val="p"/>
                        </m:rPr>
                        <a:rPr lang="it-IT" b="0" i="0" smtClean="0">
                          <a:latin typeface="Cambria Math" panose="02040503050406030204" pitchFamily="18" charset="0"/>
                        </a:rPr>
                        <m:t>nverseGamma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1,1)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8" name="Rettangolo 17">
                <a:extLst>
                  <a:ext uri="{FF2B5EF4-FFF2-40B4-BE49-F238E27FC236}">
                    <a16:creationId xmlns:a16="http://schemas.microsoft.com/office/drawing/2014/main" id="{2830446A-A152-4791-B476-53CDA90BBA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5946" y="5413107"/>
                <a:ext cx="2806089" cy="436145"/>
              </a:xfrm>
              <a:prstGeom prst="rect">
                <a:avLst/>
              </a:prstGeom>
              <a:blipFill>
                <a:blip r:embed="rId10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ttangolo 18">
                <a:extLst>
                  <a:ext uri="{FF2B5EF4-FFF2-40B4-BE49-F238E27FC236}">
                    <a16:creationId xmlns:a16="http://schemas.microsoft.com/office/drawing/2014/main" id="{F8539197-92A5-4F25-AB5E-C60FE9B1A3D2}"/>
                  </a:ext>
                </a:extLst>
              </p:cNvPr>
              <p:cNvSpPr/>
              <p:nvPr/>
            </p:nvSpPr>
            <p:spPr>
              <a:xfrm>
                <a:off x="1975945" y="5759728"/>
                <a:ext cx="2806089" cy="4361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</m:t>
                          </m:r>
                        </m:e>
                        <m:sub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  <a:sym typeface="Symbol" panose="05050102010706020507" pitchFamily="18" charset="2"/>
                                </a:rPr>
                                <m:t>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r>
                        <a:rPr lang="it-IT" i="1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it-IT" i="0" smtClean="0">
                          <a:latin typeface="Cambria Math" panose="02040503050406030204" pitchFamily="18" charset="0"/>
                        </a:rPr>
                        <m:t>I</m:t>
                      </m:r>
                      <m:r>
                        <m:rPr>
                          <m:sty m:val="p"/>
                        </m:rPr>
                        <a:rPr lang="it-IT" b="0" i="0" smtClean="0">
                          <a:latin typeface="Cambria Math" panose="02040503050406030204" pitchFamily="18" charset="0"/>
                        </a:rPr>
                        <m:t>nverseGamma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1,1)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9" name="Rettangolo 18">
                <a:extLst>
                  <a:ext uri="{FF2B5EF4-FFF2-40B4-BE49-F238E27FC236}">
                    <a16:creationId xmlns:a16="http://schemas.microsoft.com/office/drawing/2014/main" id="{F8539197-92A5-4F25-AB5E-C60FE9B1A3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5945" y="5759728"/>
                <a:ext cx="2806089" cy="436145"/>
              </a:xfrm>
              <a:prstGeom prst="rect">
                <a:avLst/>
              </a:prstGeom>
              <a:blipFill>
                <a:blip r:embed="rId11"/>
                <a:stretch>
                  <a:fillRect b="-1408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41470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tangolo 12">
            <a:extLst>
              <a:ext uri="{FF2B5EF4-FFF2-40B4-BE49-F238E27FC236}">
                <a16:creationId xmlns:a16="http://schemas.microsoft.com/office/drawing/2014/main" id="{CB0F3CC7-D155-4DED-B513-5B4595C79FD5}"/>
              </a:ext>
            </a:extLst>
          </p:cNvPr>
          <p:cNvSpPr/>
          <p:nvPr/>
        </p:nvSpPr>
        <p:spPr>
          <a:xfrm>
            <a:off x="74811" y="6393984"/>
            <a:ext cx="12042378" cy="38305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7B954650-793E-441E-B65B-6ABC0362C7E5}"/>
              </a:ext>
            </a:extLst>
          </p:cNvPr>
          <p:cNvSpPr txBox="1"/>
          <p:nvPr/>
        </p:nvSpPr>
        <p:spPr>
          <a:xfrm>
            <a:off x="209548" y="6393984"/>
            <a:ext cx="11791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Bayesian Data Analysis – A Primer                    Workshop 2021                    Marco D’Alessandro (PhD)                    ISTC CNR </a:t>
            </a:r>
            <a:r>
              <a:rPr lang="it-IT" dirty="0" err="1">
                <a:solidFill>
                  <a:schemeClr val="bg1"/>
                </a:solidFill>
              </a:rPr>
              <a:t>Italy</a:t>
            </a:r>
            <a:r>
              <a:rPr lang="it-IT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62" name="Rettangolo 61">
            <a:extLst>
              <a:ext uri="{FF2B5EF4-FFF2-40B4-BE49-F238E27FC236}">
                <a16:creationId xmlns:a16="http://schemas.microsoft.com/office/drawing/2014/main" id="{FAB66B79-794D-4365-B132-54C8E8E05D98}"/>
              </a:ext>
            </a:extLst>
          </p:cNvPr>
          <p:cNvSpPr/>
          <p:nvPr/>
        </p:nvSpPr>
        <p:spPr>
          <a:xfrm>
            <a:off x="2708232" y="341760"/>
            <a:ext cx="6673471" cy="6463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it-IT" sz="3600" b="1" dirty="0" err="1"/>
              <a:t>Hierarchical</a:t>
            </a:r>
            <a:r>
              <a:rPr lang="it-IT" sz="3600" b="1" dirty="0"/>
              <a:t> </a:t>
            </a:r>
            <a:r>
              <a:rPr lang="it-IT" sz="3600" b="1" dirty="0" err="1"/>
              <a:t>Regression</a:t>
            </a:r>
            <a:r>
              <a:rPr lang="it-IT" sz="3600" b="1" dirty="0"/>
              <a:t> </a:t>
            </a:r>
            <a:r>
              <a:rPr lang="it-IT" sz="3600" b="1" dirty="0" err="1"/>
              <a:t>Modeling</a:t>
            </a:r>
            <a:endParaRPr lang="it-IT" sz="2400" b="1" dirty="0">
              <a:solidFill>
                <a:srgbClr val="FF0000"/>
              </a:solidFill>
            </a:endParaRP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58A967F7-4DFF-42B3-938B-967845EE3BAF}"/>
              </a:ext>
            </a:extLst>
          </p:cNvPr>
          <p:cNvSpPr/>
          <p:nvPr/>
        </p:nvSpPr>
        <p:spPr>
          <a:xfrm>
            <a:off x="1291856" y="1450192"/>
            <a:ext cx="4035154" cy="7078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it-IT" sz="2000" b="1" dirty="0" err="1">
                <a:solidFill>
                  <a:srgbClr val="FF0000"/>
                </a:solidFill>
              </a:rPr>
              <a:t>Let’s</a:t>
            </a:r>
            <a:r>
              <a:rPr lang="it-IT" sz="2000" b="1" dirty="0">
                <a:solidFill>
                  <a:srgbClr val="FF0000"/>
                </a:solidFill>
              </a:rPr>
              <a:t> build the generative </a:t>
            </a:r>
            <a:r>
              <a:rPr lang="it-IT" sz="2000" b="1" dirty="0" err="1">
                <a:solidFill>
                  <a:srgbClr val="FF0000"/>
                </a:solidFill>
              </a:rPr>
              <a:t>process</a:t>
            </a:r>
            <a:r>
              <a:rPr lang="it-IT" sz="2000" b="1" dirty="0">
                <a:solidFill>
                  <a:srgbClr val="FF0000"/>
                </a:solidFill>
              </a:rPr>
              <a:t> </a:t>
            </a:r>
            <a:r>
              <a:rPr lang="it-IT" sz="2000" b="1" i="1" dirty="0">
                <a:solidFill>
                  <a:srgbClr val="FF0000"/>
                </a:solidFill>
              </a:rPr>
              <a:t>(Top-down)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ttangolo 2">
                <a:extLst>
                  <a:ext uri="{FF2B5EF4-FFF2-40B4-BE49-F238E27FC236}">
                    <a16:creationId xmlns:a16="http://schemas.microsoft.com/office/drawing/2014/main" id="{BB2360D4-D622-4E8A-807F-BCED182FDE57}"/>
                  </a:ext>
                </a:extLst>
              </p:cNvPr>
              <p:cNvSpPr/>
              <p:nvPr/>
            </p:nvSpPr>
            <p:spPr>
              <a:xfrm>
                <a:off x="2017889" y="4367648"/>
                <a:ext cx="2583079" cy="4361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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it-IT" b="0" i="0" smtClean="0">
                          <a:latin typeface="Cambria Math" panose="02040503050406030204" pitchFamily="18" charset="0"/>
                        </a:rPr>
                        <m:t>Normal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</m:t>
                          </m:r>
                        </m:e>
                        <m:sub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  <a:sym typeface="Symbol" panose="05050102010706020507" pitchFamily="18" charset="2"/>
                                </a:rPr>
                                <m:t>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b>
                      </m:sSub>
                      <m:r>
                        <a:rPr lang="it-IT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</m:t>
                          </m:r>
                        </m:e>
                        <m:sub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  <a:sym typeface="Symbol" panose="05050102010706020507" pitchFamily="18" charset="2"/>
                                </a:rPr>
                                <m:t>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3" name="Rettangolo 2">
                <a:extLst>
                  <a:ext uri="{FF2B5EF4-FFF2-40B4-BE49-F238E27FC236}">
                    <a16:creationId xmlns:a16="http://schemas.microsoft.com/office/drawing/2014/main" id="{BB2360D4-D622-4E8A-807F-BCED182FDE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7889" y="4367648"/>
                <a:ext cx="2583079" cy="436145"/>
              </a:xfrm>
              <a:prstGeom prst="rect">
                <a:avLst/>
              </a:prstGeom>
              <a:blipFill>
                <a:blip r:embed="rId2"/>
                <a:stretch>
                  <a:fillRect b="-1388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ttangolo 3">
                <a:extLst>
                  <a:ext uri="{FF2B5EF4-FFF2-40B4-BE49-F238E27FC236}">
                    <a16:creationId xmlns:a16="http://schemas.microsoft.com/office/drawing/2014/main" id="{DB669E40-1766-48DD-92D0-24EE2F75D8CD}"/>
                  </a:ext>
                </a:extLst>
              </p:cNvPr>
              <p:cNvSpPr/>
              <p:nvPr/>
            </p:nvSpPr>
            <p:spPr>
              <a:xfrm>
                <a:off x="2017890" y="5744657"/>
                <a:ext cx="2456378" cy="3916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𝑦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it-IT" i="1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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0,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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𝑥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it-IT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it-IT" i="1" smtClean="0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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4" name="Rettangolo 3">
                <a:extLst>
                  <a:ext uri="{FF2B5EF4-FFF2-40B4-BE49-F238E27FC236}">
                    <a16:creationId xmlns:a16="http://schemas.microsoft.com/office/drawing/2014/main" id="{DB669E40-1766-48DD-92D0-24EE2F75D8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7890" y="5744657"/>
                <a:ext cx="2456378" cy="391646"/>
              </a:xfrm>
              <a:prstGeom prst="rect">
                <a:avLst/>
              </a:prstGeom>
              <a:blipFill>
                <a:blip r:embed="rId3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ttangolo 10">
                <a:extLst>
                  <a:ext uri="{FF2B5EF4-FFF2-40B4-BE49-F238E27FC236}">
                    <a16:creationId xmlns:a16="http://schemas.microsoft.com/office/drawing/2014/main" id="{478A0AAD-8DC3-4CBD-95A4-3EFE48E0A525}"/>
                  </a:ext>
                </a:extLst>
              </p:cNvPr>
              <p:cNvSpPr/>
              <p:nvPr/>
            </p:nvSpPr>
            <p:spPr>
              <a:xfrm>
                <a:off x="2017890" y="5426613"/>
                <a:ext cx="200240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i="1" smtClean="0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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 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it-IT" i="0">
                          <a:latin typeface="Cambria Math" panose="02040503050406030204" pitchFamily="18" charset="0"/>
                        </a:rPr>
                        <m:t>N</m:t>
                      </m:r>
                      <m:r>
                        <m:rPr>
                          <m:sty m:val="p"/>
                        </m:rPr>
                        <a:rPr lang="it-IT" b="0" i="0" smtClean="0">
                          <a:latin typeface="Cambria Math" panose="02040503050406030204" pitchFamily="18" charset="0"/>
                        </a:rPr>
                        <m:t>ormal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i="1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</m:t>
                          </m:r>
                        </m:e>
                        <m:sup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1" name="Rettangolo 10">
                <a:extLst>
                  <a:ext uri="{FF2B5EF4-FFF2-40B4-BE49-F238E27FC236}">
                    <a16:creationId xmlns:a16="http://schemas.microsoft.com/office/drawing/2014/main" id="{478A0AAD-8DC3-4CBD-95A4-3EFE48E0A5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7890" y="5426613"/>
                <a:ext cx="2002407" cy="369332"/>
              </a:xfrm>
              <a:prstGeom prst="rect">
                <a:avLst/>
              </a:prstGeom>
              <a:blipFill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ttangolo 11">
                <a:extLst>
                  <a:ext uri="{FF2B5EF4-FFF2-40B4-BE49-F238E27FC236}">
                    <a16:creationId xmlns:a16="http://schemas.microsoft.com/office/drawing/2014/main" id="{219CE089-401D-4DBB-A6FF-F1F0047A6262}"/>
                  </a:ext>
                </a:extLst>
              </p:cNvPr>
              <p:cNvSpPr/>
              <p:nvPr/>
            </p:nvSpPr>
            <p:spPr>
              <a:xfrm>
                <a:off x="2019629" y="4778252"/>
                <a:ext cx="2629053" cy="4361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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it-IT" b="0" i="0" smtClean="0">
                          <a:latin typeface="Cambria Math" panose="02040503050406030204" pitchFamily="18" charset="0"/>
                        </a:rPr>
                        <m:t>Normal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</m:t>
                          </m:r>
                        </m:e>
                        <m:sub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  <a:sym typeface="Symbol" panose="05050102010706020507" pitchFamily="18" charset="2"/>
                                </a:rPr>
                                <m:t>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r>
                        <a:rPr lang="it-IT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i="1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</m:t>
                          </m:r>
                        </m:e>
                        <m:sub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  <a:sym typeface="Symbol" panose="05050102010706020507" pitchFamily="18" charset="2"/>
                                </a:rPr>
                                <m:t>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2" name="Rettangolo 11">
                <a:extLst>
                  <a:ext uri="{FF2B5EF4-FFF2-40B4-BE49-F238E27FC236}">
                    <a16:creationId xmlns:a16="http://schemas.microsoft.com/office/drawing/2014/main" id="{219CE089-401D-4DBB-A6FF-F1F0047A62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9629" y="4778252"/>
                <a:ext cx="2629053" cy="436145"/>
              </a:xfrm>
              <a:prstGeom prst="rect">
                <a:avLst/>
              </a:prstGeom>
              <a:blipFill>
                <a:blip r:embed="rId5"/>
                <a:stretch>
                  <a:fillRect b="-1408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ttangolo 14">
                <a:extLst>
                  <a:ext uri="{FF2B5EF4-FFF2-40B4-BE49-F238E27FC236}">
                    <a16:creationId xmlns:a16="http://schemas.microsoft.com/office/drawing/2014/main" id="{010470AB-3C1C-47A9-89F0-F52B72AA8825}"/>
                  </a:ext>
                </a:extLst>
              </p:cNvPr>
              <p:cNvSpPr/>
              <p:nvPr/>
            </p:nvSpPr>
            <p:spPr>
              <a:xfrm>
                <a:off x="2017890" y="2158078"/>
                <a:ext cx="243040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i="1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</m:t>
                          </m:r>
                        </m:e>
                        <m:sup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it-IT" i="0" smtClean="0">
                          <a:latin typeface="Cambria Math" panose="02040503050406030204" pitchFamily="18" charset="0"/>
                        </a:rPr>
                        <m:t>E</m:t>
                      </m:r>
                      <m:r>
                        <m:rPr>
                          <m:sty m:val="p"/>
                        </m:rPr>
                        <a:rPr lang="it-IT" b="0" i="0" smtClean="0">
                          <a:latin typeface="Cambria Math" panose="02040503050406030204" pitchFamily="18" charset="0"/>
                        </a:rPr>
                        <m:t>xponential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0.3)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5" name="Rettangolo 14">
                <a:extLst>
                  <a:ext uri="{FF2B5EF4-FFF2-40B4-BE49-F238E27FC236}">
                    <a16:creationId xmlns:a16="http://schemas.microsoft.com/office/drawing/2014/main" id="{010470AB-3C1C-47A9-89F0-F52B72AA88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7890" y="2158078"/>
                <a:ext cx="2430409" cy="369332"/>
              </a:xfrm>
              <a:prstGeom prst="rect">
                <a:avLst/>
              </a:prstGeom>
              <a:blipFill>
                <a:blip r:embed="rId6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ttangolo 15">
                <a:extLst>
                  <a:ext uri="{FF2B5EF4-FFF2-40B4-BE49-F238E27FC236}">
                    <a16:creationId xmlns:a16="http://schemas.microsoft.com/office/drawing/2014/main" id="{E2B4A4A5-A973-4678-9257-BB2620E5E493}"/>
                  </a:ext>
                </a:extLst>
              </p:cNvPr>
              <p:cNvSpPr/>
              <p:nvPr/>
            </p:nvSpPr>
            <p:spPr>
              <a:xfrm>
                <a:off x="2017891" y="2509867"/>
                <a:ext cx="2397323" cy="4361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</m:t>
                          </m:r>
                        </m:e>
                        <m:sub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  <a:sym typeface="Symbol" panose="05050102010706020507" pitchFamily="18" charset="2"/>
                                </a:rPr>
                                <m:t>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it-IT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it-IT">
                          <a:latin typeface="Cambria Math" panose="02040503050406030204" pitchFamily="18" charset="0"/>
                        </a:rPr>
                        <m:t>Normal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 100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6" name="Rettangolo 15">
                <a:extLst>
                  <a:ext uri="{FF2B5EF4-FFF2-40B4-BE49-F238E27FC236}">
                    <a16:creationId xmlns:a16="http://schemas.microsoft.com/office/drawing/2014/main" id="{E2B4A4A5-A973-4678-9257-BB2620E5E4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7891" y="2509867"/>
                <a:ext cx="2397323" cy="436145"/>
              </a:xfrm>
              <a:prstGeom prst="rect">
                <a:avLst/>
              </a:prstGeom>
              <a:blipFill>
                <a:blip r:embed="rId7"/>
                <a:stretch>
                  <a:fillRect b="-1408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ttangolo 16">
                <a:extLst>
                  <a:ext uri="{FF2B5EF4-FFF2-40B4-BE49-F238E27FC236}">
                    <a16:creationId xmlns:a16="http://schemas.microsoft.com/office/drawing/2014/main" id="{B6FDEF04-968F-440F-B3AD-8DB693DD5464}"/>
                  </a:ext>
                </a:extLst>
              </p:cNvPr>
              <p:cNvSpPr/>
              <p:nvPr/>
            </p:nvSpPr>
            <p:spPr>
              <a:xfrm>
                <a:off x="2017890" y="3297038"/>
                <a:ext cx="2397323" cy="4361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</m:t>
                          </m:r>
                        </m:e>
                        <m:sub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  <a:sym typeface="Symbol" panose="05050102010706020507" pitchFamily="18" charset="2"/>
                                </a:rPr>
                                <m:t>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it-IT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it-IT">
                          <a:latin typeface="Cambria Math" panose="02040503050406030204" pitchFamily="18" charset="0"/>
                        </a:rPr>
                        <m:t>Normal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 100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7" name="Rettangolo 16">
                <a:extLst>
                  <a:ext uri="{FF2B5EF4-FFF2-40B4-BE49-F238E27FC236}">
                    <a16:creationId xmlns:a16="http://schemas.microsoft.com/office/drawing/2014/main" id="{B6FDEF04-968F-440F-B3AD-8DB693DD54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7890" y="3297038"/>
                <a:ext cx="2397323" cy="436145"/>
              </a:xfrm>
              <a:prstGeom prst="rect">
                <a:avLst/>
              </a:prstGeom>
              <a:blipFill>
                <a:blip r:embed="rId8"/>
                <a:stretch>
                  <a:fillRect b="-1408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ttangolo 17">
                <a:extLst>
                  <a:ext uri="{FF2B5EF4-FFF2-40B4-BE49-F238E27FC236}">
                    <a16:creationId xmlns:a16="http://schemas.microsoft.com/office/drawing/2014/main" id="{2830446A-A152-4791-B476-53CDA90BBA88}"/>
                  </a:ext>
                </a:extLst>
              </p:cNvPr>
              <p:cNvSpPr/>
              <p:nvPr/>
            </p:nvSpPr>
            <p:spPr>
              <a:xfrm>
                <a:off x="2017891" y="2860893"/>
                <a:ext cx="2806089" cy="4361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</m:t>
                          </m:r>
                        </m:e>
                        <m:sub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  <a:sym typeface="Symbol" panose="05050102010706020507" pitchFamily="18" charset="2"/>
                                </a:rPr>
                                <m:t>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b>
                      </m:sSub>
                      <m:r>
                        <a:rPr lang="it-IT" i="1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it-IT" i="0" smtClean="0">
                          <a:latin typeface="Cambria Math" panose="02040503050406030204" pitchFamily="18" charset="0"/>
                        </a:rPr>
                        <m:t>I</m:t>
                      </m:r>
                      <m:r>
                        <m:rPr>
                          <m:sty m:val="p"/>
                        </m:rPr>
                        <a:rPr lang="it-IT" b="0" i="0" smtClean="0">
                          <a:latin typeface="Cambria Math" panose="02040503050406030204" pitchFamily="18" charset="0"/>
                        </a:rPr>
                        <m:t>nverseGamma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1,1)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8" name="Rettangolo 17">
                <a:extLst>
                  <a:ext uri="{FF2B5EF4-FFF2-40B4-BE49-F238E27FC236}">
                    <a16:creationId xmlns:a16="http://schemas.microsoft.com/office/drawing/2014/main" id="{2830446A-A152-4791-B476-53CDA90BBA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7891" y="2860893"/>
                <a:ext cx="2806089" cy="436145"/>
              </a:xfrm>
              <a:prstGeom prst="rect">
                <a:avLst/>
              </a:prstGeom>
              <a:blipFill>
                <a:blip r:embed="rId9"/>
                <a:stretch>
                  <a:fillRect b="-1388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ttangolo 18">
                <a:extLst>
                  <a:ext uri="{FF2B5EF4-FFF2-40B4-BE49-F238E27FC236}">
                    <a16:creationId xmlns:a16="http://schemas.microsoft.com/office/drawing/2014/main" id="{F8539197-92A5-4F25-AB5E-C60FE9B1A3D2}"/>
                  </a:ext>
                </a:extLst>
              </p:cNvPr>
              <p:cNvSpPr/>
              <p:nvPr/>
            </p:nvSpPr>
            <p:spPr>
              <a:xfrm>
                <a:off x="2017890" y="3646515"/>
                <a:ext cx="2806089" cy="4361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</m:t>
                          </m:r>
                        </m:e>
                        <m:sub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  <a:sym typeface="Symbol" panose="05050102010706020507" pitchFamily="18" charset="2"/>
                                </a:rPr>
                                <m:t>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r>
                        <a:rPr lang="it-IT" i="1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it-IT" i="0" smtClean="0">
                          <a:latin typeface="Cambria Math" panose="02040503050406030204" pitchFamily="18" charset="0"/>
                        </a:rPr>
                        <m:t>I</m:t>
                      </m:r>
                      <m:r>
                        <m:rPr>
                          <m:sty m:val="p"/>
                        </m:rPr>
                        <a:rPr lang="it-IT" b="0" i="0" smtClean="0">
                          <a:latin typeface="Cambria Math" panose="02040503050406030204" pitchFamily="18" charset="0"/>
                        </a:rPr>
                        <m:t>nverseGamma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1,1)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9" name="Rettangolo 18">
                <a:extLst>
                  <a:ext uri="{FF2B5EF4-FFF2-40B4-BE49-F238E27FC236}">
                    <a16:creationId xmlns:a16="http://schemas.microsoft.com/office/drawing/2014/main" id="{F8539197-92A5-4F25-AB5E-C60FE9B1A3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7890" y="3646515"/>
                <a:ext cx="2806089" cy="436145"/>
              </a:xfrm>
              <a:prstGeom prst="rect">
                <a:avLst/>
              </a:prstGeom>
              <a:blipFill>
                <a:blip r:embed="rId10"/>
                <a:stretch>
                  <a:fillRect b="-1388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ttangolo 1">
            <a:extLst>
              <a:ext uri="{FF2B5EF4-FFF2-40B4-BE49-F238E27FC236}">
                <a16:creationId xmlns:a16="http://schemas.microsoft.com/office/drawing/2014/main" id="{5A94A165-D01E-4EDF-A13F-DC2C3A356197}"/>
              </a:ext>
            </a:extLst>
          </p:cNvPr>
          <p:cNvSpPr/>
          <p:nvPr/>
        </p:nvSpPr>
        <p:spPr>
          <a:xfrm>
            <a:off x="2017890" y="2158078"/>
            <a:ext cx="2806089" cy="1944369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2B66B7A9-DE14-4F8F-8A44-D8CC11B61FE2}"/>
              </a:ext>
            </a:extLst>
          </p:cNvPr>
          <p:cNvSpPr/>
          <p:nvPr/>
        </p:nvSpPr>
        <p:spPr>
          <a:xfrm>
            <a:off x="5742964" y="2810797"/>
            <a:ext cx="42905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b="1" dirty="0">
                <a:solidFill>
                  <a:srgbClr val="A1B8E1"/>
                </a:solidFill>
              </a:rPr>
              <a:t>Sample (</a:t>
            </a:r>
            <a:r>
              <a:rPr lang="it-IT" b="1" dirty="0" err="1">
                <a:solidFill>
                  <a:srgbClr val="A1B8E1"/>
                </a:solidFill>
              </a:rPr>
              <a:t>latent</a:t>
            </a:r>
            <a:r>
              <a:rPr lang="it-IT" b="1" dirty="0">
                <a:solidFill>
                  <a:srgbClr val="A1B8E1"/>
                </a:solidFill>
              </a:rPr>
              <a:t>) </a:t>
            </a:r>
            <a:r>
              <a:rPr lang="it-IT" b="1" dirty="0" err="1">
                <a:solidFill>
                  <a:srgbClr val="A1B8E1"/>
                </a:solidFill>
              </a:rPr>
              <a:t>parameters</a:t>
            </a:r>
            <a:r>
              <a:rPr lang="it-IT" b="1" dirty="0">
                <a:solidFill>
                  <a:srgbClr val="A1B8E1"/>
                </a:solidFill>
              </a:rPr>
              <a:t> from the </a:t>
            </a:r>
            <a:r>
              <a:rPr lang="it-IT" b="1" dirty="0" err="1">
                <a:solidFill>
                  <a:srgbClr val="A1B8E1"/>
                </a:solidFill>
              </a:rPr>
              <a:t>priors</a:t>
            </a:r>
            <a:endParaRPr lang="it-IT" dirty="0">
              <a:solidFill>
                <a:srgbClr val="A1B8E1"/>
              </a:solidFill>
            </a:endParaRPr>
          </a:p>
        </p:txBody>
      </p:sp>
      <p:sp>
        <p:nvSpPr>
          <p:cNvPr id="20" name="Rettangolo 19">
            <a:extLst>
              <a:ext uri="{FF2B5EF4-FFF2-40B4-BE49-F238E27FC236}">
                <a16:creationId xmlns:a16="http://schemas.microsoft.com/office/drawing/2014/main" id="{B4256069-7C67-4680-87BE-F4488C64D87F}"/>
              </a:ext>
            </a:extLst>
          </p:cNvPr>
          <p:cNvSpPr/>
          <p:nvPr/>
        </p:nvSpPr>
        <p:spPr>
          <a:xfrm>
            <a:off x="2017888" y="4248509"/>
            <a:ext cx="2806089" cy="1048268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Rettangolo 20">
            <a:extLst>
              <a:ext uri="{FF2B5EF4-FFF2-40B4-BE49-F238E27FC236}">
                <a16:creationId xmlns:a16="http://schemas.microsoft.com/office/drawing/2014/main" id="{284A8D07-4C28-4ADF-8F0B-2DA42CB3E23E}"/>
              </a:ext>
            </a:extLst>
          </p:cNvPr>
          <p:cNvSpPr/>
          <p:nvPr/>
        </p:nvSpPr>
        <p:spPr>
          <a:xfrm>
            <a:off x="5742963" y="4517888"/>
            <a:ext cx="47667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b="1" dirty="0">
                <a:solidFill>
                  <a:srgbClr val="F6BE98"/>
                </a:solidFill>
              </a:rPr>
              <a:t>Generate </a:t>
            </a:r>
            <a:r>
              <a:rPr lang="it-IT" b="1" dirty="0" err="1">
                <a:solidFill>
                  <a:srgbClr val="F6BE98"/>
                </a:solidFill>
              </a:rPr>
              <a:t>individual-level</a:t>
            </a:r>
            <a:r>
              <a:rPr lang="it-IT" b="1" dirty="0">
                <a:solidFill>
                  <a:srgbClr val="F6BE98"/>
                </a:solidFill>
              </a:rPr>
              <a:t> </a:t>
            </a:r>
            <a:r>
              <a:rPr lang="it-IT" b="1" dirty="0" err="1">
                <a:solidFill>
                  <a:srgbClr val="F6BE98"/>
                </a:solidFill>
              </a:rPr>
              <a:t>regression</a:t>
            </a:r>
            <a:r>
              <a:rPr lang="it-IT" b="1" dirty="0">
                <a:solidFill>
                  <a:srgbClr val="F6BE98"/>
                </a:solidFill>
              </a:rPr>
              <a:t> </a:t>
            </a:r>
            <a:r>
              <a:rPr lang="it-IT" b="1" dirty="0" err="1">
                <a:solidFill>
                  <a:srgbClr val="F6BE98"/>
                </a:solidFill>
              </a:rPr>
              <a:t>coefficients</a:t>
            </a:r>
            <a:endParaRPr lang="it-IT" dirty="0">
              <a:solidFill>
                <a:srgbClr val="F6BE98"/>
              </a:solidFill>
            </a:endParaRPr>
          </a:p>
        </p:txBody>
      </p:sp>
      <p:sp>
        <p:nvSpPr>
          <p:cNvPr id="22" name="Rettangolo 21">
            <a:extLst>
              <a:ext uri="{FF2B5EF4-FFF2-40B4-BE49-F238E27FC236}">
                <a16:creationId xmlns:a16="http://schemas.microsoft.com/office/drawing/2014/main" id="{B88FD7DD-5434-4CF1-AF35-4090BB5E6C68}"/>
              </a:ext>
            </a:extLst>
          </p:cNvPr>
          <p:cNvSpPr/>
          <p:nvPr/>
        </p:nvSpPr>
        <p:spPr>
          <a:xfrm>
            <a:off x="2017888" y="5462625"/>
            <a:ext cx="2806089" cy="707886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Rettangolo 22">
            <a:extLst>
              <a:ext uri="{FF2B5EF4-FFF2-40B4-BE49-F238E27FC236}">
                <a16:creationId xmlns:a16="http://schemas.microsoft.com/office/drawing/2014/main" id="{184D0743-740C-45BF-9B89-A40371BB1794}"/>
              </a:ext>
            </a:extLst>
          </p:cNvPr>
          <p:cNvSpPr/>
          <p:nvPr/>
        </p:nvSpPr>
        <p:spPr>
          <a:xfrm>
            <a:off x="5742964" y="5571148"/>
            <a:ext cx="34371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b="1" dirty="0">
                <a:solidFill>
                  <a:srgbClr val="FFDF7F"/>
                </a:solidFill>
              </a:rPr>
              <a:t>Generate </a:t>
            </a:r>
            <a:r>
              <a:rPr lang="it-IT" b="1" dirty="0" err="1">
                <a:solidFill>
                  <a:srgbClr val="FFDF7F"/>
                </a:solidFill>
              </a:rPr>
              <a:t>individual-level</a:t>
            </a:r>
            <a:r>
              <a:rPr lang="it-IT" b="1" dirty="0">
                <a:solidFill>
                  <a:srgbClr val="FFDF7F"/>
                </a:solidFill>
              </a:rPr>
              <a:t> datasets</a:t>
            </a:r>
            <a:endParaRPr lang="it-IT" dirty="0">
              <a:solidFill>
                <a:srgbClr val="FFD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8147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/>
      <p:bldP spid="20" grpId="0" animBg="1"/>
      <p:bldP spid="21" grpId="0"/>
      <p:bldP spid="22" grpId="0" animBg="1"/>
      <p:bldP spid="23" grpId="0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e 6">
            <a:extLst>
              <a:ext uri="{FF2B5EF4-FFF2-40B4-BE49-F238E27FC236}">
                <a16:creationId xmlns:a16="http://schemas.microsoft.com/office/drawing/2014/main" id="{624DBE09-76E2-4B20-8507-90EA482ECC5B}"/>
              </a:ext>
            </a:extLst>
          </p:cNvPr>
          <p:cNvSpPr/>
          <p:nvPr/>
        </p:nvSpPr>
        <p:spPr>
          <a:xfrm>
            <a:off x="7946812" y="3956215"/>
            <a:ext cx="476517" cy="476730"/>
          </a:xfrm>
          <a:prstGeom prst="ellipse">
            <a:avLst/>
          </a:prstGeom>
          <a:solidFill>
            <a:schemeClr val="accent3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CB0F3CC7-D155-4DED-B513-5B4595C79FD5}"/>
              </a:ext>
            </a:extLst>
          </p:cNvPr>
          <p:cNvSpPr/>
          <p:nvPr/>
        </p:nvSpPr>
        <p:spPr>
          <a:xfrm>
            <a:off x="74811" y="6393984"/>
            <a:ext cx="12042378" cy="38305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7B954650-793E-441E-B65B-6ABC0362C7E5}"/>
              </a:ext>
            </a:extLst>
          </p:cNvPr>
          <p:cNvSpPr txBox="1"/>
          <p:nvPr/>
        </p:nvSpPr>
        <p:spPr>
          <a:xfrm>
            <a:off x="209548" y="6393984"/>
            <a:ext cx="11791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Bayesian Data Analysis – A Primer                    Workshop 2021                    Marco D’Alessandro (PhD)                    ISTC CNR </a:t>
            </a:r>
            <a:r>
              <a:rPr lang="it-IT" dirty="0" err="1">
                <a:solidFill>
                  <a:schemeClr val="bg1"/>
                </a:solidFill>
              </a:rPr>
              <a:t>Italy</a:t>
            </a:r>
            <a:r>
              <a:rPr lang="it-IT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62" name="Rettangolo 61">
            <a:extLst>
              <a:ext uri="{FF2B5EF4-FFF2-40B4-BE49-F238E27FC236}">
                <a16:creationId xmlns:a16="http://schemas.microsoft.com/office/drawing/2014/main" id="{FAB66B79-794D-4365-B132-54C8E8E05D98}"/>
              </a:ext>
            </a:extLst>
          </p:cNvPr>
          <p:cNvSpPr/>
          <p:nvPr/>
        </p:nvSpPr>
        <p:spPr>
          <a:xfrm>
            <a:off x="2708232" y="341760"/>
            <a:ext cx="6673471" cy="6463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it-IT" sz="3600" b="1" dirty="0" err="1"/>
              <a:t>Hierarchical</a:t>
            </a:r>
            <a:r>
              <a:rPr lang="it-IT" sz="3600" b="1" dirty="0"/>
              <a:t> </a:t>
            </a:r>
            <a:r>
              <a:rPr lang="it-IT" sz="3600" b="1" dirty="0" err="1"/>
              <a:t>Regression</a:t>
            </a:r>
            <a:r>
              <a:rPr lang="it-IT" sz="3600" b="1" dirty="0"/>
              <a:t> </a:t>
            </a:r>
            <a:r>
              <a:rPr lang="it-IT" sz="3600" b="1" dirty="0" err="1"/>
              <a:t>Modeling</a:t>
            </a:r>
            <a:endParaRPr lang="it-IT" sz="2400" b="1" dirty="0">
              <a:solidFill>
                <a:srgbClr val="FF0000"/>
              </a:solidFill>
            </a:endParaRP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58A967F7-4DFF-42B3-938B-967845EE3BAF}"/>
              </a:ext>
            </a:extLst>
          </p:cNvPr>
          <p:cNvSpPr/>
          <p:nvPr/>
        </p:nvSpPr>
        <p:spPr>
          <a:xfrm>
            <a:off x="1291856" y="1450192"/>
            <a:ext cx="4035154" cy="7078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it-IT" sz="2000" b="1" dirty="0" err="1">
                <a:solidFill>
                  <a:srgbClr val="FF0000"/>
                </a:solidFill>
              </a:rPr>
              <a:t>Let’s</a:t>
            </a:r>
            <a:r>
              <a:rPr lang="it-IT" sz="2000" b="1" dirty="0">
                <a:solidFill>
                  <a:srgbClr val="FF0000"/>
                </a:solidFill>
              </a:rPr>
              <a:t> build the generative </a:t>
            </a:r>
            <a:r>
              <a:rPr lang="it-IT" sz="2000" b="1" dirty="0" err="1">
                <a:solidFill>
                  <a:srgbClr val="FF0000"/>
                </a:solidFill>
              </a:rPr>
              <a:t>process</a:t>
            </a:r>
            <a:r>
              <a:rPr lang="it-IT" sz="2000" b="1" dirty="0">
                <a:solidFill>
                  <a:srgbClr val="FF0000"/>
                </a:solidFill>
              </a:rPr>
              <a:t> </a:t>
            </a:r>
            <a:r>
              <a:rPr lang="it-IT" sz="2000" b="1" i="1" dirty="0">
                <a:solidFill>
                  <a:srgbClr val="FF0000"/>
                </a:solidFill>
              </a:rPr>
              <a:t>(Top-down)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ttangolo 2">
                <a:extLst>
                  <a:ext uri="{FF2B5EF4-FFF2-40B4-BE49-F238E27FC236}">
                    <a16:creationId xmlns:a16="http://schemas.microsoft.com/office/drawing/2014/main" id="{BB2360D4-D622-4E8A-807F-BCED182FDE57}"/>
                  </a:ext>
                </a:extLst>
              </p:cNvPr>
              <p:cNvSpPr/>
              <p:nvPr/>
            </p:nvSpPr>
            <p:spPr>
              <a:xfrm>
                <a:off x="2017889" y="4367648"/>
                <a:ext cx="2583079" cy="4361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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it-IT" b="0" i="0" smtClean="0">
                          <a:latin typeface="Cambria Math" panose="02040503050406030204" pitchFamily="18" charset="0"/>
                        </a:rPr>
                        <m:t>Normal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</m:t>
                          </m:r>
                        </m:e>
                        <m:sub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  <a:sym typeface="Symbol" panose="05050102010706020507" pitchFamily="18" charset="2"/>
                                </a:rPr>
                                <m:t>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b>
                      </m:sSub>
                      <m:r>
                        <a:rPr lang="it-IT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</m:t>
                          </m:r>
                        </m:e>
                        <m:sub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  <a:sym typeface="Symbol" panose="05050102010706020507" pitchFamily="18" charset="2"/>
                                </a:rPr>
                                <m:t>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3" name="Rettangolo 2">
                <a:extLst>
                  <a:ext uri="{FF2B5EF4-FFF2-40B4-BE49-F238E27FC236}">
                    <a16:creationId xmlns:a16="http://schemas.microsoft.com/office/drawing/2014/main" id="{BB2360D4-D622-4E8A-807F-BCED182FDE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7889" y="4367648"/>
                <a:ext cx="2583079" cy="436145"/>
              </a:xfrm>
              <a:prstGeom prst="rect">
                <a:avLst/>
              </a:prstGeom>
              <a:blipFill>
                <a:blip r:embed="rId2"/>
                <a:stretch>
                  <a:fillRect b="-1388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ttangolo 3">
                <a:extLst>
                  <a:ext uri="{FF2B5EF4-FFF2-40B4-BE49-F238E27FC236}">
                    <a16:creationId xmlns:a16="http://schemas.microsoft.com/office/drawing/2014/main" id="{DB669E40-1766-48DD-92D0-24EE2F75D8CD}"/>
                  </a:ext>
                </a:extLst>
              </p:cNvPr>
              <p:cNvSpPr/>
              <p:nvPr/>
            </p:nvSpPr>
            <p:spPr>
              <a:xfrm>
                <a:off x="2017890" y="5744657"/>
                <a:ext cx="2456378" cy="3916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𝑦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it-IT" i="1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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0,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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𝑥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it-IT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it-IT" i="1" smtClean="0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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4" name="Rettangolo 3">
                <a:extLst>
                  <a:ext uri="{FF2B5EF4-FFF2-40B4-BE49-F238E27FC236}">
                    <a16:creationId xmlns:a16="http://schemas.microsoft.com/office/drawing/2014/main" id="{DB669E40-1766-48DD-92D0-24EE2F75D8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7890" y="5744657"/>
                <a:ext cx="2456378" cy="391646"/>
              </a:xfrm>
              <a:prstGeom prst="rect">
                <a:avLst/>
              </a:prstGeom>
              <a:blipFill>
                <a:blip r:embed="rId3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ttangolo 10">
                <a:extLst>
                  <a:ext uri="{FF2B5EF4-FFF2-40B4-BE49-F238E27FC236}">
                    <a16:creationId xmlns:a16="http://schemas.microsoft.com/office/drawing/2014/main" id="{478A0AAD-8DC3-4CBD-95A4-3EFE48E0A525}"/>
                  </a:ext>
                </a:extLst>
              </p:cNvPr>
              <p:cNvSpPr/>
              <p:nvPr/>
            </p:nvSpPr>
            <p:spPr>
              <a:xfrm>
                <a:off x="2017890" y="5426613"/>
                <a:ext cx="200240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i="1" smtClean="0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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 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it-IT" i="0">
                          <a:latin typeface="Cambria Math" panose="02040503050406030204" pitchFamily="18" charset="0"/>
                        </a:rPr>
                        <m:t>N</m:t>
                      </m:r>
                      <m:r>
                        <m:rPr>
                          <m:sty m:val="p"/>
                        </m:rPr>
                        <a:rPr lang="it-IT" b="0" i="0" smtClean="0">
                          <a:latin typeface="Cambria Math" panose="02040503050406030204" pitchFamily="18" charset="0"/>
                        </a:rPr>
                        <m:t>ormal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i="1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</m:t>
                          </m:r>
                        </m:e>
                        <m:sup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1" name="Rettangolo 10">
                <a:extLst>
                  <a:ext uri="{FF2B5EF4-FFF2-40B4-BE49-F238E27FC236}">
                    <a16:creationId xmlns:a16="http://schemas.microsoft.com/office/drawing/2014/main" id="{478A0AAD-8DC3-4CBD-95A4-3EFE48E0A5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7890" y="5426613"/>
                <a:ext cx="2002407" cy="369332"/>
              </a:xfrm>
              <a:prstGeom prst="rect">
                <a:avLst/>
              </a:prstGeom>
              <a:blipFill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ttangolo 11">
                <a:extLst>
                  <a:ext uri="{FF2B5EF4-FFF2-40B4-BE49-F238E27FC236}">
                    <a16:creationId xmlns:a16="http://schemas.microsoft.com/office/drawing/2014/main" id="{219CE089-401D-4DBB-A6FF-F1F0047A6262}"/>
                  </a:ext>
                </a:extLst>
              </p:cNvPr>
              <p:cNvSpPr/>
              <p:nvPr/>
            </p:nvSpPr>
            <p:spPr>
              <a:xfrm>
                <a:off x="2019629" y="4778252"/>
                <a:ext cx="2629053" cy="4361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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it-IT" b="0" i="0" smtClean="0">
                          <a:latin typeface="Cambria Math" panose="02040503050406030204" pitchFamily="18" charset="0"/>
                        </a:rPr>
                        <m:t>Normal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</m:t>
                          </m:r>
                        </m:e>
                        <m:sub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  <a:sym typeface="Symbol" panose="05050102010706020507" pitchFamily="18" charset="2"/>
                                </a:rPr>
                                <m:t>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r>
                        <a:rPr lang="it-IT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i="1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</m:t>
                          </m:r>
                        </m:e>
                        <m:sub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  <a:sym typeface="Symbol" panose="05050102010706020507" pitchFamily="18" charset="2"/>
                                </a:rPr>
                                <m:t>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2" name="Rettangolo 11">
                <a:extLst>
                  <a:ext uri="{FF2B5EF4-FFF2-40B4-BE49-F238E27FC236}">
                    <a16:creationId xmlns:a16="http://schemas.microsoft.com/office/drawing/2014/main" id="{219CE089-401D-4DBB-A6FF-F1F0047A62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9629" y="4778252"/>
                <a:ext cx="2629053" cy="436145"/>
              </a:xfrm>
              <a:prstGeom prst="rect">
                <a:avLst/>
              </a:prstGeom>
              <a:blipFill>
                <a:blip r:embed="rId5"/>
                <a:stretch>
                  <a:fillRect b="-1408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ttangolo 14">
                <a:extLst>
                  <a:ext uri="{FF2B5EF4-FFF2-40B4-BE49-F238E27FC236}">
                    <a16:creationId xmlns:a16="http://schemas.microsoft.com/office/drawing/2014/main" id="{010470AB-3C1C-47A9-89F0-F52B72AA8825}"/>
                  </a:ext>
                </a:extLst>
              </p:cNvPr>
              <p:cNvSpPr/>
              <p:nvPr/>
            </p:nvSpPr>
            <p:spPr>
              <a:xfrm>
                <a:off x="2017890" y="2158078"/>
                <a:ext cx="243040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i="1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</m:t>
                          </m:r>
                        </m:e>
                        <m:sup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it-IT" i="0" smtClean="0">
                          <a:latin typeface="Cambria Math" panose="02040503050406030204" pitchFamily="18" charset="0"/>
                        </a:rPr>
                        <m:t>E</m:t>
                      </m:r>
                      <m:r>
                        <m:rPr>
                          <m:sty m:val="p"/>
                        </m:rPr>
                        <a:rPr lang="it-IT" b="0" i="0" smtClean="0">
                          <a:latin typeface="Cambria Math" panose="02040503050406030204" pitchFamily="18" charset="0"/>
                        </a:rPr>
                        <m:t>xponential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0.3)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5" name="Rettangolo 14">
                <a:extLst>
                  <a:ext uri="{FF2B5EF4-FFF2-40B4-BE49-F238E27FC236}">
                    <a16:creationId xmlns:a16="http://schemas.microsoft.com/office/drawing/2014/main" id="{010470AB-3C1C-47A9-89F0-F52B72AA88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7890" y="2158078"/>
                <a:ext cx="2430409" cy="369332"/>
              </a:xfrm>
              <a:prstGeom prst="rect">
                <a:avLst/>
              </a:prstGeom>
              <a:blipFill>
                <a:blip r:embed="rId6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ttangolo 15">
                <a:extLst>
                  <a:ext uri="{FF2B5EF4-FFF2-40B4-BE49-F238E27FC236}">
                    <a16:creationId xmlns:a16="http://schemas.microsoft.com/office/drawing/2014/main" id="{E2B4A4A5-A973-4678-9257-BB2620E5E493}"/>
                  </a:ext>
                </a:extLst>
              </p:cNvPr>
              <p:cNvSpPr/>
              <p:nvPr/>
            </p:nvSpPr>
            <p:spPr>
              <a:xfrm>
                <a:off x="2017891" y="2509867"/>
                <a:ext cx="2397323" cy="4361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</m:t>
                          </m:r>
                        </m:e>
                        <m:sub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  <a:sym typeface="Symbol" panose="05050102010706020507" pitchFamily="18" charset="2"/>
                                </a:rPr>
                                <m:t>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it-IT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it-IT">
                          <a:latin typeface="Cambria Math" panose="02040503050406030204" pitchFamily="18" charset="0"/>
                        </a:rPr>
                        <m:t>Normal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 100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6" name="Rettangolo 15">
                <a:extLst>
                  <a:ext uri="{FF2B5EF4-FFF2-40B4-BE49-F238E27FC236}">
                    <a16:creationId xmlns:a16="http://schemas.microsoft.com/office/drawing/2014/main" id="{E2B4A4A5-A973-4678-9257-BB2620E5E4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7891" y="2509867"/>
                <a:ext cx="2397323" cy="436145"/>
              </a:xfrm>
              <a:prstGeom prst="rect">
                <a:avLst/>
              </a:prstGeom>
              <a:blipFill>
                <a:blip r:embed="rId7"/>
                <a:stretch>
                  <a:fillRect b="-1408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ttangolo 16">
                <a:extLst>
                  <a:ext uri="{FF2B5EF4-FFF2-40B4-BE49-F238E27FC236}">
                    <a16:creationId xmlns:a16="http://schemas.microsoft.com/office/drawing/2014/main" id="{B6FDEF04-968F-440F-B3AD-8DB693DD5464}"/>
                  </a:ext>
                </a:extLst>
              </p:cNvPr>
              <p:cNvSpPr/>
              <p:nvPr/>
            </p:nvSpPr>
            <p:spPr>
              <a:xfrm>
                <a:off x="2017890" y="3297038"/>
                <a:ext cx="2397323" cy="4361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</m:t>
                          </m:r>
                        </m:e>
                        <m:sub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  <a:sym typeface="Symbol" panose="05050102010706020507" pitchFamily="18" charset="2"/>
                                </a:rPr>
                                <m:t>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it-IT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it-IT">
                          <a:latin typeface="Cambria Math" panose="02040503050406030204" pitchFamily="18" charset="0"/>
                        </a:rPr>
                        <m:t>Normal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 100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7" name="Rettangolo 16">
                <a:extLst>
                  <a:ext uri="{FF2B5EF4-FFF2-40B4-BE49-F238E27FC236}">
                    <a16:creationId xmlns:a16="http://schemas.microsoft.com/office/drawing/2014/main" id="{B6FDEF04-968F-440F-B3AD-8DB693DD54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7890" y="3297038"/>
                <a:ext cx="2397323" cy="436145"/>
              </a:xfrm>
              <a:prstGeom prst="rect">
                <a:avLst/>
              </a:prstGeom>
              <a:blipFill>
                <a:blip r:embed="rId8"/>
                <a:stretch>
                  <a:fillRect b="-1408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ttangolo 17">
                <a:extLst>
                  <a:ext uri="{FF2B5EF4-FFF2-40B4-BE49-F238E27FC236}">
                    <a16:creationId xmlns:a16="http://schemas.microsoft.com/office/drawing/2014/main" id="{2830446A-A152-4791-B476-53CDA90BBA88}"/>
                  </a:ext>
                </a:extLst>
              </p:cNvPr>
              <p:cNvSpPr/>
              <p:nvPr/>
            </p:nvSpPr>
            <p:spPr>
              <a:xfrm>
                <a:off x="2017891" y="2860893"/>
                <a:ext cx="2806089" cy="4361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</m:t>
                          </m:r>
                        </m:e>
                        <m:sub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  <a:sym typeface="Symbol" panose="05050102010706020507" pitchFamily="18" charset="2"/>
                                </a:rPr>
                                <m:t>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b>
                      </m:sSub>
                      <m:r>
                        <a:rPr lang="it-IT" i="1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it-IT" i="0" smtClean="0">
                          <a:latin typeface="Cambria Math" panose="02040503050406030204" pitchFamily="18" charset="0"/>
                        </a:rPr>
                        <m:t>I</m:t>
                      </m:r>
                      <m:r>
                        <m:rPr>
                          <m:sty m:val="p"/>
                        </m:rPr>
                        <a:rPr lang="it-IT" b="0" i="0" smtClean="0">
                          <a:latin typeface="Cambria Math" panose="02040503050406030204" pitchFamily="18" charset="0"/>
                        </a:rPr>
                        <m:t>nverseGamma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1,1)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8" name="Rettangolo 17">
                <a:extLst>
                  <a:ext uri="{FF2B5EF4-FFF2-40B4-BE49-F238E27FC236}">
                    <a16:creationId xmlns:a16="http://schemas.microsoft.com/office/drawing/2014/main" id="{2830446A-A152-4791-B476-53CDA90BBA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7891" y="2860893"/>
                <a:ext cx="2806089" cy="436145"/>
              </a:xfrm>
              <a:prstGeom prst="rect">
                <a:avLst/>
              </a:prstGeom>
              <a:blipFill>
                <a:blip r:embed="rId9"/>
                <a:stretch>
                  <a:fillRect b="-1388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ttangolo 18">
                <a:extLst>
                  <a:ext uri="{FF2B5EF4-FFF2-40B4-BE49-F238E27FC236}">
                    <a16:creationId xmlns:a16="http://schemas.microsoft.com/office/drawing/2014/main" id="{F8539197-92A5-4F25-AB5E-C60FE9B1A3D2}"/>
                  </a:ext>
                </a:extLst>
              </p:cNvPr>
              <p:cNvSpPr/>
              <p:nvPr/>
            </p:nvSpPr>
            <p:spPr>
              <a:xfrm>
                <a:off x="2017890" y="3646515"/>
                <a:ext cx="2806089" cy="4361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</m:t>
                          </m:r>
                        </m:e>
                        <m:sub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  <a:sym typeface="Symbol" panose="05050102010706020507" pitchFamily="18" charset="2"/>
                                </a:rPr>
                                <m:t>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r>
                        <a:rPr lang="it-IT" i="1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it-IT" i="0" smtClean="0">
                          <a:latin typeface="Cambria Math" panose="02040503050406030204" pitchFamily="18" charset="0"/>
                        </a:rPr>
                        <m:t>I</m:t>
                      </m:r>
                      <m:r>
                        <m:rPr>
                          <m:sty m:val="p"/>
                        </m:rPr>
                        <a:rPr lang="it-IT" b="0" i="0" smtClean="0">
                          <a:latin typeface="Cambria Math" panose="02040503050406030204" pitchFamily="18" charset="0"/>
                        </a:rPr>
                        <m:t>nverseGamma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1,1)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9" name="Rettangolo 18">
                <a:extLst>
                  <a:ext uri="{FF2B5EF4-FFF2-40B4-BE49-F238E27FC236}">
                    <a16:creationId xmlns:a16="http://schemas.microsoft.com/office/drawing/2014/main" id="{F8539197-92A5-4F25-AB5E-C60FE9B1A3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7890" y="3646515"/>
                <a:ext cx="2806089" cy="436145"/>
              </a:xfrm>
              <a:prstGeom prst="rect">
                <a:avLst/>
              </a:prstGeom>
              <a:blipFill>
                <a:blip r:embed="rId10"/>
                <a:stretch>
                  <a:fillRect b="-1388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e 5">
                <a:extLst>
                  <a:ext uri="{FF2B5EF4-FFF2-40B4-BE49-F238E27FC236}">
                    <a16:creationId xmlns:a16="http://schemas.microsoft.com/office/drawing/2014/main" id="{121B7F7F-430E-482C-8110-77BF005AE751}"/>
                  </a:ext>
                </a:extLst>
              </p:cNvPr>
              <p:cNvSpPr/>
              <p:nvPr/>
            </p:nvSpPr>
            <p:spPr>
              <a:xfrm>
                <a:off x="7971152" y="3974162"/>
                <a:ext cx="427839" cy="436145"/>
              </a:xfrm>
              <a:prstGeom prst="ellipse">
                <a:avLst/>
              </a:prstGeom>
              <a:solidFill>
                <a:schemeClr val="accent3">
                  <a:alpha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𝑦</m:t>
                          </m:r>
                        </m:e>
                        <m:sub>
                          <m:r>
                            <a:rPr lang="it-IT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it-IT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Ovale 5">
                <a:extLst>
                  <a:ext uri="{FF2B5EF4-FFF2-40B4-BE49-F238E27FC236}">
                    <a16:creationId xmlns:a16="http://schemas.microsoft.com/office/drawing/2014/main" id="{121B7F7F-430E-482C-8110-77BF005AE7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1152" y="3974162"/>
                <a:ext cx="427839" cy="436145"/>
              </a:xfrm>
              <a:prstGeom prst="ellipse">
                <a:avLst/>
              </a:prstGeom>
              <a:blipFill>
                <a:blip r:embed="rId11"/>
                <a:stretch>
                  <a:fillRect l="-6944" b="-137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Ovale 23">
                <a:extLst>
                  <a:ext uri="{FF2B5EF4-FFF2-40B4-BE49-F238E27FC236}">
                    <a16:creationId xmlns:a16="http://schemas.microsoft.com/office/drawing/2014/main" id="{53B4CBD0-3198-4832-BCC0-935AA2B87B3E}"/>
                  </a:ext>
                </a:extLst>
              </p:cNvPr>
              <p:cNvSpPr/>
              <p:nvPr/>
            </p:nvSpPr>
            <p:spPr>
              <a:xfrm>
                <a:off x="7543313" y="2970467"/>
                <a:ext cx="427839" cy="436145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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0,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it-IT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Ovale 23">
                <a:extLst>
                  <a:ext uri="{FF2B5EF4-FFF2-40B4-BE49-F238E27FC236}">
                    <a16:creationId xmlns:a16="http://schemas.microsoft.com/office/drawing/2014/main" id="{53B4CBD0-3198-4832-BCC0-935AA2B87B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3313" y="2970467"/>
                <a:ext cx="427839" cy="436145"/>
              </a:xfrm>
              <a:prstGeom prst="ellipse">
                <a:avLst/>
              </a:prstGeom>
              <a:blipFill>
                <a:blip r:embed="rId12"/>
                <a:stretch>
                  <a:fillRect l="-17808" b="-2703"/>
                </a:stretch>
              </a:blipFill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Ovale 24">
                <a:extLst>
                  <a:ext uri="{FF2B5EF4-FFF2-40B4-BE49-F238E27FC236}">
                    <a16:creationId xmlns:a16="http://schemas.microsoft.com/office/drawing/2014/main" id="{1B07EBF1-B0AF-4D7B-B924-10A5BD688144}"/>
                  </a:ext>
                </a:extLst>
              </p:cNvPr>
              <p:cNvSpPr/>
              <p:nvPr/>
            </p:nvSpPr>
            <p:spPr>
              <a:xfrm>
                <a:off x="8398991" y="2970467"/>
                <a:ext cx="427839" cy="436145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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it-IT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Ovale 24">
                <a:extLst>
                  <a:ext uri="{FF2B5EF4-FFF2-40B4-BE49-F238E27FC236}">
                    <a16:creationId xmlns:a16="http://schemas.microsoft.com/office/drawing/2014/main" id="{1B07EBF1-B0AF-4D7B-B924-10A5BD6881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8991" y="2970467"/>
                <a:ext cx="427839" cy="436145"/>
              </a:xfrm>
              <a:prstGeom prst="ellipse">
                <a:avLst/>
              </a:prstGeom>
              <a:blipFill>
                <a:blip r:embed="rId13"/>
                <a:stretch>
                  <a:fillRect l="-18056" b="-2703"/>
                </a:stretch>
              </a:blipFill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Ovale 25">
                <a:extLst>
                  <a:ext uri="{FF2B5EF4-FFF2-40B4-BE49-F238E27FC236}">
                    <a16:creationId xmlns:a16="http://schemas.microsoft.com/office/drawing/2014/main" id="{872E5A16-C6D0-4A66-862E-2578BCA7C3F0}"/>
                  </a:ext>
                </a:extLst>
              </p:cNvPr>
              <p:cNvSpPr/>
              <p:nvPr/>
            </p:nvSpPr>
            <p:spPr>
              <a:xfrm>
                <a:off x="7971150" y="4823008"/>
                <a:ext cx="427839" cy="436145"/>
              </a:xfrm>
              <a:prstGeom prst="ellipse">
                <a:avLst/>
              </a:prstGeom>
              <a:solidFill>
                <a:schemeClr val="accent3">
                  <a:alpha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𝑥</m:t>
                          </m:r>
                        </m:e>
                        <m:sub>
                          <m:r>
                            <a:rPr lang="it-IT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it-IT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" name="Ovale 25">
                <a:extLst>
                  <a:ext uri="{FF2B5EF4-FFF2-40B4-BE49-F238E27FC236}">
                    <a16:creationId xmlns:a16="http://schemas.microsoft.com/office/drawing/2014/main" id="{872E5A16-C6D0-4A66-862E-2578BCA7C3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1150" y="4823008"/>
                <a:ext cx="427839" cy="436145"/>
              </a:xfrm>
              <a:prstGeom prst="ellipse">
                <a:avLst/>
              </a:prstGeom>
              <a:blipFill>
                <a:blip r:embed="rId14"/>
                <a:stretch>
                  <a:fillRect l="-1389" b="-135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A5D5762C-BC76-414F-9B9C-FFE007F51899}"/>
              </a:ext>
            </a:extLst>
          </p:cNvPr>
          <p:cNvCxnSpPr>
            <a:stCxn id="26" idx="0"/>
            <a:endCxn id="7" idx="4"/>
          </p:cNvCxnSpPr>
          <p:nvPr/>
        </p:nvCxnSpPr>
        <p:spPr>
          <a:xfrm flipV="1">
            <a:off x="8185070" y="4432945"/>
            <a:ext cx="1" cy="390063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8" name="Connettore 2 27">
            <a:extLst>
              <a:ext uri="{FF2B5EF4-FFF2-40B4-BE49-F238E27FC236}">
                <a16:creationId xmlns:a16="http://schemas.microsoft.com/office/drawing/2014/main" id="{1F4DFDF2-7DC3-4349-9D4C-D80A4AC44FF2}"/>
              </a:ext>
            </a:extLst>
          </p:cNvPr>
          <p:cNvCxnSpPr>
            <a:stCxn id="24" idx="4"/>
            <a:endCxn id="7" idx="1"/>
          </p:cNvCxnSpPr>
          <p:nvPr/>
        </p:nvCxnSpPr>
        <p:spPr>
          <a:xfrm>
            <a:off x="7757233" y="3406612"/>
            <a:ext cx="259363" cy="619418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0" name="Connettore 2 29">
            <a:extLst>
              <a:ext uri="{FF2B5EF4-FFF2-40B4-BE49-F238E27FC236}">
                <a16:creationId xmlns:a16="http://schemas.microsoft.com/office/drawing/2014/main" id="{381D1F1F-332C-473D-8D7B-94462331D824}"/>
              </a:ext>
            </a:extLst>
          </p:cNvPr>
          <p:cNvCxnSpPr>
            <a:cxnSpLocks/>
            <a:stCxn id="25" idx="4"/>
            <a:endCxn id="7" idx="7"/>
          </p:cNvCxnSpPr>
          <p:nvPr/>
        </p:nvCxnSpPr>
        <p:spPr>
          <a:xfrm flipH="1">
            <a:off x="8353545" y="3406612"/>
            <a:ext cx="259366" cy="619418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2" name="Rettangolo con angoli arrotondati 31">
            <a:extLst>
              <a:ext uri="{FF2B5EF4-FFF2-40B4-BE49-F238E27FC236}">
                <a16:creationId xmlns:a16="http://schemas.microsoft.com/office/drawing/2014/main" id="{C52E615C-E4C9-4B93-89BC-367AB2B98FC1}"/>
              </a:ext>
            </a:extLst>
          </p:cNvPr>
          <p:cNvSpPr/>
          <p:nvPr/>
        </p:nvSpPr>
        <p:spPr>
          <a:xfrm>
            <a:off x="7757232" y="3756089"/>
            <a:ext cx="855679" cy="1741397"/>
          </a:xfrm>
          <a:prstGeom prst="round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3" name="Rettangolo 32">
            <a:extLst>
              <a:ext uri="{FF2B5EF4-FFF2-40B4-BE49-F238E27FC236}">
                <a16:creationId xmlns:a16="http://schemas.microsoft.com/office/drawing/2014/main" id="{812E33B7-C386-44F0-8F74-A888D2534857}"/>
              </a:ext>
            </a:extLst>
          </p:cNvPr>
          <p:cNvSpPr/>
          <p:nvPr/>
        </p:nvSpPr>
        <p:spPr>
          <a:xfrm>
            <a:off x="7722524" y="5279414"/>
            <a:ext cx="457176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1050" i="1" dirty="0" err="1"/>
              <a:t>Obs</a:t>
            </a:r>
            <a:r>
              <a:rPr lang="it-IT" sz="1050" i="1" dirty="0"/>
              <a:t> j</a:t>
            </a:r>
          </a:p>
        </p:txBody>
      </p:sp>
      <p:sp>
        <p:nvSpPr>
          <p:cNvPr id="35" name="Rettangolo con angoli arrotondati 34">
            <a:extLst>
              <a:ext uri="{FF2B5EF4-FFF2-40B4-BE49-F238E27FC236}">
                <a16:creationId xmlns:a16="http://schemas.microsoft.com/office/drawing/2014/main" id="{BF9371F7-962F-4B0B-A7EB-213DAA6786CC}"/>
              </a:ext>
            </a:extLst>
          </p:cNvPr>
          <p:cNvSpPr/>
          <p:nvPr/>
        </p:nvSpPr>
        <p:spPr>
          <a:xfrm>
            <a:off x="7311833" y="2752395"/>
            <a:ext cx="1719743" cy="2897491"/>
          </a:xfrm>
          <a:prstGeom prst="roundRect">
            <a:avLst>
              <a:gd name="adj" fmla="val 10326"/>
            </a:avLst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6" name="Rettangolo 35">
            <a:extLst>
              <a:ext uri="{FF2B5EF4-FFF2-40B4-BE49-F238E27FC236}">
                <a16:creationId xmlns:a16="http://schemas.microsoft.com/office/drawing/2014/main" id="{A3ECDF55-5B76-4491-AE3C-6C968E0D89C7}"/>
              </a:ext>
            </a:extLst>
          </p:cNvPr>
          <p:cNvSpPr/>
          <p:nvPr/>
        </p:nvSpPr>
        <p:spPr>
          <a:xfrm>
            <a:off x="7338567" y="5422397"/>
            <a:ext cx="47641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1050" i="1" dirty="0" err="1"/>
              <a:t>Subj</a:t>
            </a:r>
            <a:r>
              <a:rPr lang="it-IT" sz="1050" i="1" dirty="0"/>
              <a:t> 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Ovale 36">
                <a:extLst>
                  <a:ext uri="{FF2B5EF4-FFF2-40B4-BE49-F238E27FC236}">
                    <a16:creationId xmlns:a16="http://schemas.microsoft.com/office/drawing/2014/main" id="{0E0F472E-FCC4-402A-9864-136E8BD4B6BE}"/>
                  </a:ext>
                </a:extLst>
              </p:cNvPr>
              <p:cNvSpPr/>
              <p:nvPr/>
            </p:nvSpPr>
            <p:spPr>
              <a:xfrm>
                <a:off x="6756498" y="1841107"/>
                <a:ext cx="427839" cy="436145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</m:t>
                          </m:r>
                        </m:e>
                        <m:sub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  <a:sym typeface="Symbol" panose="05050102010706020507" pitchFamily="18" charset="2"/>
                                </a:rPr>
                                <m:t>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it-IT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7" name="Ovale 36">
                <a:extLst>
                  <a:ext uri="{FF2B5EF4-FFF2-40B4-BE49-F238E27FC236}">
                    <a16:creationId xmlns:a16="http://schemas.microsoft.com/office/drawing/2014/main" id="{0E0F472E-FCC4-402A-9864-136E8BD4B6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6498" y="1841107"/>
                <a:ext cx="427839" cy="436145"/>
              </a:xfrm>
              <a:prstGeom prst="ellipse">
                <a:avLst/>
              </a:prstGeom>
              <a:blipFill>
                <a:blip r:embed="rId15"/>
                <a:stretch>
                  <a:fillRect l="-13699" b="-12162"/>
                </a:stretch>
              </a:blipFill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Ovale 37">
                <a:extLst>
                  <a:ext uri="{FF2B5EF4-FFF2-40B4-BE49-F238E27FC236}">
                    <a16:creationId xmlns:a16="http://schemas.microsoft.com/office/drawing/2014/main" id="{DED5DFEB-25B7-4F32-A8A2-E572BB98D81E}"/>
                  </a:ext>
                </a:extLst>
              </p:cNvPr>
              <p:cNvSpPr/>
              <p:nvPr/>
            </p:nvSpPr>
            <p:spPr>
              <a:xfrm>
                <a:off x="7387140" y="1841107"/>
                <a:ext cx="427839" cy="436145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</m:t>
                          </m:r>
                        </m:e>
                        <m:sub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  <a:sym typeface="Symbol" panose="05050102010706020507" pitchFamily="18" charset="2"/>
                                </a:rPr>
                                <m:t>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it-IT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8" name="Ovale 37">
                <a:extLst>
                  <a:ext uri="{FF2B5EF4-FFF2-40B4-BE49-F238E27FC236}">
                    <a16:creationId xmlns:a16="http://schemas.microsoft.com/office/drawing/2014/main" id="{DED5DFEB-25B7-4F32-A8A2-E572BB98D8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7140" y="1841107"/>
                <a:ext cx="427839" cy="436145"/>
              </a:xfrm>
              <a:prstGeom prst="ellipse">
                <a:avLst/>
              </a:prstGeom>
              <a:blipFill>
                <a:blip r:embed="rId16"/>
                <a:stretch>
                  <a:fillRect l="-11111" b="-12162"/>
                </a:stretch>
              </a:blipFill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Ovale 38">
                <a:extLst>
                  <a:ext uri="{FF2B5EF4-FFF2-40B4-BE49-F238E27FC236}">
                    <a16:creationId xmlns:a16="http://schemas.microsoft.com/office/drawing/2014/main" id="{AF521D57-E4DF-4139-A1FF-F8EBF8374B4B}"/>
                  </a:ext>
                </a:extLst>
              </p:cNvPr>
              <p:cNvSpPr/>
              <p:nvPr/>
            </p:nvSpPr>
            <p:spPr>
              <a:xfrm>
                <a:off x="8583950" y="1842666"/>
                <a:ext cx="427839" cy="436145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</m:t>
                          </m:r>
                        </m:e>
                        <m:sub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  <a:sym typeface="Symbol" panose="05050102010706020507" pitchFamily="18" charset="2"/>
                                </a:rPr>
                                <m:t>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it-IT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9" name="Ovale 38">
                <a:extLst>
                  <a:ext uri="{FF2B5EF4-FFF2-40B4-BE49-F238E27FC236}">
                    <a16:creationId xmlns:a16="http://schemas.microsoft.com/office/drawing/2014/main" id="{AF521D57-E4DF-4139-A1FF-F8EBF8374B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3950" y="1842666"/>
                <a:ext cx="427839" cy="436145"/>
              </a:xfrm>
              <a:prstGeom prst="ellipse">
                <a:avLst/>
              </a:prstGeom>
              <a:blipFill>
                <a:blip r:embed="rId17"/>
                <a:stretch>
                  <a:fillRect l="-15278" b="-12162"/>
                </a:stretch>
              </a:blipFill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Ovale 39">
                <a:extLst>
                  <a:ext uri="{FF2B5EF4-FFF2-40B4-BE49-F238E27FC236}">
                    <a16:creationId xmlns:a16="http://schemas.microsoft.com/office/drawing/2014/main" id="{4AE46552-BEF7-4E37-8C31-9E3A448AABF5}"/>
                  </a:ext>
                </a:extLst>
              </p:cNvPr>
              <p:cNvSpPr/>
              <p:nvPr/>
            </p:nvSpPr>
            <p:spPr>
              <a:xfrm>
                <a:off x="9214592" y="1842666"/>
                <a:ext cx="427839" cy="436145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</m:t>
                          </m:r>
                        </m:e>
                        <m:sub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  <a:sym typeface="Symbol" panose="05050102010706020507" pitchFamily="18" charset="2"/>
                                </a:rPr>
                                <m:t>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it-IT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0" name="Ovale 39">
                <a:extLst>
                  <a:ext uri="{FF2B5EF4-FFF2-40B4-BE49-F238E27FC236}">
                    <a16:creationId xmlns:a16="http://schemas.microsoft.com/office/drawing/2014/main" id="{4AE46552-BEF7-4E37-8C31-9E3A448AAB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14592" y="1842666"/>
                <a:ext cx="427839" cy="436145"/>
              </a:xfrm>
              <a:prstGeom prst="ellipse">
                <a:avLst/>
              </a:prstGeom>
              <a:blipFill>
                <a:blip r:embed="rId18"/>
                <a:stretch>
                  <a:fillRect l="-11111" b="-12162"/>
                </a:stretch>
              </a:blipFill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Connettore 2 40">
            <a:extLst>
              <a:ext uri="{FF2B5EF4-FFF2-40B4-BE49-F238E27FC236}">
                <a16:creationId xmlns:a16="http://schemas.microsoft.com/office/drawing/2014/main" id="{FBC8A6D8-EA2C-490A-8C15-64A4C45E0FBE}"/>
              </a:ext>
            </a:extLst>
          </p:cNvPr>
          <p:cNvCxnSpPr>
            <a:cxnSpLocks/>
            <a:stCxn id="37" idx="4"/>
            <a:endCxn id="24" idx="1"/>
          </p:cNvCxnSpPr>
          <p:nvPr/>
        </p:nvCxnSpPr>
        <p:spPr>
          <a:xfrm>
            <a:off x="6970418" y="2277252"/>
            <a:ext cx="635551" cy="757087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4" name="Connettore 2 43">
            <a:extLst>
              <a:ext uri="{FF2B5EF4-FFF2-40B4-BE49-F238E27FC236}">
                <a16:creationId xmlns:a16="http://schemas.microsoft.com/office/drawing/2014/main" id="{21D1BAE8-1BC8-4241-ACBB-29AEFFF8B685}"/>
              </a:ext>
            </a:extLst>
          </p:cNvPr>
          <p:cNvCxnSpPr>
            <a:cxnSpLocks/>
            <a:stCxn id="38" idx="4"/>
            <a:endCxn id="24" idx="0"/>
          </p:cNvCxnSpPr>
          <p:nvPr/>
        </p:nvCxnSpPr>
        <p:spPr>
          <a:xfrm>
            <a:off x="7601060" y="2277252"/>
            <a:ext cx="156173" cy="693215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7" name="Connettore 2 46">
            <a:extLst>
              <a:ext uri="{FF2B5EF4-FFF2-40B4-BE49-F238E27FC236}">
                <a16:creationId xmlns:a16="http://schemas.microsoft.com/office/drawing/2014/main" id="{9FCC9E7E-F2BA-443C-A814-ACEB7CD95A48}"/>
              </a:ext>
            </a:extLst>
          </p:cNvPr>
          <p:cNvCxnSpPr>
            <a:cxnSpLocks/>
            <a:stCxn id="39" idx="4"/>
            <a:endCxn id="25" idx="0"/>
          </p:cNvCxnSpPr>
          <p:nvPr/>
        </p:nvCxnSpPr>
        <p:spPr>
          <a:xfrm flipH="1">
            <a:off x="8612911" y="2278811"/>
            <a:ext cx="184959" cy="691656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0" name="Connettore 2 49">
            <a:extLst>
              <a:ext uri="{FF2B5EF4-FFF2-40B4-BE49-F238E27FC236}">
                <a16:creationId xmlns:a16="http://schemas.microsoft.com/office/drawing/2014/main" id="{405FB79F-7F63-4B45-B1AB-52C760FDD163}"/>
              </a:ext>
            </a:extLst>
          </p:cNvPr>
          <p:cNvCxnSpPr>
            <a:cxnSpLocks/>
            <a:stCxn id="40" idx="4"/>
            <a:endCxn id="25" idx="7"/>
          </p:cNvCxnSpPr>
          <p:nvPr/>
        </p:nvCxnSpPr>
        <p:spPr>
          <a:xfrm flipH="1">
            <a:off x="8764174" y="2278811"/>
            <a:ext cx="664338" cy="755528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Ovale 52">
                <a:extLst>
                  <a:ext uri="{FF2B5EF4-FFF2-40B4-BE49-F238E27FC236}">
                    <a16:creationId xmlns:a16="http://schemas.microsoft.com/office/drawing/2014/main" id="{08DE6728-0D8E-4081-9FA5-C7560D0512CC}"/>
                  </a:ext>
                </a:extLst>
              </p:cNvPr>
              <p:cNvSpPr/>
              <p:nvPr/>
            </p:nvSpPr>
            <p:spPr>
              <a:xfrm>
                <a:off x="6487058" y="3983067"/>
                <a:ext cx="427839" cy="436145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i="1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</m:t>
                          </m:r>
                        </m:e>
                        <m:sup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it-IT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3" name="Ovale 52">
                <a:extLst>
                  <a:ext uri="{FF2B5EF4-FFF2-40B4-BE49-F238E27FC236}">
                    <a16:creationId xmlns:a16="http://schemas.microsoft.com/office/drawing/2014/main" id="{08DE6728-0D8E-4081-9FA5-C7560D0512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7058" y="3983067"/>
                <a:ext cx="427839" cy="436145"/>
              </a:xfrm>
              <a:prstGeom prst="ellipse">
                <a:avLst/>
              </a:prstGeom>
              <a:blipFill>
                <a:blip r:embed="rId19"/>
                <a:stretch>
                  <a:fillRect/>
                </a:stretch>
              </a:blipFill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Connettore 2 53">
            <a:extLst>
              <a:ext uri="{FF2B5EF4-FFF2-40B4-BE49-F238E27FC236}">
                <a16:creationId xmlns:a16="http://schemas.microsoft.com/office/drawing/2014/main" id="{36135195-2465-4B0E-9239-E53066D4CD39}"/>
              </a:ext>
            </a:extLst>
          </p:cNvPr>
          <p:cNvCxnSpPr>
            <a:cxnSpLocks/>
            <a:stCxn id="53" idx="6"/>
            <a:endCxn id="7" idx="2"/>
          </p:cNvCxnSpPr>
          <p:nvPr/>
        </p:nvCxnSpPr>
        <p:spPr>
          <a:xfrm flipV="1">
            <a:off x="6914897" y="4194580"/>
            <a:ext cx="1031915" cy="656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7" name="Rettangolo 56">
            <a:extLst>
              <a:ext uri="{FF2B5EF4-FFF2-40B4-BE49-F238E27FC236}">
                <a16:creationId xmlns:a16="http://schemas.microsoft.com/office/drawing/2014/main" id="{FB29D0E2-7313-4170-A8E2-5FEB1FC24327}"/>
              </a:ext>
            </a:extLst>
          </p:cNvPr>
          <p:cNvSpPr/>
          <p:nvPr/>
        </p:nvSpPr>
        <p:spPr>
          <a:xfrm>
            <a:off x="2017890" y="2158078"/>
            <a:ext cx="2806089" cy="1944369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8" name="Ovale 57">
            <a:extLst>
              <a:ext uri="{FF2B5EF4-FFF2-40B4-BE49-F238E27FC236}">
                <a16:creationId xmlns:a16="http://schemas.microsoft.com/office/drawing/2014/main" id="{6C1173FC-B671-434E-9B10-3267F161FE9F}"/>
              </a:ext>
            </a:extLst>
          </p:cNvPr>
          <p:cNvSpPr/>
          <p:nvPr/>
        </p:nvSpPr>
        <p:spPr>
          <a:xfrm>
            <a:off x="6756498" y="1841107"/>
            <a:ext cx="427839" cy="436145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59" name="Ovale 58">
            <a:extLst>
              <a:ext uri="{FF2B5EF4-FFF2-40B4-BE49-F238E27FC236}">
                <a16:creationId xmlns:a16="http://schemas.microsoft.com/office/drawing/2014/main" id="{980AA190-3B29-4DF1-9355-9F60134747F6}"/>
              </a:ext>
            </a:extLst>
          </p:cNvPr>
          <p:cNvSpPr/>
          <p:nvPr/>
        </p:nvSpPr>
        <p:spPr>
          <a:xfrm>
            <a:off x="7387140" y="1842665"/>
            <a:ext cx="427839" cy="436145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60" name="Ovale 59">
            <a:extLst>
              <a:ext uri="{FF2B5EF4-FFF2-40B4-BE49-F238E27FC236}">
                <a16:creationId xmlns:a16="http://schemas.microsoft.com/office/drawing/2014/main" id="{13052D9D-9A8F-4512-9F17-82D6E1794E45}"/>
              </a:ext>
            </a:extLst>
          </p:cNvPr>
          <p:cNvSpPr/>
          <p:nvPr/>
        </p:nvSpPr>
        <p:spPr>
          <a:xfrm>
            <a:off x="8587193" y="1849527"/>
            <a:ext cx="427839" cy="436145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61" name="Ovale 60">
            <a:extLst>
              <a:ext uri="{FF2B5EF4-FFF2-40B4-BE49-F238E27FC236}">
                <a16:creationId xmlns:a16="http://schemas.microsoft.com/office/drawing/2014/main" id="{B7CD214A-B006-4853-874B-465B36805F97}"/>
              </a:ext>
            </a:extLst>
          </p:cNvPr>
          <p:cNvSpPr/>
          <p:nvPr/>
        </p:nvSpPr>
        <p:spPr>
          <a:xfrm>
            <a:off x="9211349" y="1851905"/>
            <a:ext cx="427839" cy="436145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63" name="Ovale 62">
            <a:extLst>
              <a:ext uri="{FF2B5EF4-FFF2-40B4-BE49-F238E27FC236}">
                <a16:creationId xmlns:a16="http://schemas.microsoft.com/office/drawing/2014/main" id="{74B25FD1-8192-4A6E-9B50-AEFABF7D40BF}"/>
              </a:ext>
            </a:extLst>
          </p:cNvPr>
          <p:cNvSpPr/>
          <p:nvPr/>
        </p:nvSpPr>
        <p:spPr>
          <a:xfrm>
            <a:off x="6494167" y="3983067"/>
            <a:ext cx="427839" cy="436145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9893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  <p:bldP spid="58" grpId="0" animBg="1"/>
      <p:bldP spid="59" grpId="0" animBg="1"/>
      <p:bldP spid="60" grpId="0" animBg="1"/>
      <p:bldP spid="61" grpId="0" animBg="1"/>
      <p:bldP spid="63" grpId="0" animBg="1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tangolo 12">
            <a:extLst>
              <a:ext uri="{FF2B5EF4-FFF2-40B4-BE49-F238E27FC236}">
                <a16:creationId xmlns:a16="http://schemas.microsoft.com/office/drawing/2014/main" id="{CB0F3CC7-D155-4DED-B513-5B4595C79FD5}"/>
              </a:ext>
            </a:extLst>
          </p:cNvPr>
          <p:cNvSpPr/>
          <p:nvPr/>
        </p:nvSpPr>
        <p:spPr>
          <a:xfrm>
            <a:off x="74811" y="6393984"/>
            <a:ext cx="12042378" cy="38305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7B954650-793E-441E-B65B-6ABC0362C7E5}"/>
              </a:ext>
            </a:extLst>
          </p:cNvPr>
          <p:cNvSpPr txBox="1"/>
          <p:nvPr/>
        </p:nvSpPr>
        <p:spPr>
          <a:xfrm>
            <a:off x="209548" y="6393984"/>
            <a:ext cx="11791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Bayesian Data Analysis – A Primer                    Workshop 2021                    Marco D’Alessandro (PhD)                    ISTC CNR </a:t>
            </a:r>
            <a:r>
              <a:rPr lang="it-IT" dirty="0" err="1">
                <a:solidFill>
                  <a:schemeClr val="bg1"/>
                </a:solidFill>
              </a:rPr>
              <a:t>Italy</a:t>
            </a:r>
            <a:r>
              <a:rPr lang="it-IT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62" name="Rettangolo 61">
            <a:extLst>
              <a:ext uri="{FF2B5EF4-FFF2-40B4-BE49-F238E27FC236}">
                <a16:creationId xmlns:a16="http://schemas.microsoft.com/office/drawing/2014/main" id="{FAB66B79-794D-4365-B132-54C8E8E05D98}"/>
              </a:ext>
            </a:extLst>
          </p:cNvPr>
          <p:cNvSpPr/>
          <p:nvPr/>
        </p:nvSpPr>
        <p:spPr>
          <a:xfrm>
            <a:off x="2708232" y="341760"/>
            <a:ext cx="6673471" cy="6463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it-IT" sz="3600" b="1" dirty="0" err="1"/>
              <a:t>Hierarchical</a:t>
            </a:r>
            <a:r>
              <a:rPr lang="it-IT" sz="3600" b="1" dirty="0"/>
              <a:t> </a:t>
            </a:r>
            <a:r>
              <a:rPr lang="it-IT" sz="3600" b="1" dirty="0" err="1"/>
              <a:t>Regression</a:t>
            </a:r>
            <a:r>
              <a:rPr lang="it-IT" sz="3600" b="1" dirty="0"/>
              <a:t> </a:t>
            </a:r>
            <a:r>
              <a:rPr lang="it-IT" sz="3600" b="1" dirty="0" err="1"/>
              <a:t>Modeling</a:t>
            </a:r>
            <a:endParaRPr lang="it-IT" sz="2400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ttangolo 2">
                <a:extLst>
                  <a:ext uri="{FF2B5EF4-FFF2-40B4-BE49-F238E27FC236}">
                    <a16:creationId xmlns:a16="http://schemas.microsoft.com/office/drawing/2014/main" id="{BB2360D4-D622-4E8A-807F-BCED182FDE57}"/>
                  </a:ext>
                </a:extLst>
              </p:cNvPr>
              <p:cNvSpPr/>
              <p:nvPr/>
            </p:nvSpPr>
            <p:spPr>
              <a:xfrm>
                <a:off x="1493026" y="3911495"/>
                <a:ext cx="2583079" cy="4361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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it-IT" b="0" i="0" smtClean="0">
                          <a:latin typeface="Cambria Math" panose="02040503050406030204" pitchFamily="18" charset="0"/>
                        </a:rPr>
                        <m:t>Normal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</m:t>
                          </m:r>
                        </m:e>
                        <m:sub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  <a:sym typeface="Symbol" panose="05050102010706020507" pitchFamily="18" charset="2"/>
                                </a:rPr>
                                <m:t>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b>
                      </m:sSub>
                      <m:r>
                        <a:rPr lang="it-IT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</m:t>
                          </m:r>
                        </m:e>
                        <m:sub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  <a:sym typeface="Symbol" panose="05050102010706020507" pitchFamily="18" charset="2"/>
                                </a:rPr>
                                <m:t>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3" name="Rettangolo 2">
                <a:extLst>
                  <a:ext uri="{FF2B5EF4-FFF2-40B4-BE49-F238E27FC236}">
                    <a16:creationId xmlns:a16="http://schemas.microsoft.com/office/drawing/2014/main" id="{BB2360D4-D622-4E8A-807F-BCED182FDE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3026" y="3911495"/>
                <a:ext cx="2583079" cy="436145"/>
              </a:xfrm>
              <a:prstGeom prst="rect">
                <a:avLst/>
              </a:prstGeom>
              <a:blipFill>
                <a:blip r:embed="rId2"/>
                <a:stretch>
                  <a:fillRect b="-1408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ttangolo 3">
                <a:extLst>
                  <a:ext uri="{FF2B5EF4-FFF2-40B4-BE49-F238E27FC236}">
                    <a16:creationId xmlns:a16="http://schemas.microsoft.com/office/drawing/2014/main" id="{DB669E40-1766-48DD-92D0-24EE2F75D8CD}"/>
                  </a:ext>
                </a:extLst>
              </p:cNvPr>
              <p:cNvSpPr/>
              <p:nvPr/>
            </p:nvSpPr>
            <p:spPr>
              <a:xfrm>
                <a:off x="1493027" y="5288504"/>
                <a:ext cx="2456378" cy="3916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𝑦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it-IT" i="1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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0,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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𝑥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it-IT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it-IT" i="1" smtClean="0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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4" name="Rettangolo 3">
                <a:extLst>
                  <a:ext uri="{FF2B5EF4-FFF2-40B4-BE49-F238E27FC236}">
                    <a16:creationId xmlns:a16="http://schemas.microsoft.com/office/drawing/2014/main" id="{DB669E40-1766-48DD-92D0-24EE2F75D8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3027" y="5288504"/>
                <a:ext cx="2456378" cy="391646"/>
              </a:xfrm>
              <a:prstGeom prst="rect">
                <a:avLst/>
              </a:prstGeom>
              <a:blipFill>
                <a:blip r:embed="rId3"/>
                <a:stretch>
                  <a:fillRect b="-781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ttangolo 10">
                <a:extLst>
                  <a:ext uri="{FF2B5EF4-FFF2-40B4-BE49-F238E27FC236}">
                    <a16:creationId xmlns:a16="http://schemas.microsoft.com/office/drawing/2014/main" id="{478A0AAD-8DC3-4CBD-95A4-3EFE48E0A525}"/>
                  </a:ext>
                </a:extLst>
              </p:cNvPr>
              <p:cNvSpPr/>
              <p:nvPr/>
            </p:nvSpPr>
            <p:spPr>
              <a:xfrm>
                <a:off x="1493027" y="4970460"/>
                <a:ext cx="200240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i="1" smtClean="0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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 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it-IT" i="0">
                          <a:latin typeface="Cambria Math" panose="02040503050406030204" pitchFamily="18" charset="0"/>
                        </a:rPr>
                        <m:t>N</m:t>
                      </m:r>
                      <m:r>
                        <m:rPr>
                          <m:sty m:val="p"/>
                        </m:rPr>
                        <a:rPr lang="it-IT" b="0" i="0" smtClean="0">
                          <a:latin typeface="Cambria Math" panose="02040503050406030204" pitchFamily="18" charset="0"/>
                        </a:rPr>
                        <m:t>ormal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i="1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</m:t>
                          </m:r>
                        </m:e>
                        <m:sup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1" name="Rettangolo 10">
                <a:extLst>
                  <a:ext uri="{FF2B5EF4-FFF2-40B4-BE49-F238E27FC236}">
                    <a16:creationId xmlns:a16="http://schemas.microsoft.com/office/drawing/2014/main" id="{478A0AAD-8DC3-4CBD-95A4-3EFE48E0A5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3027" y="4970460"/>
                <a:ext cx="2002407" cy="369332"/>
              </a:xfrm>
              <a:prstGeom prst="rect">
                <a:avLst/>
              </a:prstGeom>
              <a:blipFill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ttangolo 11">
                <a:extLst>
                  <a:ext uri="{FF2B5EF4-FFF2-40B4-BE49-F238E27FC236}">
                    <a16:creationId xmlns:a16="http://schemas.microsoft.com/office/drawing/2014/main" id="{219CE089-401D-4DBB-A6FF-F1F0047A6262}"/>
                  </a:ext>
                </a:extLst>
              </p:cNvPr>
              <p:cNvSpPr/>
              <p:nvPr/>
            </p:nvSpPr>
            <p:spPr>
              <a:xfrm>
                <a:off x="1494766" y="4322099"/>
                <a:ext cx="2629053" cy="4361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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it-IT" b="0" i="0" smtClean="0">
                          <a:latin typeface="Cambria Math" panose="02040503050406030204" pitchFamily="18" charset="0"/>
                        </a:rPr>
                        <m:t>Normal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</m:t>
                          </m:r>
                        </m:e>
                        <m:sub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  <a:sym typeface="Symbol" panose="05050102010706020507" pitchFamily="18" charset="2"/>
                                </a:rPr>
                                <m:t>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r>
                        <a:rPr lang="it-IT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i="1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</m:t>
                          </m:r>
                        </m:e>
                        <m:sub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  <a:sym typeface="Symbol" panose="05050102010706020507" pitchFamily="18" charset="2"/>
                                </a:rPr>
                                <m:t>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2" name="Rettangolo 11">
                <a:extLst>
                  <a:ext uri="{FF2B5EF4-FFF2-40B4-BE49-F238E27FC236}">
                    <a16:creationId xmlns:a16="http://schemas.microsoft.com/office/drawing/2014/main" id="{219CE089-401D-4DBB-A6FF-F1F0047A62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4766" y="4322099"/>
                <a:ext cx="2629053" cy="436145"/>
              </a:xfrm>
              <a:prstGeom prst="rect">
                <a:avLst/>
              </a:prstGeom>
              <a:blipFill>
                <a:blip r:embed="rId5"/>
                <a:stretch>
                  <a:fillRect b="-1388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ttangolo 14">
                <a:extLst>
                  <a:ext uri="{FF2B5EF4-FFF2-40B4-BE49-F238E27FC236}">
                    <a16:creationId xmlns:a16="http://schemas.microsoft.com/office/drawing/2014/main" id="{010470AB-3C1C-47A9-89F0-F52B72AA8825}"/>
                  </a:ext>
                </a:extLst>
              </p:cNvPr>
              <p:cNvSpPr/>
              <p:nvPr/>
            </p:nvSpPr>
            <p:spPr>
              <a:xfrm>
                <a:off x="1493027" y="1701925"/>
                <a:ext cx="243040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i="1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</m:t>
                          </m:r>
                        </m:e>
                        <m:sup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it-IT" i="0" smtClean="0">
                          <a:latin typeface="Cambria Math" panose="02040503050406030204" pitchFamily="18" charset="0"/>
                        </a:rPr>
                        <m:t>E</m:t>
                      </m:r>
                      <m:r>
                        <m:rPr>
                          <m:sty m:val="p"/>
                        </m:rPr>
                        <a:rPr lang="it-IT" b="0" i="0" smtClean="0">
                          <a:latin typeface="Cambria Math" panose="02040503050406030204" pitchFamily="18" charset="0"/>
                        </a:rPr>
                        <m:t>xponential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0.3)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5" name="Rettangolo 14">
                <a:extLst>
                  <a:ext uri="{FF2B5EF4-FFF2-40B4-BE49-F238E27FC236}">
                    <a16:creationId xmlns:a16="http://schemas.microsoft.com/office/drawing/2014/main" id="{010470AB-3C1C-47A9-89F0-F52B72AA88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3027" y="1701925"/>
                <a:ext cx="2430409" cy="369332"/>
              </a:xfrm>
              <a:prstGeom prst="rect">
                <a:avLst/>
              </a:prstGeom>
              <a:blipFill>
                <a:blip r:embed="rId6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ttangolo 15">
                <a:extLst>
                  <a:ext uri="{FF2B5EF4-FFF2-40B4-BE49-F238E27FC236}">
                    <a16:creationId xmlns:a16="http://schemas.microsoft.com/office/drawing/2014/main" id="{E2B4A4A5-A973-4678-9257-BB2620E5E493}"/>
                  </a:ext>
                </a:extLst>
              </p:cNvPr>
              <p:cNvSpPr/>
              <p:nvPr/>
            </p:nvSpPr>
            <p:spPr>
              <a:xfrm>
                <a:off x="1493028" y="2053714"/>
                <a:ext cx="2397323" cy="4361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</m:t>
                          </m:r>
                        </m:e>
                        <m:sub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  <a:sym typeface="Symbol" panose="05050102010706020507" pitchFamily="18" charset="2"/>
                                </a:rPr>
                                <m:t>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it-IT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it-IT">
                          <a:latin typeface="Cambria Math" panose="02040503050406030204" pitchFamily="18" charset="0"/>
                        </a:rPr>
                        <m:t>Normal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 100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6" name="Rettangolo 15">
                <a:extLst>
                  <a:ext uri="{FF2B5EF4-FFF2-40B4-BE49-F238E27FC236}">
                    <a16:creationId xmlns:a16="http://schemas.microsoft.com/office/drawing/2014/main" id="{E2B4A4A5-A973-4678-9257-BB2620E5E4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3028" y="2053714"/>
                <a:ext cx="2397323" cy="436145"/>
              </a:xfrm>
              <a:prstGeom prst="rect">
                <a:avLst/>
              </a:prstGeom>
              <a:blipFill>
                <a:blip r:embed="rId7"/>
                <a:stretch>
                  <a:fillRect b="-1408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ttangolo 16">
                <a:extLst>
                  <a:ext uri="{FF2B5EF4-FFF2-40B4-BE49-F238E27FC236}">
                    <a16:creationId xmlns:a16="http://schemas.microsoft.com/office/drawing/2014/main" id="{B6FDEF04-968F-440F-B3AD-8DB693DD5464}"/>
                  </a:ext>
                </a:extLst>
              </p:cNvPr>
              <p:cNvSpPr/>
              <p:nvPr/>
            </p:nvSpPr>
            <p:spPr>
              <a:xfrm>
                <a:off x="1493027" y="2840885"/>
                <a:ext cx="2397323" cy="4361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</m:t>
                          </m:r>
                        </m:e>
                        <m:sub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  <a:sym typeface="Symbol" panose="05050102010706020507" pitchFamily="18" charset="2"/>
                                </a:rPr>
                                <m:t>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it-IT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it-IT">
                          <a:latin typeface="Cambria Math" panose="02040503050406030204" pitchFamily="18" charset="0"/>
                        </a:rPr>
                        <m:t>Normal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 100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7" name="Rettangolo 16">
                <a:extLst>
                  <a:ext uri="{FF2B5EF4-FFF2-40B4-BE49-F238E27FC236}">
                    <a16:creationId xmlns:a16="http://schemas.microsoft.com/office/drawing/2014/main" id="{B6FDEF04-968F-440F-B3AD-8DB693DD54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3027" y="2840885"/>
                <a:ext cx="2397323" cy="436145"/>
              </a:xfrm>
              <a:prstGeom prst="rect">
                <a:avLst/>
              </a:prstGeom>
              <a:blipFill>
                <a:blip r:embed="rId8"/>
                <a:stretch>
                  <a:fillRect b="-1388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ttangolo 17">
                <a:extLst>
                  <a:ext uri="{FF2B5EF4-FFF2-40B4-BE49-F238E27FC236}">
                    <a16:creationId xmlns:a16="http://schemas.microsoft.com/office/drawing/2014/main" id="{2830446A-A152-4791-B476-53CDA90BBA88}"/>
                  </a:ext>
                </a:extLst>
              </p:cNvPr>
              <p:cNvSpPr/>
              <p:nvPr/>
            </p:nvSpPr>
            <p:spPr>
              <a:xfrm>
                <a:off x="1493028" y="2404740"/>
                <a:ext cx="2806089" cy="4361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</m:t>
                          </m:r>
                        </m:e>
                        <m:sub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  <a:sym typeface="Symbol" panose="05050102010706020507" pitchFamily="18" charset="2"/>
                                </a:rPr>
                                <m:t>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b>
                      </m:sSub>
                      <m:r>
                        <a:rPr lang="it-IT" i="1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it-IT" i="0" smtClean="0">
                          <a:latin typeface="Cambria Math" panose="02040503050406030204" pitchFamily="18" charset="0"/>
                        </a:rPr>
                        <m:t>I</m:t>
                      </m:r>
                      <m:r>
                        <m:rPr>
                          <m:sty m:val="p"/>
                        </m:rPr>
                        <a:rPr lang="it-IT" b="0" i="0" smtClean="0">
                          <a:latin typeface="Cambria Math" panose="02040503050406030204" pitchFamily="18" charset="0"/>
                        </a:rPr>
                        <m:t>nverseGamma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1,1)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8" name="Rettangolo 17">
                <a:extLst>
                  <a:ext uri="{FF2B5EF4-FFF2-40B4-BE49-F238E27FC236}">
                    <a16:creationId xmlns:a16="http://schemas.microsoft.com/office/drawing/2014/main" id="{2830446A-A152-4791-B476-53CDA90BBA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3028" y="2404740"/>
                <a:ext cx="2806089" cy="436145"/>
              </a:xfrm>
              <a:prstGeom prst="rect">
                <a:avLst/>
              </a:prstGeom>
              <a:blipFill>
                <a:blip r:embed="rId9"/>
                <a:stretch>
                  <a:fillRect b="-1388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ttangolo 18">
                <a:extLst>
                  <a:ext uri="{FF2B5EF4-FFF2-40B4-BE49-F238E27FC236}">
                    <a16:creationId xmlns:a16="http://schemas.microsoft.com/office/drawing/2014/main" id="{F8539197-92A5-4F25-AB5E-C60FE9B1A3D2}"/>
                  </a:ext>
                </a:extLst>
              </p:cNvPr>
              <p:cNvSpPr/>
              <p:nvPr/>
            </p:nvSpPr>
            <p:spPr>
              <a:xfrm>
                <a:off x="1493027" y="3190362"/>
                <a:ext cx="2806089" cy="4361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</m:t>
                          </m:r>
                        </m:e>
                        <m:sub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  <a:sym typeface="Symbol" panose="05050102010706020507" pitchFamily="18" charset="2"/>
                                </a:rPr>
                                <m:t>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r>
                        <a:rPr lang="it-IT" i="1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it-IT" i="0" smtClean="0">
                          <a:latin typeface="Cambria Math" panose="02040503050406030204" pitchFamily="18" charset="0"/>
                        </a:rPr>
                        <m:t>I</m:t>
                      </m:r>
                      <m:r>
                        <m:rPr>
                          <m:sty m:val="p"/>
                        </m:rPr>
                        <a:rPr lang="it-IT" b="0" i="0" smtClean="0">
                          <a:latin typeface="Cambria Math" panose="02040503050406030204" pitchFamily="18" charset="0"/>
                        </a:rPr>
                        <m:t>nverseGamma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1,1)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9" name="Rettangolo 18">
                <a:extLst>
                  <a:ext uri="{FF2B5EF4-FFF2-40B4-BE49-F238E27FC236}">
                    <a16:creationId xmlns:a16="http://schemas.microsoft.com/office/drawing/2014/main" id="{F8539197-92A5-4F25-AB5E-C60FE9B1A3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3027" y="3190362"/>
                <a:ext cx="2806089" cy="436145"/>
              </a:xfrm>
              <a:prstGeom prst="rect">
                <a:avLst/>
              </a:prstGeom>
              <a:blipFill>
                <a:blip r:embed="rId10"/>
                <a:stretch>
                  <a:fillRect b="-1388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ttangolo 1">
            <a:extLst>
              <a:ext uri="{FF2B5EF4-FFF2-40B4-BE49-F238E27FC236}">
                <a16:creationId xmlns:a16="http://schemas.microsoft.com/office/drawing/2014/main" id="{BC3FCF5C-EDBF-44E6-AD33-EA2564FAB837}"/>
              </a:ext>
            </a:extLst>
          </p:cNvPr>
          <p:cNvSpPr/>
          <p:nvPr/>
        </p:nvSpPr>
        <p:spPr>
          <a:xfrm>
            <a:off x="5842581" y="1672951"/>
            <a:ext cx="48519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b="1" dirty="0" err="1">
                <a:solidFill>
                  <a:srgbClr val="FF0000"/>
                </a:solidFill>
              </a:rPr>
              <a:t>Why</a:t>
            </a:r>
            <a:r>
              <a:rPr lang="it-IT" b="1" dirty="0">
                <a:solidFill>
                  <a:srgbClr val="FF0000"/>
                </a:solidFill>
              </a:rPr>
              <a:t> </a:t>
            </a:r>
            <a:r>
              <a:rPr lang="it-IT" b="1" dirty="0" err="1">
                <a:solidFill>
                  <a:srgbClr val="FF0000"/>
                </a:solidFill>
              </a:rPr>
              <a:t>it</a:t>
            </a:r>
            <a:r>
              <a:rPr lang="it-IT" b="1" dirty="0">
                <a:solidFill>
                  <a:srgbClr val="FF0000"/>
                </a:solidFill>
              </a:rPr>
              <a:t> </a:t>
            </a:r>
            <a:r>
              <a:rPr lang="it-IT" b="1" dirty="0" err="1">
                <a:solidFill>
                  <a:srgbClr val="FF0000"/>
                </a:solidFill>
              </a:rPr>
              <a:t>is</a:t>
            </a:r>
            <a:r>
              <a:rPr lang="it-IT" b="1" dirty="0">
                <a:solidFill>
                  <a:srgbClr val="FF0000"/>
                </a:solidFill>
              </a:rPr>
              <a:t> easy to </a:t>
            </a:r>
            <a:r>
              <a:rPr lang="it-IT" b="1" dirty="0" err="1">
                <a:solidFill>
                  <a:srgbClr val="FF0000"/>
                </a:solidFill>
              </a:rPr>
              <a:t>fit</a:t>
            </a:r>
            <a:r>
              <a:rPr lang="it-IT" b="1" dirty="0">
                <a:solidFill>
                  <a:srgbClr val="FF0000"/>
                </a:solidFill>
              </a:rPr>
              <a:t> </a:t>
            </a:r>
            <a:r>
              <a:rPr lang="it-IT" b="1" dirty="0" err="1">
                <a:solidFill>
                  <a:srgbClr val="FF0000"/>
                </a:solidFill>
              </a:rPr>
              <a:t>Bayesian</a:t>
            </a:r>
            <a:r>
              <a:rPr lang="it-IT" b="1" dirty="0">
                <a:solidFill>
                  <a:srgbClr val="FF0000"/>
                </a:solidFill>
              </a:rPr>
              <a:t> </a:t>
            </a:r>
            <a:r>
              <a:rPr lang="it-IT" b="1" dirty="0" err="1">
                <a:solidFill>
                  <a:srgbClr val="FF0000"/>
                </a:solidFill>
              </a:rPr>
              <a:t>Hierarchical</a:t>
            </a:r>
            <a:r>
              <a:rPr lang="it-IT" b="1" dirty="0">
                <a:solidFill>
                  <a:srgbClr val="FF0000"/>
                </a:solidFill>
              </a:rPr>
              <a:t> Models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Inhaltsplatzhalter 2">
                <a:extLst>
                  <a:ext uri="{FF2B5EF4-FFF2-40B4-BE49-F238E27FC236}">
                    <a16:creationId xmlns:a16="http://schemas.microsoft.com/office/drawing/2014/main" id="{67EF3687-ED34-41AE-BA36-EEEE630F009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757821" y="2378172"/>
                <a:ext cx="5087662" cy="160659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dirty="0"/>
                  <a:t>Chain rule:</a:t>
                </a:r>
              </a:p>
              <a:p>
                <a:pPr algn="l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</m:d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endChr m:val="|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1" i="1">
                          <a:latin typeface="Cambria Math" panose="02040503050406030204" pitchFamily="18" charset="0"/>
                        </a:rPr>
                        <m:t>𝜽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</m:d>
                    </m:oMath>
                  </m:oMathPara>
                </a14:m>
                <a:endParaRPr lang="en-US" sz="2000" b="1" i="1" dirty="0">
                  <a:latin typeface="Cambria Math" panose="02040503050406030204" pitchFamily="18" charset="0"/>
                </a:endParaRPr>
              </a:p>
              <a:p>
                <a:pPr algn="l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𝜽</m:t>
                          </m:r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𝜼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endChr m:val="|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1" i="1">
                          <a:latin typeface="Cambria Math" panose="02040503050406030204" pitchFamily="18" charset="0"/>
                        </a:rPr>
                        <m:t>𝜽</m:t>
                      </m:r>
                      <m:r>
                        <a:rPr lang="en-US" sz="2000" b="1" i="1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000" b="1" i="1">
                          <a:latin typeface="Cambria Math" panose="02040503050406030204" pitchFamily="18" charset="0"/>
                        </a:rPr>
                        <m:t>𝜼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𝜽</m:t>
                          </m:r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 | </m:t>
                          </m:r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𝜼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000" b="1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1" i="1">
                          <a:latin typeface="Cambria Math" panose="02040503050406030204" pitchFamily="18" charset="0"/>
                        </a:rPr>
                        <m:t>𝜼</m:t>
                      </m:r>
                      <m:r>
                        <a:rPr lang="en-US" sz="2000" b="1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  <a:p>
                <a:pPr algn="l"/>
                <a:endParaRPr lang="en-US" sz="2000" dirty="0"/>
              </a:p>
              <a:p>
                <a:pPr algn="l"/>
                <a:endParaRPr lang="en-US" dirty="0"/>
              </a:p>
            </p:txBody>
          </p:sp>
        </mc:Choice>
        <mc:Fallback xmlns="">
          <p:sp>
            <p:nvSpPr>
              <p:cNvPr id="45" name="Inhaltsplatzhalter 2">
                <a:extLst>
                  <a:ext uri="{FF2B5EF4-FFF2-40B4-BE49-F238E27FC236}">
                    <a16:creationId xmlns:a16="http://schemas.microsoft.com/office/drawing/2014/main" id="{67EF3687-ED34-41AE-BA36-EEEE630F00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7821" y="2378172"/>
                <a:ext cx="5087662" cy="1606599"/>
              </a:xfrm>
              <a:prstGeom prst="rect">
                <a:avLst/>
              </a:prstGeom>
              <a:blipFill>
                <a:blip r:embed="rId11"/>
                <a:stretch>
                  <a:fillRect l="-1918" t="-530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TextBox 6">
            <a:extLst>
              <a:ext uri="{FF2B5EF4-FFF2-40B4-BE49-F238E27FC236}">
                <a16:creationId xmlns:a16="http://schemas.microsoft.com/office/drawing/2014/main" id="{CC5156B7-D08F-4CE4-BEEA-957F0899DFDC}"/>
              </a:ext>
            </a:extLst>
          </p:cNvPr>
          <p:cNvSpPr txBox="1"/>
          <p:nvPr/>
        </p:nvSpPr>
        <p:spPr>
          <a:xfrm>
            <a:off x="9381703" y="2840885"/>
            <a:ext cx="3492388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(2 variables)</a:t>
            </a:r>
          </a:p>
        </p:txBody>
      </p:sp>
      <p:sp>
        <p:nvSpPr>
          <p:cNvPr id="48" name="TextBox 6">
            <a:extLst>
              <a:ext uri="{FF2B5EF4-FFF2-40B4-BE49-F238E27FC236}">
                <a16:creationId xmlns:a16="http://schemas.microsoft.com/office/drawing/2014/main" id="{21DEDD73-1E47-4220-A648-C462819DDE60}"/>
              </a:ext>
            </a:extLst>
          </p:cNvPr>
          <p:cNvSpPr txBox="1"/>
          <p:nvPr/>
        </p:nvSpPr>
        <p:spPr>
          <a:xfrm>
            <a:off x="9381703" y="3294459"/>
            <a:ext cx="3492388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(3 variables)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Inhaltsplatzhalter 2">
                <a:extLst>
                  <a:ext uri="{FF2B5EF4-FFF2-40B4-BE49-F238E27FC236}">
                    <a16:creationId xmlns:a16="http://schemas.microsoft.com/office/drawing/2014/main" id="{45024930-7028-4C84-A0D6-78439819AE4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019658" y="3893273"/>
                <a:ext cx="6775263" cy="206301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it-IT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sz="2000" i="1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</m:t>
                            </m:r>
                          </m:e>
                          <m:sup>
                            <m:r>
                              <a:rPr lang="it-IT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it-IT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2000" i="1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</m:t>
                            </m:r>
                          </m:e>
                          <m:sub>
                            <m:sSub>
                              <m:sSubPr>
                                <m:ctrlPr>
                                  <a:rPr lang="it-IT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2000" i="1">
                                    <a:latin typeface="Cambria Math" panose="02040503050406030204" pitchFamily="18" charset="0"/>
                                    <a:sym typeface="Symbol" panose="05050102010706020507" pitchFamily="18" charset="2"/>
                                  </a:rPr>
                                  <m:t></m:t>
                                </m:r>
                              </m:e>
                              <m:sub>
                                <m:r>
                                  <a:rPr lang="it-IT" sz="2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sub>
                        </m:sSub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it-IT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2000" i="1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</m:t>
                            </m:r>
                          </m:e>
                          <m:sub>
                            <m:sSub>
                              <m:sSubPr>
                                <m:ctrlPr>
                                  <a:rPr lang="it-IT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2000" i="1">
                                    <a:latin typeface="Cambria Math" panose="02040503050406030204" pitchFamily="18" charset="0"/>
                                    <a:sym typeface="Symbol" panose="05050102010706020507" pitchFamily="18" charset="2"/>
                                  </a:rPr>
                                  <m:t></m:t>
                                </m:r>
                              </m:e>
                              <m:sub>
                                <m:r>
                                  <a:rPr lang="it-IT" sz="2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sub>
                        </m:sSub>
                        <m:r>
                          <a:rPr lang="it-IT" sz="2000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it-IT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2000" i="1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</m:t>
                            </m:r>
                          </m:e>
                          <m:sub>
                            <m:sSub>
                              <m:sSubPr>
                                <m:ctrlPr>
                                  <a:rPr lang="it-IT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2000" i="1">
                                    <a:latin typeface="Cambria Math" panose="02040503050406030204" pitchFamily="18" charset="0"/>
                                    <a:sym typeface="Symbol" panose="05050102010706020507" pitchFamily="18" charset="2"/>
                                  </a:rPr>
                                  <m:t></m:t>
                                </m:r>
                              </m:e>
                              <m:sub>
                                <m:r>
                                  <a:rPr lang="it-IT" sz="20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sub>
                        </m:sSub>
                        <m:r>
                          <a:rPr lang="it-IT" sz="2000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it-IT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2000" i="1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</m:t>
                            </m:r>
                          </m:e>
                          <m:sub>
                            <m:sSub>
                              <m:sSubPr>
                                <m:ctrlPr>
                                  <a:rPr lang="it-IT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2000" i="1">
                                    <a:latin typeface="Cambria Math" panose="02040503050406030204" pitchFamily="18" charset="0"/>
                                    <a:sym typeface="Symbol" panose="05050102010706020507" pitchFamily="18" charset="2"/>
                                  </a:rPr>
                                  <m:t></m:t>
                                </m:r>
                              </m:e>
                              <m:sub>
                                <m:r>
                                  <a:rPr lang="it-IT" sz="20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sub>
                        </m:sSub>
                        <m:r>
                          <a:rPr lang="it-IT" sz="2000" b="1" i="1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it-IT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2000" i="1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𝑦</m:t>
                            </m:r>
                          </m:e>
                          <m:sub>
                            <m:r>
                              <a:rPr lang="it-IT" sz="2000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r>
                          <a:rPr lang="it-IT" sz="2000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it-IT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2000" i="1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𝑥</m:t>
                            </m:r>
                          </m:e>
                          <m:sub>
                            <m:r>
                              <a:rPr lang="it-IT" sz="2000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∏"/>
                        <m:supHide m:val="on"/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it-IT" sz="2000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  <m:sup/>
                      <m:e>
                        <m:r>
                          <a:rPr lang="it-IT" sz="2000" b="1" i="1" smtClean="0">
                            <a:latin typeface="Cambria Math" panose="02040503050406030204" pitchFamily="18" charset="0"/>
                          </a:rPr>
                          <m:t>𝒑</m:t>
                        </m:r>
                        <m:r>
                          <a:rPr lang="it-IT" sz="2000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it-IT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2000" i="1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𝑦</m:t>
                            </m:r>
                          </m:e>
                          <m:sub>
                            <m:r>
                              <a:rPr lang="it-IT" sz="2000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r>
                          <a:rPr lang="it-IT" sz="2000" b="1" i="1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it-IT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2000" i="1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</m:t>
                            </m:r>
                          </m:e>
                          <m:sub>
                            <m:r>
                              <a:rPr lang="it-IT" sz="2000" i="1">
                                <a:latin typeface="Cambria Math" panose="02040503050406030204" pitchFamily="18" charset="0"/>
                              </a:rPr>
                              <m:t>0,</m:t>
                            </m:r>
                            <m:r>
                              <a:rPr lang="it-IT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it-IT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2000" i="1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</m:t>
                            </m:r>
                          </m:e>
                          <m:sub>
                            <m:r>
                              <a:rPr lang="it-IT" sz="2000" i="1">
                                <a:latin typeface="Cambria Math" panose="02040503050406030204" pitchFamily="18" charset="0"/>
                              </a:rPr>
                              <m:t>1,</m:t>
                            </m:r>
                            <m:r>
                              <a:rPr lang="it-IT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it-IT" sz="2000" b="1" i="1" smtClean="0">
                            <a:latin typeface="Cambria Math" panose="02040503050406030204" pitchFamily="18" charset="0"/>
                          </a:rPr>
                          <m:t>,</m:t>
                        </m:r>
                      </m:e>
                    </m:nary>
                  </m:oMath>
                </a14:m>
                <a:r>
                  <a:rPr lang="it-IT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i="1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𝑥</m:t>
                        </m:r>
                      </m:e>
                      <m:sub>
                        <m:r>
                          <a:rPr lang="it-IT" sz="2000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it-IT" sz="2000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it-IT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2000" i="1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</m:t>
                        </m:r>
                      </m:e>
                      <m:sup>
                        <m:r>
                          <a:rPr lang="it-IT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it-IT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b="1" dirty="0"/>
                  <a:t> </a:t>
                </a:r>
                <a14:m>
                  <m:oMath xmlns:m="http://schemas.openxmlformats.org/officeDocument/2006/math">
                    <m:nary>
                      <m:naryPr>
                        <m:chr m:val="∏"/>
                        <m:supHide m:val="on"/>
                        <m:ctrlPr>
                          <a:rPr lang="en-US" sz="2000" b="1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it-IT" sz="2000" b="1" i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  <m:sup/>
                      <m:e>
                        <m:r>
                          <a:rPr lang="it-IT" sz="2000" b="1" i="1">
                            <a:latin typeface="Cambria Math" panose="02040503050406030204" pitchFamily="18" charset="0"/>
                          </a:rPr>
                          <m:t>𝒑</m:t>
                        </m:r>
                        <m:r>
                          <a:rPr lang="it-IT" sz="2000" b="1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it-IT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2000" i="1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</m:t>
                            </m:r>
                          </m:e>
                          <m:sub>
                            <m:r>
                              <a:rPr lang="it-IT" sz="2000" i="1">
                                <a:latin typeface="Cambria Math" panose="02040503050406030204" pitchFamily="18" charset="0"/>
                              </a:rPr>
                              <m:t>0,</m:t>
                            </m:r>
                            <m:r>
                              <a:rPr lang="it-IT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it-IT" sz="2000" b="1" i="1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it-IT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2000" i="1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</m:t>
                            </m:r>
                          </m:e>
                          <m:sub>
                            <m:sSub>
                              <m:sSubPr>
                                <m:ctrlPr>
                                  <a:rPr lang="it-IT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2000" i="1">
                                    <a:latin typeface="Cambria Math" panose="02040503050406030204" pitchFamily="18" charset="0"/>
                                    <a:sym typeface="Symbol" panose="05050102010706020507" pitchFamily="18" charset="2"/>
                                  </a:rPr>
                                  <m:t></m:t>
                                </m:r>
                              </m:e>
                              <m:sub>
                                <m:r>
                                  <a:rPr lang="it-IT" sz="2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sub>
                        </m:sSub>
                        <m:r>
                          <a:rPr lang="it-IT" sz="2000" b="1" i="1">
                            <a:latin typeface="Cambria Math" panose="02040503050406030204" pitchFamily="18" charset="0"/>
                          </a:rPr>
                          <m:t>,</m:t>
                        </m:r>
                      </m:e>
                    </m:nary>
                    <m:sSub>
                      <m:sSubPr>
                        <m:ctrlPr>
                          <a:rPr lang="it-IT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i="1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</m:t>
                        </m:r>
                      </m:e>
                      <m:sub>
                        <m:sSub>
                          <m:sSubPr>
                            <m:ctrlPr>
                              <a:rPr lang="it-IT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2000" i="1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</m:t>
                            </m:r>
                          </m:e>
                          <m:sub>
                            <m:r>
                              <a:rPr lang="it-IT" sz="20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sub>
                    </m:sSub>
                    <m:r>
                      <a:rPr lang="it-IT" sz="2000" i="1">
                        <a:latin typeface="Cambria Math" panose="02040503050406030204" pitchFamily="18" charset="0"/>
                      </a:rPr>
                      <m:t>)</m:t>
                    </m:r>
                    <m:r>
                      <a:rPr lang="it-IT" sz="2000" b="0" i="1" smtClean="0">
                        <a:latin typeface="Cambria Math" panose="02040503050406030204" pitchFamily="18" charset="0"/>
                      </a:rPr>
                      <m:t>…</m:t>
                    </m:r>
                    <m:r>
                      <a:rPr lang="it-IT" sz="20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it-IT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2000" i="1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</m:t>
                            </m:r>
                          </m:e>
                          <m:sub>
                            <m:sSub>
                              <m:sSubPr>
                                <m:ctrlPr>
                                  <a:rPr lang="it-IT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2000" i="1">
                                    <a:latin typeface="Cambria Math" panose="02040503050406030204" pitchFamily="18" charset="0"/>
                                    <a:sym typeface="Symbol" panose="05050102010706020507" pitchFamily="18" charset="2"/>
                                  </a:rPr>
                                  <m:t></m:t>
                                </m:r>
                              </m:e>
                              <m:sub>
                                <m:r>
                                  <a:rPr lang="it-IT" sz="2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sub>
                        </m:sSub>
                      </m:e>
                    </m:d>
                    <m:r>
                      <a:rPr lang="it-IT" sz="20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it-IT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2000" i="1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</m:t>
                            </m:r>
                          </m:e>
                          <m:sub>
                            <m:sSub>
                              <m:sSubPr>
                                <m:ctrlPr>
                                  <a:rPr lang="it-IT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2000" i="1">
                                    <a:latin typeface="Cambria Math" panose="02040503050406030204" pitchFamily="18" charset="0"/>
                                    <a:sym typeface="Symbol" panose="05050102010706020507" pitchFamily="18" charset="2"/>
                                  </a:rPr>
                                  <m:t></m:t>
                                </m:r>
                              </m:e>
                              <m:sub>
                                <m:r>
                                  <a:rPr lang="it-IT" sz="20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sub>
                        </m:sSub>
                      </m:e>
                    </m:d>
                    <m:r>
                      <a:rPr lang="it-IT" sz="20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it-IT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2000" i="1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</m:t>
                            </m:r>
                          </m:e>
                          <m:sub>
                            <m:sSub>
                              <m:sSubPr>
                                <m:ctrlPr>
                                  <a:rPr lang="it-IT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2000" i="1">
                                    <a:latin typeface="Cambria Math" panose="02040503050406030204" pitchFamily="18" charset="0"/>
                                    <a:sym typeface="Symbol" panose="05050102010706020507" pitchFamily="18" charset="2"/>
                                  </a:rPr>
                                  <m:t></m:t>
                                </m:r>
                              </m:e>
                              <m:sub>
                                <m:r>
                                  <a:rPr lang="it-IT" sz="2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sub>
                        </m:sSub>
                      </m:e>
                    </m:d>
                    <m:r>
                      <a:rPr lang="it-IT" sz="20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it-IT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2000" i="1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</m:t>
                            </m:r>
                          </m:e>
                          <m:sub>
                            <m:sSub>
                              <m:sSubPr>
                                <m:ctrlPr>
                                  <a:rPr lang="it-IT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2000" i="1">
                                    <a:latin typeface="Cambria Math" panose="02040503050406030204" pitchFamily="18" charset="0"/>
                                    <a:sym typeface="Symbol" panose="05050102010706020507" pitchFamily="18" charset="2"/>
                                  </a:rPr>
                                  <m:t></m:t>
                                </m:r>
                              </m:e>
                              <m:sub>
                                <m:r>
                                  <a:rPr lang="it-IT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sub>
                        </m:sSub>
                      </m:e>
                    </m:d>
                    <m:r>
                      <a:rPr lang="it-IT" sz="20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it-IT" sz="2000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it-IT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2000" i="1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</m:t>
                        </m:r>
                      </m:e>
                      <m:sup>
                        <m:r>
                          <a:rPr lang="it-IT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it-IT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  <a:p>
                <a:pPr algn="l">
                  <a:lnSpc>
                    <a:spcPct val="150000"/>
                  </a:lnSpc>
                </a:pPr>
                <a:endParaRPr lang="en-US" sz="2000" dirty="0"/>
              </a:p>
              <a:p>
                <a:pPr algn="l"/>
                <a:endParaRPr lang="en-US" sz="2000" dirty="0"/>
              </a:p>
              <a:p>
                <a:pPr algn="l"/>
                <a:endParaRPr lang="en-US" dirty="0"/>
              </a:p>
            </p:txBody>
          </p:sp>
        </mc:Choice>
        <mc:Fallback xmlns="">
          <p:sp>
            <p:nvSpPr>
              <p:cNvPr id="49" name="Inhaltsplatzhalter 2">
                <a:extLst>
                  <a:ext uri="{FF2B5EF4-FFF2-40B4-BE49-F238E27FC236}">
                    <a16:creationId xmlns:a16="http://schemas.microsoft.com/office/drawing/2014/main" id="{45024930-7028-4C84-A0D6-78439819AE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9658" y="3893273"/>
                <a:ext cx="6775263" cy="206301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Rettangolo 50">
            <a:extLst>
              <a:ext uri="{FF2B5EF4-FFF2-40B4-BE49-F238E27FC236}">
                <a16:creationId xmlns:a16="http://schemas.microsoft.com/office/drawing/2014/main" id="{E7DBFDDA-8FE4-4FC3-8AD4-D431EC6E24C1}"/>
              </a:ext>
            </a:extLst>
          </p:cNvPr>
          <p:cNvSpPr/>
          <p:nvPr/>
        </p:nvSpPr>
        <p:spPr>
          <a:xfrm>
            <a:off x="1493026" y="1754910"/>
            <a:ext cx="545499" cy="1944369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2" name="Rettangolo 51">
            <a:extLst>
              <a:ext uri="{FF2B5EF4-FFF2-40B4-BE49-F238E27FC236}">
                <a16:creationId xmlns:a16="http://schemas.microsoft.com/office/drawing/2014/main" id="{BBA1C2A2-DCDD-4EDA-AF57-ADBB86562AFD}"/>
              </a:ext>
            </a:extLst>
          </p:cNvPr>
          <p:cNvSpPr/>
          <p:nvPr/>
        </p:nvSpPr>
        <p:spPr>
          <a:xfrm>
            <a:off x="7349940" y="4736988"/>
            <a:ext cx="4268812" cy="60280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5" name="Rettangolo 54">
            <a:extLst>
              <a:ext uri="{FF2B5EF4-FFF2-40B4-BE49-F238E27FC236}">
                <a16:creationId xmlns:a16="http://schemas.microsoft.com/office/drawing/2014/main" id="{38F0B03D-B0E2-4A6C-8A64-C814A1705720}"/>
              </a:ext>
            </a:extLst>
          </p:cNvPr>
          <p:cNvSpPr/>
          <p:nvPr/>
        </p:nvSpPr>
        <p:spPr>
          <a:xfrm>
            <a:off x="4988323" y="5499872"/>
            <a:ext cx="677526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b="1" dirty="0" err="1">
                <a:solidFill>
                  <a:srgbClr val="FF0000"/>
                </a:solidFill>
              </a:rPr>
              <a:t>We</a:t>
            </a:r>
            <a:r>
              <a:rPr lang="it-IT" b="1" dirty="0">
                <a:solidFill>
                  <a:srgbClr val="FF0000"/>
                </a:solidFill>
              </a:rPr>
              <a:t> use MCMC to sample </a:t>
            </a:r>
            <a:r>
              <a:rPr lang="it-IT" b="1" dirty="0" err="1">
                <a:solidFill>
                  <a:srgbClr val="FF0000"/>
                </a:solidFill>
              </a:rPr>
              <a:t>parameters</a:t>
            </a:r>
            <a:r>
              <a:rPr lang="it-IT" b="1" dirty="0">
                <a:solidFill>
                  <a:srgbClr val="FF0000"/>
                </a:solidFill>
              </a:rPr>
              <a:t>, </a:t>
            </a:r>
            <a:r>
              <a:rPr lang="it-IT" b="1" dirty="0" err="1">
                <a:solidFill>
                  <a:srgbClr val="FF0000"/>
                </a:solidFill>
              </a:rPr>
              <a:t>evaluate</a:t>
            </a:r>
            <a:r>
              <a:rPr lang="it-IT" b="1" dirty="0">
                <a:solidFill>
                  <a:srgbClr val="FF0000"/>
                </a:solidFill>
              </a:rPr>
              <a:t> the </a:t>
            </a:r>
            <a:r>
              <a:rPr lang="it-IT" b="1" dirty="0" err="1">
                <a:solidFill>
                  <a:srgbClr val="FF0000"/>
                </a:solidFill>
              </a:rPr>
              <a:t>posterior</a:t>
            </a:r>
            <a:r>
              <a:rPr lang="it-IT" b="1" dirty="0">
                <a:solidFill>
                  <a:srgbClr val="FF0000"/>
                </a:solidFill>
              </a:rPr>
              <a:t> </a:t>
            </a:r>
            <a:r>
              <a:rPr lang="it-IT" b="1" dirty="0" err="1">
                <a:solidFill>
                  <a:srgbClr val="FF0000"/>
                </a:solidFill>
              </a:rPr>
              <a:t>density</a:t>
            </a:r>
            <a:r>
              <a:rPr lang="it-IT" b="1" dirty="0">
                <a:solidFill>
                  <a:srgbClr val="FF0000"/>
                </a:solidFill>
              </a:rPr>
              <a:t>, and use the </a:t>
            </a:r>
            <a:r>
              <a:rPr lang="it-IT" b="1" dirty="0" err="1">
                <a:solidFill>
                  <a:srgbClr val="FF0000"/>
                </a:solidFill>
              </a:rPr>
              <a:t>rejection</a:t>
            </a:r>
            <a:r>
              <a:rPr lang="it-IT" b="1" dirty="0">
                <a:solidFill>
                  <a:srgbClr val="FF0000"/>
                </a:solidFill>
              </a:rPr>
              <a:t> procedure to </a:t>
            </a:r>
            <a:r>
              <a:rPr lang="it-IT" b="1" dirty="0" err="1">
                <a:solidFill>
                  <a:srgbClr val="FF0000"/>
                </a:solidFill>
              </a:rPr>
              <a:t>retain</a:t>
            </a:r>
            <a:r>
              <a:rPr lang="it-IT" b="1" dirty="0">
                <a:solidFill>
                  <a:srgbClr val="FF0000"/>
                </a:solidFill>
              </a:rPr>
              <a:t> or drop the </a:t>
            </a:r>
            <a:r>
              <a:rPr lang="it-IT" b="1" dirty="0" err="1">
                <a:solidFill>
                  <a:srgbClr val="FF0000"/>
                </a:solidFill>
              </a:rPr>
              <a:t>parameters</a:t>
            </a:r>
            <a:endParaRPr lang="it-IT" dirty="0"/>
          </a:p>
        </p:txBody>
      </p:sp>
      <p:sp>
        <p:nvSpPr>
          <p:cNvPr id="56" name="Rettangolo 55">
            <a:extLst>
              <a:ext uri="{FF2B5EF4-FFF2-40B4-BE49-F238E27FC236}">
                <a16:creationId xmlns:a16="http://schemas.microsoft.com/office/drawing/2014/main" id="{EE01C5E8-84B2-42D0-A0CD-F27D88FE11C0}"/>
              </a:ext>
            </a:extLst>
          </p:cNvPr>
          <p:cNvSpPr/>
          <p:nvPr/>
        </p:nvSpPr>
        <p:spPr>
          <a:xfrm>
            <a:off x="2128007" y="2726607"/>
            <a:ext cx="7650759" cy="10347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2000" b="1" dirty="0"/>
              <a:t>Are </a:t>
            </a:r>
            <a:r>
              <a:rPr lang="it-IT" sz="2000" b="1" dirty="0" err="1"/>
              <a:t>you</a:t>
            </a:r>
            <a:r>
              <a:rPr lang="it-IT" sz="2000" b="1" dirty="0"/>
              <a:t> </a:t>
            </a:r>
            <a:r>
              <a:rPr lang="it-IT" sz="2000" b="1" dirty="0" err="1"/>
              <a:t>scared</a:t>
            </a:r>
            <a:r>
              <a:rPr lang="it-IT" sz="2000" b="1" dirty="0"/>
              <a:t>! </a:t>
            </a:r>
            <a:r>
              <a:rPr lang="it-IT" sz="2000" b="1" dirty="0" err="1"/>
              <a:t>You</a:t>
            </a:r>
            <a:r>
              <a:rPr lang="it-IT" sz="2000" b="1" dirty="0"/>
              <a:t> </a:t>
            </a:r>
            <a:r>
              <a:rPr lang="it-IT" sz="2000" b="1" dirty="0" err="1"/>
              <a:t>don’t</a:t>
            </a:r>
            <a:r>
              <a:rPr lang="it-IT" sz="2000" b="1" dirty="0"/>
              <a:t> </a:t>
            </a:r>
            <a:r>
              <a:rPr lang="it-IT" sz="2000" b="1" dirty="0" err="1"/>
              <a:t>have</a:t>
            </a:r>
            <a:r>
              <a:rPr lang="it-IT" sz="2000" b="1" dirty="0"/>
              <a:t> to. </a:t>
            </a:r>
            <a:r>
              <a:rPr lang="it-IT" sz="2000" b="1" dirty="0" err="1"/>
              <a:t>We</a:t>
            </a:r>
            <a:r>
              <a:rPr lang="it-IT" sz="2000" b="1" dirty="0"/>
              <a:t> </a:t>
            </a:r>
            <a:r>
              <a:rPr lang="it-IT" sz="2000" b="1" dirty="0" err="1"/>
              <a:t>don’t</a:t>
            </a:r>
            <a:r>
              <a:rPr lang="it-IT" sz="2000" b="1" dirty="0"/>
              <a:t> care </a:t>
            </a:r>
            <a:r>
              <a:rPr lang="it-IT" sz="2000" b="1" dirty="0" err="1"/>
              <a:t>about</a:t>
            </a:r>
            <a:r>
              <a:rPr lang="it-IT" sz="2000" b="1" dirty="0"/>
              <a:t> </a:t>
            </a:r>
            <a:r>
              <a:rPr lang="it-IT" sz="2000" b="1" dirty="0" err="1"/>
              <a:t>all</a:t>
            </a:r>
            <a:r>
              <a:rPr lang="it-IT" sz="2000" b="1" dirty="0"/>
              <a:t> </a:t>
            </a:r>
            <a:r>
              <a:rPr lang="it-IT" sz="2000" b="1" dirty="0" err="1"/>
              <a:t>this</a:t>
            </a:r>
            <a:endParaRPr lang="it-IT" sz="2000" b="1" dirty="0"/>
          </a:p>
        </p:txBody>
      </p:sp>
    </p:spTree>
    <p:extLst>
      <p:ext uri="{BB962C8B-B14F-4D97-AF65-F5344CB8AC3E}">
        <p14:creationId xmlns:p14="http://schemas.microsoft.com/office/powerpoint/2010/main" val="2983657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52" grpId="0" animBg="1"/>
      <p:bldP spid="55" grpId="0"/>
      <p:bldP spid="56" grpId="0" animBg="1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tangolo 12">
            <a:extLst>
              <a:ext uri="{FF2B5EF4-FFF2-40B4-BE49-F238E27FC236}">
                <a16:creationId xmlns:a16="http://schemas.microsoft.com/office/drawing/2014/main" id="{CB0F3CC7-D155-4DED-B513-5B4595C79FD5}"/>
              </a:ext>
            </a:extLst>
          </p:cNvPr>
          <p:cNvSpPr/>
          <p:nvPr/>
        </p:nvSpPr>
        <p:spPr>
          <a:xfrm>
            <a:off x="74811" y="6393984"/>
            <a:ext cx="12042378" cy="38305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7B954650-793E-441E-B65B-6ABC0362C7E5}"/>
              </a:ext>
            </a:extLst>
          </p:cNvPr>
          <p:cNvSpPr txBox="1"/>
          <p:nvPr/>
        </p:nvSpPr>
        <p:spPr>
          <a:xfrm>
            <a:off x="209548" y="6393984"/>
            <a:ext cx="11791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Bayesian Data Analysis – A Primer                    Workshop 2021                    Marco D’Alessandro (PhD)                    ISTC CNR </a:t>
            </a:r>
            <a:r>
              <a:rPr lang="it-IT" dirty="0" err="1">
                <a:solidFill>
                  <a:schemeClr val="bg1"/>
                </a:solidFill>
              </a:rPr>
              <a:t>Italy</a:t>
            </a:r>
            <a:r>
              <a:rPr lang="it-IT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62" name="Rettangolo 61">
            <a:extLst>
              <a:ext uri="{FF2B5EF4-FFF2-40B4-BE49-F238E27FC236}">
                <a16:creationId xmlns:a16="http://schemas.microsoft.com/office/drawing/2014/main" id="{FAB66B79-794D-4365-B132-54C8E8E05D98}"/>
              </a:ext>
            </a:extLst>
          </p:cNvPr>
          <p:cNvSpPr/>
          <p:nvPr/>
        </p:nvSpPr>
        <p:spPr>
          <a:xfrm>
            <a:off x="2708232" y="341760"/>
            <a:ext cx="6673471" cy="6463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it-IT" sz="3600" b="1" dirty="0" err="1"/>
              <a:t>Hierarchical</a:t>
            </a:r>
            <a:r>
              <a:rPr lang="it-IT" sz="3600" b="1" dirty="0"/>
              <a:t> </a:t>
            </a:r>
            <a:r>
              <a:rPr lang="it-IT" sz="3600" b="1" dirty="0" err="1"/>
              <a:t>Regression</a:t>
            </a:r>
            <a:r>
              <a:rPr lang="it-IT" sz="3600" b="1" dirty="0"/>
              <a:t> </a:t>
            </a:r>
            <a:r>
              <a:rPr lang="it-IT" sz="3600" b="1" dirty="0" err="1"/>
              <a:t>Modeling</a:t>
            </a:r>
            <a:endParaRPr lang="it-IT" sz="2400" b="1" dirty="0">
              <a:solidFill>
                <a:srgbClr val="FF0000"/>
              </a:solidFill>
            </a:endParaRP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BC3FCF5C-EDBF-44E6-AD33-EA2564FAB837}"/>
              </a:ext>
            </a:extLst>
          </p:cNvPr>
          <p:cNvSpPr/>
          <p:nvPr/>
        </p:nvSpPr>
        <p:spPr>
          <a:xfrm>
            <a:off x="3111542" y="2232873"/>
            <a:ext cx="586684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b="1" dirty="0" err="1"/>
              <a:t>Specifying</a:t>
            </a:r>
            <a:r>
              <a:rPr lang="it-IT" b="1" dirty="0"/>
              <a:t> a </a:t>
            </a:r>
            <a:r>
              <a:rPr lang="it-IT" b="1" dirty="0" err="1"/>
              <a:t>hierarchical</a:t>
            </a:r>
            <a:r>
              <a:rPr lang="it-IT" b="1" dirty="0"/>
              <a:t> model in STAN </a:t>
            </a:r>
            <a:r>
              <a:rPr lang="it-IT" b="1" dirty="0" err="1"/>
              <a:t>is</a:t>
            </a:r>
            <a:r>
              <a:rPr lang="it-IT" b="1" dirty="0"/>
              <a:t> </a:t>
            </a:r>
            <a:r>
              <a:rPr lang="it-IT" b="1" dirty="0" err="1"/>
              <a:t>not</a:t>
            </a:r>
            <a:r>
              <a:rPr lang="it-IT" b="1" dirty="0"/>
              <a:t> so easy. </a:t>
            </a:r>
            <a:r>
              <a:rPr lang="it-IT" b="1" dirty="0" err="1"/>
              <a:t>Error</a:t>
            </a:r>
            <a:r>
              <a:rPr lang="it-IT" b="1" dirty="0"/>
              <a:t> </a:t>
            </a:r>
            <a:r>
              <a:rPr lang="it-IT" b="1" dirty="0" err="1"/>
              <a:t>handling</a:t>
            </a:r>
            <a:r>
              <a:rPr lang="it-IT" b="1" dirty="0"/>
              <a:t> </a:t>
            </a:r>
            <a:r>
              <a:rPr lang="it-IT" b="1" dirty="0" err="1"/>
              <a:t>is</a:t>
            </a:r>
            <a:r>
              <a:rPr lang="it-IT" b="1" dirty="0"/>
              <a:t> hard, and the code can </a:t>
            </a:r>
            <a:r>
              <a:rPr lang="it-IT" b="1" dirty="0" err="1"/>
              <a:t>become</a:t>
            </a:r>
            <a:r>
              <a:rPr lang="it-IT" b="1" dirty="0"/>
              <a:t> </a:t>
            </a:r>
            <a:r>
              <a:rPr lang="it-IT" b="1" dirty="0" err="1"/>
              <a:t>huge</a:t>
            </a:r>
            <a:r>
              <a:rPr lang="it-IT" b="1" dirty="0"/>
              <a:t>.</a:t>
            </a:r>
            <a:endParaRPr lang="it-IT" dirty="0"/>
          </a:p>
        </p:txBody>
      </p:sp>
      <p:sp>
        <p:nvSpPr>
          <p:cNvPr id="23" name="Rettangolo 22">
            <a:extLst>
              <a:ext uri="{FF2B5EF4-FFF2-40B4-BE49-F238E27FC236}">
                <a16:creationId xmlns:a16="http://schemas.microsoft.com/office/drawing/2014/main" id="{EF9AD176-221C-42DF-9B72-24BA2A09F935}"/>
              </a:ext>
            </a:extLst>
          </p:cNvPr>
          <p:cNvSpPr/>
          <p:nvPr/>
        </p:nvSpPr>
        <p:spPr>
          <a:xfrm>
            <a:off x="2478270" y="3939320"/>
            <a:ext cx="725450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b="1" dirty="0">
                <a:solidFill>
                  <a:srgbClr val="FF0000"/>
                </a:solidFill>
              </a:rPr>
              <a:t>SOLUTION: </a:t>
            </a:r>
            <a:r>
              <a:rPr lang="it-IT" b="1" dirty="0"/>
              <a:t>use </a:t>
            </a:r>
            <a:r>
              <a:rPr lang="it-IT" b="1" dirty="0">
                <a:solidFill>
                  <a:schemeClr val="accent1">
                    <a:lumMod val="75000"/>
                  </a:schemeClr>
                </a:solidFill>
              </a:rPr>
              <a:t>BRMS</a:t>
            </a:r>
            <a:r>
              <a:rPr lang="it-IT" b="1" dirty="0"/>
              <a:t>, and R Package for </a:t>
            </a:r>
            <a:r>
              <a:rPr lang="it-IT" b="1" dirty="0" err="1"/>
              <a:t>Bayesian</a:t>
            </a:r>
            <a:r>
              <a:rPr lang="it-IT" b="1" dirty="0"/>
              <a:t> </a:t>
            </a:r>
            <a:r>
              <a:rPr lang="it-IT" b="1" dirty="0" err="1"/>
              <a:t>Hierarchical</a:t>
            </a:r>
            <a:r>
              <a:rPr lang="it-IT" b="1" dirty="0"/>
              <a:t> </a:t>
            </a:r>
            <a:r>
              <a:rPr lang="it-IT" b="1" dirty="0" err="1"/>
              <a:t>Modeling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569038633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tangolo 12">
            <a:extLst>
              <a:ext uri="{FF2B5EF4-FFF2-40B4-BE49-F238E27FC236}">
                <a16:creationId xmlns:a16="http://schemas.microsoft.com/office/drawing/2014/main" id="{CB0F3CC7-D155-4DED-B513-5B4595C79FD5}"/>
              </a:ext>
            </a:extLst>
          </p:cNvPr>
          <p:cNvSpPr/>
          <p:nvPr/>
        </p:nvSpPr>
        <p:spPr>
          <a:xfrm>
            <a:off x="74811" y="6393984"/>
            <a:ext cx="12042378" cy="38305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7B954650-793E-441E-B65B-6ABC0362C7E5}"/>
              </a:ext>
            </a:extLst>
          </p:cNvPr>
          <p:cNvSpPr txBox="1"/>
          <p:nvPr/>
        </p:nvSpPr>
        <p:spPr>
          <a:xfrm>
            <a:off x="209548" y="6393984"/>
            <a:ext cx="11791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Bayesian Data Analysis – A Primer                    Workshop 2021                    Marco D’Alessandro (PhD)                    ISTC CNR </a:t>
            </a:r>
            <a:r>
              <a:rPr lang="it-IT" dirty="0" err="1">
                <a:solidFill>
                  <a:schemeClr val="bg1"/>
                </a:solidFill>
              </a:rPr>
              <a:t>Italy</a:t>
            </a:r>
            <a:r>
              <a:rPr lang="it-IT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62" name="Rettangolo 61">
            <a:extLst>
              <a:ext uri="{FF2B5EF4-FFF2-40B4-BE49-F238E27FC236}">
                <a16:creationId xmlns:a16="http://schemas.microsoft.com/office/drawing/2014/main" id="{FAB66B79-794D-4365-B132-54C8E8E05D98}"/>
              </a:ext>
            </a:extLst>
          </p:cNvPr>
          <p:cNvSpPr/>
          <p:nvPr/>
        </p:nvSpPr>
        <p:spPr>
          <a:xfrm>
            <a:off x="2768787" y="350306"/>
            <a:ext cx="6673471" cy="6463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it-IT" sz="3600" b="1" dirty="0" err="1"/>
              <a:t>Hierarchical</a:t>
            </a:r>
            <a:r>
              <a:rPr lang="it-IT" sz="3600" b="1" dirty="0"/>
              <a:t> </a:t>
            </a:r>
            <a:r>
              <a:rPr lang="it-IT" sz="3600" b="1" dirty="0" err="1"/>
              <a:t>Modeling</a:t>
            </a:r>
            <a:r>
              <a:rPr lang="it-IT" sz="3600" b="1" dirty="0"/>
              <a:t> with </a:t>
            </a:r>
            <a:r>
              <a:rPr lang="it-IT" sz="3600" b="1" dirty="0" err="1"/>
              <a:t>brms</a:t>
            </a:r>
            <a:endParaRPr lang="it-IT" sz="2400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Inhaltsplatzhalter 2">
                <a:extLst>
                  <a:ext uri="{FF2B5EF4-FFF2-40B4-BE49-F238E27FC236}">
                    <a16:creationId xmlns:a16="http://schemas.microsoft.com/office/drawing/2014/main" id="{D9576D9B-D3FF-4811-A873-4F7F013D71E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49038" y="1103022"/>
                <a:ext cx="8712968" cy="518457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1200"/>
                  </a:spcBef>
                  <a:spcAft>
                    <a:spcPts val="600"/>
                  </a:spcAft>
                </a:pPr>
                <a:r>
                  <a:rPr lang="en-US" sz="2000" i="1" dirty="0"/>
                  <a:t>b</a:t>
                </a:r>
                <a:r>
                  <a:rPr lang="en-US" sz="2000" i="1" dirty="0" err="1"/>
                  <a:t>rms</a:t>
                </a:r>
                <a:r>
                  <a:rPr lang="en-US" sz="2000" dirty="0"/>
                  <a:t> can fit a wide variety of models of the form:</a:t>
                </a:r>
              </a:p>
              <a:p>
                <a:pPr>
                  <a:spcBef>
                    <a:spcPts val="12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 smtClean="0">
                                      <a:latin typeface="Cambria Math" panose="02040503050406030204" pitchFamily="18" charset="0"/>
                                    </a:rPr>
                                    <m:t>𝜂</m:t>
                                  </m:r>
                                </m:e>
                                <m:sub>
                                  <m:r>
                                    <a:rPr lang="en-US" sz="200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e>
                            <m:sub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smtClean="0">
                          <a:latin typeface="Cambria Math" panose="02040503050406030204" pitchFamily="18" charset="0"/>
                        </a:rPr>
                        <m:t>with</m:t>
                      </m:r>
                    </m:oMath>
                    <m:oMath xmlns:m="http://schemas.openxmlformats.org/officeDocument/2006/math">
                      <m:r>
                        <a:rPr lang="en-US" sz="2000" b="1" i="1">
                          <a:latin typeface="Cambria Math" panose="02040503050406030204" pitchFamily="18" charset="0"/>
                        </a:rPr>
                        <m:t>𝜼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𝜷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𝒁𝒖</m:t>
                      </m:r>
                    </m:oMath>
                  </m:oMathPara>
                </a14:m>
                <a:endParaRPr lang="en-US" sz="2000" dirty="0"/>
              </a:p>
              <a:p>
                <a:pPr algn="l">
                  <a:spcBef>
                    <a:spcPts val="1200"/>
                  </a:spcBef>
                  <a:spcAft>
                    <a:spcPts val="600"/>
                  </a:spcAft>
                </a:pPr>
                <a:r>
                  <a:rPr lang="en-US" sz="2000" dirty="0"/>
                  <a:t>using a syntax familiar from </a:t>
                </a:r>
                <a:r>
                  <a:rPr lang="en-US" sz="2000" i="1" dirty="0"/>
                  <a:t>lme4:</a:t>
                </a:r>
              </a:p>
              <a:p>
                <a:pPr>
                  <a:spcBef>
                    <a:spcPts val="1200"/>
                  </a:spcBef>
                  <a:spcAft>
                    <a:spcPts val="600"/>
                  </a:spcAft>
                </a:pPr>
                <a:endParaRPr lang="en-US" dirty="0"/>
              </a:p>
              <a:p>
                <a:pPr lvl="1">
                  <a:spcBef>
                    <a:spcPts val="1200"/>
                  </a:spcBef>
                  <a:spcAft>
                    <a:spcPts val="600"/>
                  </a:spcAft>
                </a:pPr>
                <a:endParaRPr lang="en-US" dirty="0"/>
              </a:p>
              <a:p>
                <a:pPr lvl="1">
                  <a:spcBef>
                    <a:spcPts val="1200"/>
                  </a:spcBef>
                  <a:spcAft>
                    <a:spcPts val="600"/>
                  </a:spcAft>
                </a:pPr>
                <a:endParaRPr lang="en-US" dirty="0"/>
              </a:p>
              <a:p>
                <a:pPr lvl="1">
                  <a:spcBef>
                    <a:spcPts val="1200"/>
                  </a:spcBef>
                  <a:spcAft>
                    <a:spcPts val="600"/>
                  </a:spcAft>
                </a:pPr>
                <a:endParaRPr lang="en-US" dirty="0"/>
              </a:p>
            </p:txBody>
          </p:sp>
        </mc:Choice>
        <mc:Fallback xmlns="">
          <p:sp>
            <p:nvSpPr>
              <p:cNvPr id="7" name="Inhaltsplatzhalter 2">
                <a:extLst>
                  <a:ext uri="{FF2B5EF4-FFF2-40B4-BE49-F238E27FC236}">
                    <a16:creationId xmlns:a16="http://schemas.microsoft.com/office/drawing/2014/main" id="{D9576D9B-D3FF-4811-A873-4F7F013D71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9038" y="1103022"/>
                <a:ext cx="8712968" cy="5184576"/>
              </a:xfrm>
              <a:prstGeom prst="rect">
                <a:avLst/>
              </a:prstGeom>
              <a:blipFill>
                <a:blip r:embed="rId2"/>
                <a:stretch>
                  <a:fillRect l="-770" t="-129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3">
            <a:extLst>
              <a:ext uri="{FF2B5EF4-FFF2-40B4-BE49-F238E27FC236}">
                <a16:creationId xmlns:a16="http://schemas.microsoft.com/office/drawing/2014/main" id="{4C7E62BC-682A-4DB0-BA4A-3C547A3EB6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5522" y="2555096"/>
            <a:ext cx="3096344" cy="3409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666574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tangolo 12">
            <a:extLst>
              <a:ext uri="{FF2B5EF4-FFF2-40B4-BE49-F238E27FC236}">
                <a16:creationId xmlns:a16="http://schemas.microsoft.com/office/drawing/2014/main" id="{CB0F3CC7-D155-4DED-B513-5B4595C79FD5}"/>
              </a:ext>
            </a:extLst>
          </p:cNvPr>
          <p:cNvSpPr/>
          <p:nvPr/>
        </p:nvSpPr>
        <p:spPr>
          <a:xfrm>
            <a:off x="74811" y="6393984"/>
            <a:ext cx="12042378" cy="38305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7B954650-793E-441E-B65B-6ABC0362C7E5}"/>
              </a:ext>
            </a:extLst>
          </p:cNvPr>
          <p:cNvSpPr txBox="1"/>
          <p:nvPr/>
        </p:nvSpPr>
        <p:spPr>
          <a:xfrm>
            <a:off x="209548" y="6393984"/>
            <a:ext cx="11791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Bayesian Data Analysis – A Primer                    Workshop 2021                    Marco D’Alessandro (PhD)                    ISTC CNR </a:t>
            </a:r>
            <a:r>
              <a:rPr lang="it-IT" dirty="0" err="1">
                <a:solidFill>
                  <a:schemeClr val="bg1"/>
                </a:solidFill>
              </a:rPr>
              <a:t>Italy</a:t>
            </a:r>
            <a:r>
              <a:rPr lang="it-IT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62" name="Rettangolo 61">
            <a:extLst>
              <a:ext uri="{FF2B5EF4-FFF2-40B4-BE49-F238E27FC236}">
                <a16:creationId xmlns:a16="http://schemas.microsoft.com/office/drawing/2014/main" id="{FAB66B79-794D-4365-B132-54C8E8E05D98}"/>
              </a:ext>
            </a:extLst>
          </p:cNvPr>
          <p:cNvSpPr/>
          <p:nvPr/>
        </p:nvSpPr>
        <p:spPr>
          <a:xfrm>
            <a:off x="2768787" y="350306"/>
            <a:ext cx="6673471" cy="6463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it-IT" sz="3600" b="1" dirty="0" err="1"/>
              <a:t>Hierarchical</a:t>
            </a:r>
            <a:r>
              <a:rPr lang="it-IT" sz="3600" b="1" dirty="0"/>
              <a:t> </a:t>
            </a:r>
            <a:r>
              <a:rPr lang="it-IT" sz="3600" b="1" dirty="0" err="1"/>
              <a:t>Modeling</a:t>
            </a:r>
            <a:r>
              <a:rPr lang="it-IT" sz="3600" b="1" dirty="0"/>
              <a:t> with </a:t>
            </a:r>
            <a:r>
              <a:rPr lang="it-IT" sz="3600" b="1" dirty="0" err="1"/>
              <a:t>brms</a:t>
            </a:r>
            <a:endParaRPr lang="it-IT" sz="2400" b="1" dirty="0">
              <a:solidFill>
                <a:srgbClr val="FF0000"/>
              </a:solidFill>
            </a:endParaRPr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438268BA-3BC2-438D-92E0-707C667417C9}"/>
              </a:ext>
            </a:extLst>
          </p:cNvPr>
          <p:cNvSpPr txBox="1">
            <a:spLocks/>
          </p:cNvSpPr>
          <p:nvPr/>
        </p:nvSpPr>
        <p:spPr>
          <a:xfrm>
            <a:off x="1749038" y="1059424"/>
            <a:ext cx="8712968" cy="518457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sz="2000"/>
              <a:t>Workflow of </a:t>
            </a:r>
            <a:r>
              <a:rPr lang="en-US" sz="2000" i="1"/>
              <a:t>brms (B</a:t>
            </a:r>
            <a:r>
              <a:rPr lang="de-DE" sz="2000" i="1"/>
              <a:t>ürkner, 2017)</a:t>
            </a:r>
          </a:p>
          <a:p>
            <a:pPr>
              <a:spcBef>
                <a:spcPts val="1200"/>
              </a:spcBef>
              <a:spcAft>
                <a:spcPts val="600"/>
              </a:spcAft>
            </a:pPr>
            <a:endParaRPr lang="en-US"/>
          </a:p>
          <a:p>
            <a:pPr lvl="1">
              <a:spcBef>
                <a:spcPts val="1200"/>
              </a:spcBef>
              <a:spcAft>
                <a:spcPts val="600"/>
              </a:spcAft>
            </a:pPr>
            <a:endParaRPr lang="en-US"/>
          </a:p>
          <a:p>
            <a:pPr lvl="1">
              <a:spcBef>
                <a:spcPts val="1200"/>
              </a:spcBef>
              <a:spcAft>
                <a:spcPts val="600"/>
              </a:spcAft>
            </a:pPr>
            <a:endParaRPr lang="en-US"/>
          </a:p>
          <a:p>
            <a:pPr lvl="1">
              <a:spcBef>
                <a:spcPts val="1200"/>
              </a:spcBef>
              <a:spcAft>
                <a:spcPts val="600"/>
              </a:spcAft>
            </a:pPr>
            <a:endParaRPr lang="en-US" dirty="0"/>
          </a:p>
        </p:txBody>
      </p:sp>
      <p:pic>
        <p:nvPicPr>
          <p:cNvPr id="10" name="Picture 4">
            <a:extLst>
              <a:ext uri="{FF2B5EF4-FFF2-40B4-BE49-F238E27FC236}">
                <a16:creationId xmlns:a16="http://schemas.microsoft.com/office/drawing/2014/main" id="{BBC1E691-B92E-46A0-B64D-2D4BFB8863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3314" y="1422568"/>
            <a:ext cx="3744416" cy="4647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358069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tangolo 12">
            <a:extLst>
              <a:ext uri="{FF2B5EF4-FFF2-40B4-BE49-F238E27FC236}">
                <a16:creationId xmlns:a16="http://schemas.microsoft.com/office/drawing/2014/main" id="{CB0F3CC7-D155-4DED-B513-5B4595C79FD5}"/>
              </a:ext>
            </a:extLst>
          </p:cNvPr>
          <p:cNvSpPr/>
          <p:nvPr/>
        </p:nvSpPr>
        <p:spPr>
          <a:xfrm>
            <a:off x="74811" y="6393984"/>
            <a:ext cx="12042378" cy="38305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7B954650-793E-441E-B65B-6ABC0362C7E5}"/>
              </a:ext>
            </a:extLst>
          </p:cNvPr>
          <p:cNvSpPr txBox="1"/>
          <p:nvPr/>
        </p:nvSpPr>
        <p:spPr>
          <a:xfrm>
            <a:off x="209548" y="6393984"/>
            <a:ext cx="11791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Bayesian Data Analysis – A Primer                    Workshop 2021                    Marco D’Alessandro (PhD)                    ISTC CNR </a:t>
            </a:r>
            <a:r>
              <a:rPr lang="it-IT" dirty="0" err="1">
                <a:solidFill>
                  <a:schemeClr val="bg1"/>
                </a:solidFill>
              </a:rPr>
              <a:t>Italy</a:t>
            </a:r>
            <a:r>
              <a:rPr lang="it-IT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62" name="Rettangolo 61">
            <a:extLst>
              <a:ext uri="{FF2B5EF4-FFF2-40B4-BE49-F238E27FC236}">
                <a16:creationId xmlns:a16="http://schemas.microsoft.com/office/drawing/2014/main" id="{FAB66B79-794D-4365-B132-54C8E8E05D98}"/>
              </a:ext>
            </a:extLst>
          </p:cNvPr>
          <p:cNvSpPr/>
          <p:nvPr/>
        </p:nvSpPr>
        <p:spPr>
          <a:xfrm>
            <a:off x="2768787" y="350306"/>
            <a:ext cx="6673471" cy="6463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it-IT" sz="3600" b="1" dirty="0" err="1"/>
              <a:t>Hierarchical</a:t>
            </a:r>
            <a:r>
              <a:rPr lang="it-IT" sz="3600" b="1" dirty="0"/>
              <a:t> </a:t>
            </a:r>
            <a:r>
              <a:rPr lang="it-IT" sz="3600" b="1" dirty="0" err="1"/>
              <a:t>Modeling</a:t>
            </a:r>
            <a:r>
              <a:rPr lang="it-IT" sz="3600" b="1" dirty="0"/>
              <a:t> with </a:t>
            </a:r>
            <a:r>
              <a:rPr lang="it-IT" sz="3600" b="1" dirty="0" err="1"/>
              <a:t>brms</a:t>
            </a:r>
            <a:endParaRPr lang="it-IT" sz="2400" b="1" dirty="0">
              <a:solidFill>
                <a:srgbClr val="FF0000"/>
              </a:solidFill>
            </a:endParaRPr>
          </a:p>
        </p:txBody>
      </p:sp>
      <p:pic>
        <p:nvPicPr>
          <p:cNvPr id="3" name="Immagine 2" descr="Immagine che contiene testo&#10;&#10;Descrizione generata automaticamente">
            <a:extLst>
              <a:ext uri="{FF2B5EF4-FFF2-40B4-BE49-F238E27FC236}">
                <a16:creationId xmlns:a16="http://schemas.microsoft.com/office/drawing/2014/main" id="{0483B029-049A-411F-AE3A-718EBAAA70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58" y="1663225"/>
            <a:ext cx="4752476" cy="1126664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9BE36405-2F1C-4C51-9A5E-6EAE6F3A8C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8973" y="1658997"/>
            <a:ext cx="5900676" cy="3540006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78696E58-074E-40F4-AC73-91455698ED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436" y="2877436"/>
            <a:ext cx="5251537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5407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ttangolo 3">
                <a:extLst>
                  <a:ext uri="{FF2B5EF4-FFF2-40B4-BE49-F238E27FC236}">
                    <a16:creationId xmlns:a16="http://schemas.microsoft.com/office/drawing/2014/main" id="{58B2B75B-9711-485F-AB13-5C39C7FE6D52}"/>
                  </a:ext>
                </a:extLst>
              </p:cNvPr>
              <p:cNvSpPr/>
              <p:nvPr/>
            </p:nvSpPr>
            <p:spPr>
              <a:xfrm>
                <a:off x="4044699" y="1615960"/>
                <a:ext cx="4124784" cy="87145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t-IT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m:rPr>
                          <m:nor/>
                        </m:rPr>
                        <a:rPr lang="en-US" dirty="0"/>
                        <m:t>  </m:t>
                      </m:r>
                      <m:r>
                        <m:rPr>
                          <m:nor/>
                        </m:rPr>
                        <a:rPr lang="en-US" dirty="0"/>
                        <m:t>with</m:t>
                      </m:r>
                      <m:r>
                        <m:rPr>
                          <m:nor/>
                        </m:rPr>
                        <a:rPr lang="en-US" dirty="0"/>
                        <m:t> 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≥0</m:t>
                      </m:r>
                      <m:r>
                        <m:rPr>
                          <m:nor/>
                        </m:rPr>
                        <a:rPr lang="en-US" dirty="0"/>
                        <m:t>  </m:t>
                      </m:r>
                      <m:r>
                        <m:rPr>
                          <m:nor/>
                        </m:rPr>
                        <a:rPr lang="en-US" dirty="0"/>
                        <m:t>and</m:t>
                      </m:r>
                      <m:r>
                        <m:rPr>
                          <m:nor/>
                        </m:rPr>
                        <a:rPr lang="it-IT" b="0" i="0" dirty="0" smtClean="0"/>
                        <m:t> </m:t>
                      </m:r>
                      <m:nary>
                        <m:naryPr>
                          <m:chr m:val="∑"/>
                          <m:ctrlPr>
                            <a:rPr lang="it-IT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it-IT" i="1" dirty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it-IT" i="1" dirty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it-IT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it-IT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it-IT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it-IT" i="1" dirty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i="1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Rettangolo 3">
                <a:extLst>
                  <a:ext uri="{FF2B5EF4-FFF2-40B4-BE49-F238E27FC236}">
                    <a16:creationId xmlns:a16="http://schemas.microsoft.com/office/drawing/2014/main" id="{58B2B75B-9711-485F-AB13-5C39C7FE6D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4699" y="1615960"/>
                <a:ext cx="4124784" cy="87145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ttangolo 4">
                <a:extLst>
                  <a:ext uri="{FF2B5EF4-FFF2-40B4-BE49-F238E27FC236}">
                    <a16:creationId xmlns:a16="http://schemas.microsoft.com/office/drawing/2014/main" id="{B224CEA8-377C-4498-AADF-17B84BC2686E}"/>
                  </a:ext>
                </a:extLst>
              </p:cNvPr>
              <p:cNvSpPr/>
              <p:nvPr/>
            </p:nvSpPr>
            <p:spPr>
              <a:xfrm>
                <a:off x="3681366" y="656249"/>
                <a:ext cx="4829264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Probability mass function (</a:t>
                </a:r>
                <a:r>
                  <a:rPr lang="en-US" dirty="0" err="1"/>
                  <a:t>pmf</a:t>
                </a:r>
                <a:r>
                  <a:rPr lang="en-US" dirty="0"/>
                  <a:t>) of a discrete random variable </a:t>
                </a:r>
                <a14:m>
                  <m:oMath xmlns:m="http://schemas.openxmlformats.org/officeDocument/2006/math">
                    <m:r>
                      <a:rPr lang="it-IT" b="1" i="1" smtClean="0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en-US" dirty="0"/>
                  <a:t>: </a:t>
                </a:r>
              </a:p>
            </p:txBody>
          </p:sp>
        </mc:Choice>
        <mc:Fallback xmlns="">
          <p:sp>
            <p:nvSpPr>
              <p:cNvPr id="5" name="Rettangolo 4">
                <a:extLst>
                  <a:ext uri="{FF2B5EF4-FFF2-40B4-BE49-F238E27FC236}">
                    <a16:creationId xmlns:a16="http://schemas.microsoft.com/office/drawing/2014/main" id="{B224CEA8-377C-4498-AADF-17B84BC268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1366" y="656249"/>
                <a:ext cx="4829264" cy="646331"/>
              </a:xfrm>
              <a:prstGeom prst="rect">
                <a:avLst/>
              </a:prstGeom>
              <a:blipFill>
                <a:blip r:embed="rId3"/>
                <a:stretch>
                  <a:fillRect l="-1136" t="-5660" b="-1415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AD04A96B-D123-402B-A581-96037E0E7214}"/>
              </a:ext>
            </a:extLst>
          </p:cNvPr>
          <p:cNvCxnSpPr/>
          <p:nvPr/>
        </p:nvCxnSpPr>
        <p:spPr>
          <a:xfrm>
            <a:off x="5062390" y="4643617"/>
            <a:ext cx="2067214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B96174AE-4535-4B93-9B36-8CE7B7F15B94}"/>
              </a:ext>
            </a:extLst>
          </p:cNvPr>
          <p:cNvCxnSpPr/>
          <p:nvPr/>
        </p:nvCxnSpPr>
        <p:spPr>
          <a:xfrm>
            <a:off x="5943530" y="4642528"/>
            <a:ext cx="0" cy="5697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Rettangolo 10">
            <a:extLst>
              <a:ext uri="{FF2B5EF4-FFF2-40B4-BE49-F238E27FC236}">
                <a16:creationId xmlns:a16="http://schemas.microsoft.com/office/drawing/2014/main" id="{EB950AC5-7ACA-48CF-B9B7-A28058B2A528}"/>
              </a:ext>
            </a:extLst>
          </p:cNvPr>
          <p:cNvSpPr/>
          <p:nvPr/>
        </p:nvSpPr>
        <p:spPr>
          <a:xfrm>
            <a:off x="6601427" y="1515618"/>
            <a:ext cx="1515156" cy="1095885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ttangolo 11">
                <a:extLst>
                  <a:ext uri="{FF2B5EF4-FFF2-40B4-BE49-F238E27FC236}">
                    <a16:creationId xmlns:a16="http://schemas.microsoft.com/office/drawing/2014/main" id="{B8F6A2F4-D570-4F10-A2DB-1D79EBB7F7F9}"/>
                  </a:ext>
                </a:extLst>
              </p:cNvPr>
              <p:cNvSpPr/>
              <p:nvPr/>
            </p:nvSpPr>
            <p:spPr>
              <a:xfrm>
                <a:off x="4938565" y="5242040"/>
                <a:ext cx="2434834" cy="8679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m:rPr>
                          <m:nor/>
                        </m:rPr>
                        <a:rPr lang="en-US" dirty="0"/>
                        <m:t>  </m:t>
                      </m:r>
                      <m:r>
                        <a:rPr lang="it-IT" i="1" dirty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it-IT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it-IT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it-IT" b="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Rettangolo 11">
                <a:extLst>
                  <a:ext uri="{FF2B5EF4-FFF2-40B4-BE49-F238E27FC236}">
                    <a16:creationId xmlns:a16="http://schemas.microsoft.com/office/drawing/2014/main" id="{B8F6A2F4-D570-4F10-A2DB-1D79EBB7F7F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8565" y="5242040"/>
                <a:ext cx="2434834" cy="86793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ttangolo 12">
            <a:extLst>
              <a:ext uri="{FF2B5EF4-FFF2-40B4-BE49-F238E27FC236}">
                <a16:creationId xmlns:a16="http://schemas.microsoft.com/office/drawing/2014/main" id="{CB0F3CC7-D155-4DED-B513-5B4595C79FD5}"/>
              </a:ext>
            </a:extLst>
          </p:cNvPr>
          <p:cNvSpPr/>
          <p:nvPr/>
        </p:nvSpPr>
        <p:spPr>
          <a:xfrm>
            <a:off x="74811" y="6393984"/>
            <a:ext cx="12042378" cy="38305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7B954650-793E-441E-B65B-6ABC0362C7E5}"/>
              </a:ext>
            </a:extLst>
          </p:cNvPr>
          <p:cNvSpPr txBox="1"/>
          <p:nvPr/>
        </p:nvSpPr>
        <p:spPr>
          <a:xfrm>
            <a:off x="209548" y="6393984"/>
            <a:ext cx="11791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Bayesian Data Analysis – A Primer                    Workshop 2021                    Marco D’Alessandro (PhD)                    ISTC CNR </a:t>
            </a:r>
            <a:r>
              <a:rPr lang="it-IT" dirty="0" err="1">
                <a:solidFill>
                  <a:schemeClr val="bg1"/>
                </a:solidFill>
              </a:rPr>
              <a:t>Italy</a:t>
            </a:r>
            <a:r>
              <a:rPr lang="it-IT" dirty="0">
                <a:solidFill>
                  <a:schemeClr val="bg1"/>
                </a:solidFill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ttangolo 14">
                <a:extLst>
                  <a:ext uri="{FF2B5EF4-FFF2-40B4-BE49-F238E27FC236}">
                    <a16:creationId xmlns:a16="http://schemas.microsoft.com/office/drawing/2014/main" id="{17A1621E-36B2-4246-AEDD-760CF31CDAD8}"/>
                  </a:ext>
                </a:extLst>
              </p:cNvPr>
              <p:cNvSpPr/>
              <p:nvPr/>
            </p:nvSpPr>
            <p:spPr>
              <a:xfrm>
                <a:off x="5766150" y="4614344"/>
                <a:ext cx="33457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i="1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5" name="Rettangolo 14">
                <a:extLst>
                  <a:ext uri="{FF2B5EF4-FFF2-40B4-BE49-F238E27FC236}">
                    <a16:creationId xmlns:a16="http://schemas.microsoft.com/office/drawing/2014/main" id="{17A1621E-36B2-4246-AEDD-760CF31CDA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6150" y="4614344"/>
                <a:ext cx="334579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ttangolo 15">
            <a:extLst>
              <a:ext uri="{FF2B5EF4-FFF2-40B4-BE49-F238E27FC236}">
                <a16:creationId xmlns:a16="http://schemas.microsoft.com/office/drawing/2014/main" id="{396C1C00-A716-4A70-824D-B8752E7A2FAA}"/>
              </a:ext>
            </a:extLst>
          </p:cNvPr>
          <p:cNvSpPr/>
          <p:nvPr/>
        </p:nvSpPr>
        <p:spPr>
          <a:xfrm>
            <a:off x="5002622" y="4588694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0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ttangolo 16">
                <a:extLst>
                  <a:ext uri="{FF2B5EF4-FFF2-40B4-BE49-F238E27FC236}">
                    <a16:creationId xmlns:a16="http://schemas.microsoft.com/office/drawing/2014/main" id="{87278860-5F13-4264-A0CF-B1ACE1ADA7DE}"/>
                  </a:ext>
                </a:extLst>
              </p:cNvPr>
              <p:cNvSpPr/>
              <p:nvPr/>
            </p:nvSpPr>
            <p:spPr>
              <a:xfrm>
                <a:off x="6836125" y="4575309"/>
                <a:ext cx="41152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dirty="0" smtClean="0"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7" name="Rettangolo 16">
                <a:extLst>
                  <a:ext uri="{FF2B5EF4-FFF2-40B4-BE49-F238E27FC236}">
                    <a16:creationId xmlns:a16="http://schemas.microsoft.com/office/drawing/2014/main" id="{87278860-5F13-4264-A0CF-B1ACE1ADA7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6125" y="4575309"/>
                <a:ext cx="411523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Connettore diritto 18">
            <a:extLst>
              <a:ext uri="{FF2B5EF4-FFF2-40B4-BE49-F238E27FC236}">
                <a16:creationId xmlns:a16="http://schemas.microsoft.com/office/drawing/2014/main" id="{36BA9FE5-AA32-4A1C-866F-E2C931015367}"/>
              </a:ext>
            </a:extLst>
          </p:cNvPr>
          <p:cNvCxnSpPr>
            <a:cxnSpLocks/>
          </p:cNvCxnSpPr>
          <p:nvPr/>
        </p:nvCxnSpPr>
        <p:spPr>
          <a:xfrm flipH="1" flipV="1">
            <a:off x="3143250" y="2857500"/>
            <a:ext cx="2136052" cy="56828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Rettangolo 19">
            <a:extLst>
              <a:ext uri="{FF2B5EF4-FFF2-40B4-BE49-F238E27FC236}">
                <a16:creationId xmlns:a16="http://schemas.microsoft.com/office/drawing/2014/main" id="{EC74DCDC-44D4-4B17-AA92-704090BF388A}"/>
              </a:ext>
            </a:extLst>
          </p:cNvPr>
          <p:cNvSpPr/>
          <p:nvPr/>
        </p:nvSpPr>
        <p:spPr>
          <a:xfrm>
            <a:off x="2228856" y="2520662"/>
            <a:ext cx="145251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 err="1"/>
              <a:t>Binomial</a:t>
            </a:r>
            <a:r>
              <a:rPr lang="it-IT" dirty="0"/>
              <a:t> </a:t>
            </a:r>
            <a:r>
              <a:rPr lang="it-IT" dirty="0" err="1"/>
              <a:t>pmf</a:t>
            </a:r>
            <a:endParaRPr lang="en-US" dirty="0"/>
          </a:p>
        </p:txBody>
      </p:sp>
      <p:sp>
        <p:nvSpPr>
          <p:cNvPr id="23" name="Rettangolo 22">
            <a:extLst>
              <a:ext uri="{FF2B5EF4-FFF2-40B4-BE49-F238E27FC236}">
                <a16:creationId xmlns:a16="http://schemas.microsoft.com/office/drawing/2014/main" id="{B0AE667B-DDD7-43F9-B8F7-0C93E34C0036}"/>
              </a:ext>
            </a:extLst>
          </p:cNvPr>
          <p:cNvSpPr/>
          <p:nvPr/>
        </p:nvSpPr>
        <p:spPr>
          <a:xfrm>
            <a:off x="2446947" y="3848100"/>
            <a:ext cx="15977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/>
              <a:t>Area (sum)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ttangolo 25">
                <a:extLst>
                  <a:ext uri="{FF2B5EF4-FFF2-40B4-BE49-F238E27FC236}">
                    <a16:creationId xmlns:a16="http://schemas.microsoft.com/office/drawing/2014/main" id="{91CBAD5D-A943-4B04-869E-15D39C089E32}"/>
                  </a:ext>
                </a:extLst>
              </p:cNvPr>
              <p:cNvSpPr/>
              <p:nvPr/>
            </p:nvSpPr>
            <p:spPr>
              <a:xfrm>
                <a:off x="8265339" y="2881204"/>
                <a:ext cx="2067214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it-IT" dirty="0" err="1"/>
                  <a:t>Possible</a:t>
                </a:r>
                <a:r>
                  <a:rPr lang="it-IT" dirty="0"/>
                  <a:t> </a:t>
                </a:r>
                <a:r>
                  <a:rPr lang="it-IT" dirty="0" err="1"/>
                  <a:t>values</a:t>
                </a:r>
                <a:r>
                  <a:rPr lang="it-IT" dirty="0"/>
                  <a:t> of </a:t>
                </a:r>
                <a14:m>
                  <m:oMath xmlns:m="http://schemas.openxmlformats.org/officeDocument/2006/math">
                    <m:r>
                      <a:rPr lang="it-IT" b="1" i="1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it-IT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26" name="Rettangolo 25">
                <a:extLst>
                  <a:ext uri="{FF2B5EF4-FFF2-40B4-BE49-F238E27FC236}">
                    <a16:creationId xmlns:a16="http://schemas.microsoft.com/office/drawing/2014/main" id="{91CBAD5D-A943-4B04-869E-15D39C089E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5339" y="2881204"/>
                <a:ext cx="2067214" cy="369332"/>
              </a:xfrm>
              <a:prstGeom prst="rect">
                <a:avLst/>
              </a:prstGeom>
              <a:blipFill>
                <a:blip r:embed="rId7"/>
                <a:stretch>
                  <a:fillRect l="-2655" t="-10000" b="-2666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ttangolo 6">
            <a:extLst>
              <a:ext uri="{FF2B5EF4-FFF2-40B4-BE49-F238E27FC236}">
                <a16:creationId xmlns:a16="http://schemas.microsoft.com/office/drawing/2014/main" id="{26914A6F-A056-4C0A-9EE9-F90BC1761E69}"/>
              </a:ext>
            </a:extLst>
          </p:cNvPr>
          <p:cNvSpPr/>
          <p:nvPr/>
        </p:nvSpPr>
        <p:spPr>
          <a:xfrm>
            <a:off x="5079277" y="4418863"/>
            <a:ext cx="133350" cy="201617"/>
          </a:xfrm>
          <a:prstGeom prst="rect">
            <a:avLst/>
          </a:prstGeom>
          <a:solidFill>
            <a:srgbClr val="01998A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7" name="Rettangolo 26">
            <a:extLst>
              <a:ext uri="{FF2B5EF4-FFF2-40B4-BE49-F238E27FC236}">
                <a16:creationId xmlns:a16="http://schemas.microsoft.com/office/drawing/2014/main" id="{079CBC04-3D45-4EF2-8BA1-2BCA5D881AA3}"/>
              </a:ext>
            </a:extLst>
          </p:cNvPr>
          <p:cNvSpPr/>
          <p:nvPr/>
        </p:nvSpPr>
        <p:spPr>
          <a:xfrm>
            <a:off x="5212627" y="3765839"/>
            <a:ext cx="133350" cy="854642"/>
          </a:xfrm>
          <a:prstGeom prst="rect">
            <a:avLst/>
          </a:prstGeom>
          <a:solidFill>
            <a:srgbClr val="01998A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8" name="Rettangolo 27">
            <a:extLst>
              <a:ext uri="{FF2B5EF4-FFF2-40B4-BE49-F238E27FC236}">
                <a16:creationId xmlns:a16="http://schemas.microsoft.com/office/drawing/2014/main" id="{C20CE108-E355-49F0-9EB1-1C3FA4C0C5A0}"/>
              </a:ext>
            </a:extLst>
          </p:cNvPr>
          <p:cNvSpPr/>
          <p:nvPr/>
        </p:nvSpPr>
        <p:spPr>
          <a:xfrm>
            <a:off x="5344148" y="3140873"/>
            <a:ext cx="133350" cy="1479608"/>
          </a:xfrm>
          <a:prstGeom prst="rect">
            <a:avLst/>
          </a:prstGeom>
          <a:solidFill>
            <a:srgbClr val="01998A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9" name="Rettangolo 28">
            <a:extLst>
              <a:ext uri="{FF2B5EF4-FFF2-40B4-BE49-F238E27FC236}">
                <a16:creationId xmlns:a16="http://schemas.microsoft.com/office/drawing/2014/main" id="{CD884DAA-4230-4588-BD47-224DD89F85FE}"/>
              </a:ext>
            </a:extLst>
          </p:cNvPr>
          <p:cNvSpPr/>
          <p:nvPr/>
        </p:nvSpPr>
        <p:spPr>
          <a:xfrm>
            <a:off x="5473258" y="3019430"/>
            <a:ext cx="133350" cy="1601052"/>
          </a:xfrm>
          <a:prstGeom prst="rect">
            <a:avLst/>
          </a:prstGeom>
          <a:solidFill>
            <a:srgbClr val="01998A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0" name="Rettangolo 29">
            <a:extLst>
              <a:ext uri="{FF2B5EF4-FFF2-40B4-BE49-F238E27FC236}">
                <a16:creationId xmlns:a16="http://schemas.microsoft.com/office/drawing/2014/main" id="{D904BE8B-AB16-4371-83D0-203E50324390}"/>
              </a:ext>
            </a:extLst>
          </p:cNvPr>
          <p:cNvSpPr/>
          <p:nvPr/>
        </p:nvSpPr>
        <p:spPr>
          <a:xfrm>
            <a:off x="5607385" y="3429000"/>
            <a:ext cx="133350" cy="1191482"/>
          </a:xfrm>
          <a:prstGeom prst="rect">
            <a:avLst/>
          </a:prstGeom>
          <a:solidFill>
            <a:srgbClr val="01998A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1" name="Rettangolo 30">
            <a:extLst>
              <a:ext uri="{FF2B5EF4-FFF2-40B4-BE49-F238E27FC236}">
                <a16:creationId xmlns:a16="http://schemas.microsoft.com/office/drawing/2014/main" id="{43A803A0-C511-4F08-B79B-260AFBFF7504}"/>
              </a:ext>
            </a:extLst>
          </p:cNvPr>
          <p:cNvSpPr/>
          <p:nvPr/>
        </p:nvSpPr>
        <p:spPr>
          <a:xfrm>
            <a:off x="5745028" y="3957637"/>
            <a:ext cx="133350" cy="662843"/>
          </a:xfrm>
          <a:prstGeom prst="rect">
            <a:avLst/>
          </a:prstGeom>
          <a:solidFill>
            <a:srgbClr val="01998A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2" name="Rettangolo 31">
            <a:extLst>
              <a:ext uri="{FF2B5EF4-FFF2-40B4-BE49-F238E27FC236}">
                <a16:creationId xmlns:a16="http://schemas.microsoft.com/office/drawing/2014/main" id="{AEF13F00-28D0-4FE0-B9AD-EC8C61DA2A61}"/>
              </a:ext>
            </a:extLst>
          </p:cNvPr>
          <p:cNvSpPr/>
          <p:nvPr/>
        </p:nvSpPr>
        <p:spPr>
          <a:xfrm>
            <a:off x="5878378" y="4100083"/>
            <a:ext cx="133350" cy="520396"/>
          </a:xfrm>
          <a:prstGeom prst="rect">
            <a:avLst/>
          </a:prstGeom>
          <a:solidFill>
            <a:srgbClr val="01998A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3" name="Rettangolo 32">
            <a:extLst>
              <a:ext uri="{FF2B5EF4-FFF2-40B4-BE49-F238E27FC236}">
                <a16:creationId xmlns:a16="http://schemas.microsoft.com/office/drawing/2014/main" id="{4BBEE14A-2682-4EF9-B1D8-1A3ABD92F576}"/>
              </a:ext>
            </a:extLst>
          </p:cNvPr>
          <p:cNvSpPr/>
          <p:nvPr/>
        </p:nvSpPr>
        <p:spPr>
          <a:xfrm>
            <a:off x="6011728" y="4351966"/>
            <a:ext cx="133350" cy="26688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4" name="Rettangolo 33">
            <a:extLst>
              <a:ext uri="{FF2B5EF4-FFF2-40B4-BE49-F238E27FC236}">
                <a16:creationId xmlns:a16="http://schemas.microsoft.com/office/drawing/2014/main" id="{3678DABB-39C2-4FF9-8627-15BDF32B8CBA}"/>
              </a:ext>
            </a:extLst>
          </p:cNvPr>
          <p:cNvSpPr/>
          <p:nvPr/>
        </p:nvSpPr>
        <p:spPr>
          <a:xfrm>
            <a:off x="6145078" y="4505474"/>
            <a:ext cx="133350" cy="11337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5" name="Rettangolo 34">
            <a:extLst>
              <a:ext uri="{FF2B5EF4-FFF2-40B4-BE49-F238E27FC236}">
                <a16:creationId xmlns:a16="http://schemas.microsoft.com/office/drawing/2014/main" id="{44F54E5C-F678-4186-8D3C-395211136021}"/>
              </a:ext>
            </a:extLst>
          </p:cNvPr>
          <p:cNvSpPr/>
          <p:nvPr/>
        </p:nvSpPr>
        <p:spPr>
          <a:xfrm>
            <a:off x="6283772" y="4564609"/>
            <a:ext cx="133350" cy="5642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6" name="Rettangolo 35">
            <a:extLst>
              <a:ext uri="{FF2B5EF4-FFF2-40B4-BE49-F238E27FC236}">
                <a16:creationId xmlns:a16="http://schemas.microsoft.com/office/drawing/2014/main" id="{C371DE19-E6C4-4086-8525-DA946D629EEB}"/>
              </a:ext>
            </a:extLst>
          </p:cNvPr>
          <p:cNvSpPr/>
          <p:nvPr/>
        </p:nvSpPr>
        <p:spPr>
          <a:xfrm>
            <a:off x="6414416" y="4575309"/>
            <a:ext cx="133350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22" name="Connettore diritto 21">
            <a:extLst>
              <a:ext uri="{FF2B5EF4-FFF2-40B4-BE49-F238E27FC236}">
                <a16:creationId xmlns:a16="http://schemas.microsoft.com/office/drawing/2014/main" id="{73F58051-12D9-45DF-ABCE-61BEB745A013}"/>
              </a:ext>
            </a:extLst>
          </p:cNvPr>
          <p:cNvCxnSpPr>
            <a:cxnSpLocks/>
          </p:cNvCxnSpPr>
          <p:nvPr/>
        </p:nvCxnSpPr>
        <p:spPr>
          <a:xfrm flipH="1" flipV="1">
            <a:off x="3590636" y="4095750"/>
            <a:ext cx="1949297" cy="9741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Connettore diritto 24">
            <a:extLst>
              <a:ext uri="{FF2B5EF4-FFF2-40B4-BE49-F238E27FC236}">
                <a16:creationId xmlns:a16="http://schemas.microsoft.com/office/drawing/2014/main" id="{D554576F-DBFD-47C8-B77A-2720890862D2}"/>
              </a:ext>
            </a:extLst>
          </p:cNvPr>
          <p:cNvCxnSpPr>
            <a:cxnSpLocks/>
          </p:cNvCxnSpPr>
          <p:nvPr/>
        </p:nvCxnSpPr>
        <p:spPr>
          <a:xfrm flipV="1">
            <a:off x="6278109" y="3209926"/>
            <a:ext cx="2380116" cy="155004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4771163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tangolo 12">
            <a:extLst>
              <a:ext uri="{FF2B5EF4-FFF2-40B4-BE49-F238E27FC236}">
                <a16:creationId xmlns:a16="http://schemas.microsoft.com/office/drawing/2014/main" id="{CB0F3CC7-D155-4DED-B513-5B4595C79FD5}"/>
              </a:ext>
            </a:extLst>
          </p:cNvPr>
          <p:cNvSpPr/>
          <p:nvPr/>
        </p:nvSpPr>
        <p:spPr>
          <a:xfrm>
            <a:off x="74811" y="6393984"/>
            <a:ext cx="12042378" cy="38305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7B954650-793E-441E-B65B-6ABC0362C7E5}"/>
              </a:ext>
            </a:extLst>
          </p:cNvPr>
          <p:cNvSpPr txBox="1"/>
          <p:nvPr/>
        </p:nvSpPr>
        <p:spPr>
          <a:xfrm>
            <a:off x="209548" y="6393984"/>
            <a:ext cx="11791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Bayesian Data Analysis – A Primer                    Workshop 2021                    Marco D’Alessandro (PhD)                    ISTC CNR </a:t>
            </a:r>
            <a:r>
              <a:rPr lang="it-IT" dirty="0" err="1">
                <a:solidFill>
                  <a:schemeClr val="bg1"/>
                </a:solidFill>
              </a:rPr>
              <a:t>Italy</a:t>
            </a:r>
            <a:r>
              <a:rPr lang="it-IT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62" name="Rettangolo 61">
            <a:extLst>
              <a:ext uri="{FF2B5EF4-FFF2-40B4-BE49-F238E27FC236}">
                <a16:creationId xmlns:a16="http://schemas.microsoft.com/office/drawing/2014/main" id="{FAB66B79-794D-4365-B132-54C8E8E05D98}"/>
              </a:ext>
            </a:extLst>
          </p:cNvPr>
          <p:cNvSpPr/>
          <p:nvPr/>
        </p:nvSpPr>
        <p:spPr>
          <a:xfrm>
            <a:off x="2768787" y="350306"/>
            <a:ext cx="6673471" cy="6463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it-IT" sz="3600" b="1" dirty="0" err="1"/>
              <a:t>Hierarchical</a:t>
            </a:r>
            <a:r>
              <a:rPr lang="it-IT" sz="3600" b="1" dirty="0"/>
              <a:t> </a:t>
            </a:r>
            <a:r>
              <a:rPr lang="it-IT" sz="3600" b="1" dirty="0" err="1"/>
              <a:t>Modeling</a:t>
            </a:r>
            <a:endParaRPr lang="it-IT" sz="2400" b="1" dirty="0">
              <a:solidFill>
                <a:srgbClr val="FF0000"/>
              </a:solidFill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B3A56388-4F75-43D0-9920-30D57AF60641}"/>
              </a:ext>
            </a:extLst>
          </p:cNvPr>
          <p:cNvSpPr txBox="1"/>
          <p:nvPr/>
        </p:nvSpPr>
        <p:spPr>
          <a:xfrm>
            <a:off x="3929277" y="2390862"/>
            <a:ext cx="435248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Codes</a:t>
            </a:r>
            <a:r>
              <a:rPr lang="it-IT" dirty="0"/>
              <a:t>:</a:t>
            </a:r>
          </a:p>
          <a:p>
            <a:pPr marL="285750" indent="-285750">
              <a:buFontTx/>
              <a:buChar char="-"/>
            </a:pPr>
            <a:r>
              <a:rPr lang="it-IT" dirty="0" err="1"/>
              <a:t>infer_hierarchical_normal_parameters.R</a:t>
            </a:r>
            <a:endParaRPr lang="it-IT" dirty="0"/>
          </a:p>
          <a:p>
            <a:pPr marL="285750" indent="-285750">
              <a:buFontTx/>
              <a:buChar char="-"/>
            </a:pPr>
            <a:r>
              <a:rPr lang="it-IT" dirty="0"/>
              <a:t>bayesian_hiearchical_3factorial.R</a:t>
            </a:r>
          </a:p>
          <a:p>
            <a:pPr marL="285750" indent="-285750">
              <a:buFontTx/>
              <a:buChar char="-"/>
            </a:pPr>
            <a:r>
              <a:rPr lang="it-IT" dirty="0" err="1"/>
              <a:t>bayesian_hiearchical_longitudinal.R</a:t>
            </a:r>
            <a:endParaRPr lang="it-IT" dirty="0"/>
          </a:p>
          <a:p>
            <a:pPr marL="285750" indent="-285750">
              <a:buFontTx/>
              <a:buChar char="-"/>
            </a:pPr>
            <a:r>
              <a:rPr lang="it-IT" dirty="0" err="1"/>
              <a:t>bayesian_hiearchical_changepoint.R</a:t>
            </a:r>
            <a:endParaRPr lang="it-IT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CF910D34-2BD0-466A-9F71-2518741869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1325" y="4622067"/>
            <a:ext cx="2899893" cy="1018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69499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tangolo 12">
            <a:extLst>
              <a:ext uri="{FF2B5EF4-FFF2-40B4-BE49-F238E27FC236}">
                <a16:creationId xmlns:a16="http://schemas.microsoft.com/office/drawing/2014/main" id="{CB0F3CC7-D155-4DED-B513-5B4595C79FD5}"/>
              </a:ext>
            </a:extLst>
          </p:cNvPr>
          <p:cNvSpPr/>
          <p:nvPr/>
        </p:nvSpPr>
        <p:spPr>
          <a:xfrm>
            <a:off x="74811" y="6393984"/>
            <a:ext cx="12042378" cy="38305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7B954650-793E-441E-B65B-6ABC0362C7E5}"/>
              </a:ext>
            </a:extLst>
          </p:cNvPr>
          <p:cNvSpPr txBox="1"/>
          <p:nvPr/>
        </p:nvSpPr>
        <p:spPr>
          <a:xfrm>
            <a:off x="209548" y="6393984"/>
            <a:ext cx="11791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Bayesian Data Analysis – A Primer                    Workshop 2021                    Marco D’Alessandro (PhD)                    ISTC CNR </a:t>
            </a:r>
            <a:r>
              <a:rPr lang="it-IT" dirty="0" err="1">
                <a:solidFill>
                  <a:schemeClr val="bg1"/>
                </a:solidFill>
              </a:rPr>
              <a:t>Italy</a:t>
            </a:r>
            <a:r>
              <a:rPr lang="it-IT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62" name="Rettangolo 61">
            <a:extLst>
              <a:ext uri="{FF2B5EF4-FFF2-40B4-BE49-F238E27FC236}">
                <a16:creationId xmlns:a16="http://schemas.microsoft.com/office/drawing/2014/main" id="{FAB66B79-794D-4365-B132-54C8E8E05D98}"/>
              </a:ext>
            </a:extLst>
          </p:cNvPr>
          <p:cNvSpPr/>
          <p:nvPr/>
        </p:nvSpPr>
        <p:spPr>
          <a:xfrm>
            <a:off x="2768787" y="350306"/>
            <a:ext cx="6673471" cy="6463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it-IT" sz="3600" b="1" dirty="0"/>
              <a:t>Readings</a:t>
            </a:r>
            <a:endParaRPr lang="it-IT" sz="2400" b="1" dirty="0">
              <a:solidFill>
                <a:srgbClr val="FF0000"/>
              </a:solidFill>
            </a:endParaRP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DC9232CC-C16D-4201-8341-C44A5C643D09}"/>
              </a:ext>
            </a:extLst>
          </p:cNvPr>
          <p:cNvSpPr/>
          <p:nvPr/>
        </p:nvSpPr>
        <p:spPr>
          <a:xfrm>
            <a:off x="2759264" y="1165436"/>
            <a:ext cx="6673471" cy="6463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it-IT" sz="36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Amateur Level</a:t>
            </a:r>
            <a:endParaRPr lang="it-IT" sz="2400" b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Immagine 4" descr="Immagine che contiene testo, cane, mammifero&#10;&#10;Descrizione generata automaticamente">
            <a:extLst>
              <a:ext uri="{FF2B5EF4-FFF2-40B4-BE49-F238E27FC236}">
                <a16:creationId xmlns:a16="http://schemas.microsoft.com/office/drawing/2014/main" id="{5382B0E7-59D8-4B7A-BF0C-7728696278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4810" y="2892550"/>
            <a:ext cx="1884182" cy="266881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CB6CFC56-1787-4852-9520-F066F3D103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4358" y="2892549"/>
            <a:ext cx="1775643" cy="266881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10" name="Immagine 9" descr="Immagine che contiene testo&#10;&#10;Descrizione generata automaticamente">
            <a:extLst>
              <a:ext uri="{FF2B5EF4-FFF2-40B4-BE49-F238E27FC236}">
                <a16:creationId xmlns:a16="http://schemas.microsoft.com/office/drawing/2014/main" id="{190F427D-A286-4C61-9331-D46A73340A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5367" y="2892549"/>
            <a:ext cx="1884182" cy="2686305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53EC5F70-414F-4F4C-A924-A8F551570470}"/>
              </a:ext>
            </a:extLst>
          </p:cNvPr>
          <p:cNvSpPr txBox="1"/>
          <p:nvPr/>
        </p:nvSpPr>
        <p:spPr>
          <a:xfrm>
            <a:off x="2685106" y="2099317"/>
            <a:ext cx="6285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>
                <a:solidFill>
                  <a:srgbClr val="0070C0"/>
                </a:solidFill>
              </a:rPr>
              <a:t>#1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F1257A54-8D2C-47BF-9F8D-C5CC609788B6}"/>
              </a:ext>
            </a:extLst>
          </p:cNvPr>
          <p:cNvSpPr txBox="1"/>
          <p:nvPr/>
        </p:nvSpPr>
        <p:spPr>
          <a:xfrm>
            <a:off x="5767906" y="2093812"/>
            <a:ext cx="6285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>
                <a:solidFill>
                  <a:srgbClr val="0070C0"/>
                </a:solidFill>
              </a:rPr>
              <a:t>#2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84D96CFE-1177-4DBB-84F8-C8E79052F986}"/>
              </a:ext>
            </a:extLst>
          </p:cNvPr>
          <p:cNvSpPr txBox="1"/>
          <p:nvPr/>
        </p:nvSpPr>
        <p:spPr>
          <a:xfrm>
            <a:off x="8878349" y="2093812"/>
            <a:ext cx="6285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>
                <a:solidFill>
                  <a:srgbClr val="0070C0"/>
                </a:solidFill>
              </a:rPr>
              <a:t>#3</a:t>
            </a:r>
          </a:p>
        </p:txBody>
      </p:sp>
    </p:spTree>
    <p:extLst>
      <p:ext uri="{BB962C8B-B14F-4D97-AF65-F5344CB8AC3E}">
        <p14:creationId xmlns:p14="http://schemas.microsoft.com/office/powerpoint/2010/main" val="3769596970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tangolo 12">
            <a:extLst>
              <a:ext uri="{FF2B5EF4-FFF2-40B4-BE49-F238E27FC236}">
                <a16:creationId xmlns:a16="http://schemas.microsoft.com/office/drawing/2014/main" id="{CB0F3CC7-D155-4DED-B513-5B4595C79FD5}"/>
              </a:ext>
            </a:extLst>
          </p:cNvPr>
          <p:cNvSpPr/>
          <p:nvPr/>
        </p:nvSpPr>
        <p:spPr>
          <a:xfrm>
            <a:off x="74811" y="6393984"/>
            <a:ext cx="12042378" cy="38305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7B954650-793E-441E-B65B-6ABC0362C7E5}"/>
              </a:ext>
            </a:extLst>
          </p:cNvPr>
          <p:cNvSpPr txBox="1"/>
          <p:nvPr/>
        </p:nvSpPr>
        <p:spPr>
          <a:xfrm>
            <a:off x="209548" y="6393984"/>
            <a:ext cx="11791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Bayesian Data Analysis – A Primer                    Workshop 2021                    Marco D’Alessandro (PhD)                    ISTC CNR </a:t>
            </a:r>
            <a:r>
              <a:rPr lang="it-IT" dirty="0" err="1">
                <a:solidFill>
                  <a:schemeClr val="bg1"/>
                </a:solidFill>
              </a:rPr>
              <a:t>Italy</a:t>
            </a:r>
            <a:r>
              <a:rPr lang="it-IT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62" name="Rettangolo 61">
            <a:extLst>
              <a:ext uri="{FF2B5EF4-FFF2-40B4-BE49-F238E27FC236}">
                <a16:creationId xmlns:a16="http://schemas.microsoft.com/office/drawing/2014/main" id="{FAB66B79-794D-4365-B132-54C8E8E05D98}"/>
              </a:ext>
            </a:extLst>
          </p:cNvPr>
          <p:cNvSpPr/>
          <p:nvPr/>
        </p:nvSpPr>
        <p:spPr>
          <a:xfrm>
            <a:off x="2768787" y="350306"/>
            <a:ext cx="6673471" cy="6463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it-IT" sz="3600" b="1" dirty="0"/>
              <a:t>Readings</a:t>
            </a:r>
            <a:endParaRPr lang="it-IT" sz="2400" b="1" dirty="0">
              <a:solidFill>
                <a:srgbClr val="FF0000"/>
              </a:solidFill>
            </a:endParaRP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DC9232CC-C16D-4201-8341-C44A5C643D09}"/>
              </a:ext>
            </a:extLst>
          </p:cNvPr>
          <p:cNvSpPr/>
          <p:nvPr/>
        </p:nvSpPr>
        <p:spPr>
          <a:xfrm>
            <a:off x="2759264" y="1165436"/>
            <a:ext cx="6673471" cy="6463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it-IT" sz="36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 Level</a:t>
            </a:r>
            <a:endParaRPr lang="it-IT" sz="2400" b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53EC5F70-414F-4F4C-A924-A8F551570470}"/>
              </a:ext>
            </a:extLst>
          </p:cNvPr>
          <p:cNvSpPr txBox="1"/>
          <p:nvPr/>
        </p:nvSpPr>
        <p:spPr>
          <a:xfrm>
            <a:off x="2685106" y="2099317"/>
            <a:ext cx="6285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>
                <a:solidFill>
                  <a:srgbClr val="0070C0"/>
                </a:solidFill>
              </a:rPr>
              <a:t>#1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F1257A54-8D2C-47BF-9F8D-C5CC609788B6}"/>
              </a:ext>
            </a:extLst>
          </p:cNvPr>
          <p:cNvSpPr txBox="1"/>
          <p:nvPr/>
        </p:nvSpPr>
        <p:spPr>
          <a:xfrm>
            <a:off x="5767906" y="2093812"/>
            <a:ext cx="6285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>
                <a:solidFill>
                  <a:srgbClr val="0070C0"/>
                </a:solidFill>
              </a:rPr>
              <a:t>#2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84D96CFE-1177-4DBB-84F8-C8E79052F986}"/>
              </a:ext>
            </a:extLst>
          </p:cNvPr>
          <p:cNvSpPr txBox="1"/>
          <p:nvPr/>
        </p:nvSpPr>
        <p:spPr>
          <a:xfrm>
            <a:off x="8878349" y="2093812"/>
            <a:ext cx="6285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>
                <a:solidFill>
                  <a:srgbClr val="0070C0"/>
                </a:solidFill>
              </a:rPr>
              <a:t>#3</a:t>
            </a:r>
          </a:p>
        </p:txBody>
      </p:sp>
      <p:pic>
        <p:nvPicPr>
          <p:cNvPr id="3" name="Immagine 2" descr="Immagine che contiene testo&#10;&#10;Descrizione generata automaticamente">
            <a:extLst>
              <a:ext uri="{FF2B5EF4-FFF2-40B4-BE49-F238E27FC236}">
                <a16:creationId xmlns:a16="http://schemas.microsoft.com/office/drawing/2014/main" id="{29A86761-F790-47D4-B55E-1574768FC0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2451" y="2892549"/>
            <a:ext cx="1884182" cy="2686305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9A1BAE19-9B86-4535-A506-74F4968882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1070" y="2892549"/>
            <a:ext cx="1762216" cy="2686305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360D12F8-9DFD-4DDE-AADC-35C778690B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1513" y="2887066"/>
            <a:ext cx="1762216" cy="2697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957652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tangolo 12">
            <a:extLst>
              <a:ext uri="{FF2B5EF4-FFF2-40B4-BE49-F238E27FC236}">
                <a16:creationId xmlns:a16="http://schemas.microsoft.com/office/drawing/2014/main" id="{CB0F3CC7-D155-4DED-B513-5B4595C79FD5}"/>
              </a:ext>
            </a:extLst>
          </p:cNvPr>
          <p:cNvSpPr/>
          <p:nvPr/>
        </p:nvSpPr>
        <p:spPr>
          <a:xfrm>
            <a:off x="74811" y="6393984"/>
            <a:ext cx="12042378" cy="38305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7B954650-793E-441E-B65B-6ABC0362C7E5}"/>
              </a:ext>
            </a:extLst>
          </p:cNvPr>
          <p:cNvSpPr txBox="1"/>
          <p:nvPr/>
        </p:nvSpPr>
        <p:spPr>
          <a:xfrm>
            <a:off x="209548" y="6393984"/>
            <a:ext cx="11791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Bayesian Data Analysis – A Primer                    Workshop 2021                    Marco D’Alessandro (PhD)                    ISTC CNR </a:t>
            </a:r>
            <a:r>
              <a:rPr lang="it-IT" dirty="0" err="1">
                <a:solidFill>
                  <a:schemeClr val="bg1"/>
                </a:solidFill>
              </a:rPr>
              <a:t>Italy</a:t>
            </a:r>
            <a:r>
              <a:rPr lang="it-IT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62" name="Rettangolo 61">
            <a:extLst>
              <a:ext uri="{FF2B5EF4-FFF2-40B4-BE49-F238E27FC236}">
                <a16:creationId xmlns:a16="http://schemas.microsoft.com/office/drawing/2014/main" id="{FAB66B79-794D-4365-B132-54C8E8E05D98}"/>
              </a:ext>
            </a:extLst>
          </p:cNvPr>
          <p:cNvSpPr/>
          <p:nvPr/>
        </p:nvSpPr>
        <p:spPr>
          <a:xfrm>
            <a:off x="2768787" y="350306"/>
            <a:ext cx="6673471" cy="6463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it-IT" sz="3600" b="1" dirty="0"/>
              <a:t>Readings</a:t>
            </a:r>
            <a:endParaRPr lang="it-IT" sz="2400" b="1" dirty="0">
              <a:solidFill>
                <a:srgbClr val="FF0000"/>
              </a:solidFill>
            </a:endParaRP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DC9232CC-C16D-4201-8341-C44A5C643D09}"/>
              </a:ext>
            </a:extLst>
          </p:cNvPr>
          <p:cNvSpPr/>
          <p:nvPr/>
        </p:nvSpPr>
        <p:spPr>
          <a:xfrm>
            <a:off x="2759264" y="1165436"/>
            <a:ext cx="6673471" cy="6463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it-IT" sz="3600" b="1" dirty="0" err="1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God</a:t>
            </a:r>
            <a:r>
              <a:rPr lang="it-IT" sz="36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Level</a:t>
            </a:r>
            <a:endParaRPr lang="it-IT" sz="2400" b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53EC5F70-414F-4F4C-A924-A8F551570470}"/>
              </a:ext>
            </a:extLst>
          </p:cNvPr>
          <p:cNvSpPr txBox="1"/>
          <p:nvPr/>
        </p:nvSpPr>
        <p:spPr>
          <a:xfrm>
            <a:off x="2685106" y="2099317"/>
            <a:ext cx="6285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>
                <a:solidFill>
                  <a:srgbClr val="0070C0"/>
                </a:solidFill>
              </a:rPr>
              <a:t>#1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F1257A54-8D2C-47BF-9F8D-C5CC609788B6}"/>
              </a:ext>
            </a:extLst>
          </p:cNvPr>
          <p:cNvSpPr txBox="1"/>
          <p:nvPr/>
        </p:nvSpPr>
        <p:spPr>
          <a:xfrm>
            <a:off x="5767906" y="2093812"/>
            <a:ext cx="6285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>
                <a:solidFill>
                  <a:srgbClr val="0070C0"/>
                </a:solidFill>
              </a:rPr>
              <a:t>#2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84D96CFE-1177-4DBB-84F8-C8E79052F986}"/>
              </a:ext>
            </a:extLst>
          </p:cNvPr>
          <p:cNvSpPr txBox="1"/>
          <p:nvPr/>
        </p:nvSpPr>
        <p:spPr>
          <a:xfrm>
            <a:off x="8878349" y="2093812"/>
            <a:ext cx="6285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>
                <a:solidFill>
                  <a:srgbClr val="0070C0"/>
                </a:solidFill>
              </a:rPr>
              <a:t>#3</a:t>
            </a:r>
          </a:p>
        </p:txBody>
      </p:sp>
      <p:pic>
        <p:nvPicPr>
          <p:cNvPr id="4" name="Immagine 3" descr="Immagine che contiene testo, schermo, screenshot&#10;&#10;Descrizione generata automaticamente">
            <a:extLst>
              <a:ext uri="{FF2B5EF4-FFF2-40B4-BE49-F238E27FC236}">
                <a16:creationId xmlns:a16="http://schemas.microsoft.com/office/drawing/2014/main" id="{08E4864D-022B-4316-9D03-96D0691823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1971" y="2892549"/>
            <a:ext cx="1880414" cy="2686305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5EF0A2B8-CCB5-40DD-8EAB-89FC9A7E5F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5224" y="2892549"/>
            <a:ext cx="2048308" cy="2686305"/>
          </a:xfrm>
          <a:prstGeom prst="rect">
            <a:avLst/>
          </a:prstGeom>
        </p:spPr>
      </p:pic>
      <p:pic>
        <p:nvPicPr>
          <p:cNvPr id="18" name="Immagine 17" descr="Immagine che contiene testo&#10;&#10;Descrizione generata automaticamente">
            <a:extLst>
              <a:ext uri="{FF2B5EF4-FFF2-40B4-BE49-F238E27FC236}">
                <a16:creationId xmlns:a16="http://schemas.microsoft.com/office/drawing/2014/main" id="{0DDFCF7E-7BAE-43EB-97FD-5D5BD0DA51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7225" y="2892549"/>
            <a:ext cx="1690792" cy="2686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302452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tangolo 12">
            <a:extLst>
              <a:ext uri="{FF2B5EF4-FFF2-40B4-BE49-F238E27FC236}">
                <a16:creationId xmlns:a16="http://schemas.microsoft.com/office/drawing/2014/main" id="{CB0F3CC7-D155-4DED-B513-5B4595C79FD5}"/>
              </a:ext>
            </a:extLst>
          </p:cNvPr>
          <p:cNvSpPr/>
          <p:nvPr/>
        </p:nvSpPr>
        <p:spPr>
          <a:xfrm>
            <a:off x="74811" y="6393984"/>
            <a:ext cx="12042378" cy="38305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7B954650-793E-441E-B65B-6ABC0362C7E5}"/>
              </a:ext>
            </a:extLst>
          </p:cNvPr>
          <p:cNvSpPr txBox="1"/>
          <p:nvPr/>
        </p:nvSpPr>
        <p:spPr>
          <a:xfrm>
            <a:off x="209548" y="6393984"/>
            <a:ext cx="11791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Bayesian Data Analysis – A Primer                    Workshop 2021                    Marco D’Alessandro (PhD)                    ISTC CNR </a:t>
            </a:r>
            <a:r>
              <a:rPr lang="it-IT" dirty="0" err="1">
                <a:solidFill>
                  <a:schemeClr val="bg1"/>
                </a:solidFill>
              </a:rPr>
              <a:t>Italy</a:t>
            </a:r>
            <a:r>
              <a:rPr lang="it-IT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62" name="Rettangolo 61">
            <a:extLst>
              <a:ext uri="{FF2B5EF4-FFF2-40B4-BE49-F238E27FC236}">
                <a16:creationId xmlns:a16="http://schemas.microsoft.com/office/drawing/2014/main" id="{FAB66B79-794D-4365-B132-54C8E8E05D98}"/>
              </a:ext>
            </a:extLst>
          </p:cNvPr>
          <p:cNvSpPr/>
          <p:nvPr/>
        </p:nvSpPr>
        <p:spPr>
          <a:xfrm>
            <a:off x="3001807" y="2782669"/>
            <a:ext cx="6207433" cy="6463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it-IT" sz="3600" b="1" dirty="0"/>
              <a:t>List of </a:t>
            </a:r>
            <a:r>
              <a:rPr lang="it-IT" sz="3600" b="1" dirty="0" err="1"/>
              <a:t>PGMs</a:t>
            </a:r>
            <a:r>
              <a:rPr lang="it-IT" sz="3600" b="1" dirty="0"/>
              <a:t> per code</a:t>
            </a:r>
            <a:endParaRPr lang="it-IT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6631402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tangolo 12">
            <a:extLst>
              <a:ext uri="{FF2B5EF4-FFF2-40B4-BE49-F238E27FC236}">
                <a16:creationId xmlns:a16="http://schemas.microsoft.com/office/drawing/2014/main" id="{CB0F3CC7-D155-4DED-B513-5B4595C79FD5}"/>
              </a:ext>
            </a:extLst>
          </p:cNvPr>
          <p:cNvSpPr/>
          <p:nvPr/>
        </p:nvSpPr>
        <p:spPr>
          <a:xfrm>
            <a:off x="74811" y="6393984"/>
            <a:ext cx="12042378" cy="38305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7B954650-793E-441E-B65B-6ABC0362C7E5}"/>
              </a:ext>
            </a:extLst>
          </p:cNvPr>
          <p:cNvSpPr txBox="1"/>
          <p:nvPr/>
        </p:nvSpPr>
        <p:spPr>
          <a:xfrm>
            <a:off x="209548" y="6393984"/>
            <a:ext cx="11791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Bayesian Data Analysis – A Primer                    Workshop 2021                    Marco D’Alessandro (PhD)                    ISTC CNR </a:t>
            </a:r>
            <a:r>
              <a:rPr lang="it-IT" dirty="0" err="1">
                <a:solidFill>
                  <a:schemeClr val="bg1"/>
                </a:solidFill>
              </a:rPr>
              <a:t>Italy</a:t>
            </a:r>
            <a:r>
              <a:rPr lang="it-IT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62" name="Rettangolo 61">
            <a:extLst>
              <a:ext uri="{FF2B5EF4-FFF2-40B4-BE49-F238E27FC236}">
                <a16:creationId xmlns:a16="http://schemas.microsoft.com/office/drawing/2014/main" id="{FAB66B79-794D-4365-B132-54C8E8E05D98}"/>
              </a:ext>
            </a:extLst>
          </p:cNvPr>
          <p:cNvSpPr/>
          <p:nvPr/>
        </p:nvSpPr>
        <p:spPr>
          <a:xfrm>
            <a:off x="2992283" y="995814"/>
            <a:ext cx="6207433" cy="6463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it-IT" sz="3600" b="1" dirty="0" err="1"/>
              <a:t>model_normal.stan</a:t>
            </a:r>
            <a:endParaRPr lang="it-IT" sz="2400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e 4">
                <a:extLst>
                  <a:ext uri="{FF2B5EF4-FFF2-40B4-BE49-F238E27FC236}">
                    <a16:creationId xmlns:a16="http://schemas.microsoft.com/office/drawing/2014/main" id="{79CBBB67-D716-4D4B-AD94-0F12511642DC}"/>
                  </a:ext>
                </a:extLst>
              </p:cNvPr>
              <p:cNvSpPr/>
              <p:nvPr/>
            </p:nvSpPr>
            <p:spPr>
              <a:xfrm>
                <a:off x="5677685" y="3674157"/>
                <a:ext cx="427839" cy="436145"/>
              </a:xfrm>
              <a:prstGeom prst="ellipse">
                <a:avLst/>
              </a:prstGeom>
              <a:solidFill>
                <a:schemeClr val="accent3">
                  <a:alpha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𝑥</m:t>
                          </m:r>
                        </m:e>
                        <m:sub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it-IT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Ovale 4">
                <a:extLst>
                  <a:ext uri="{FF2B5EF4-FFF2-40B4-BE49-F238E27FC236}">
                    <a16:creationId xmlns:a16="http://schemas.microsoft.com/office/drawing/2014/main" id="{79CBBB67-D716-4D4B-AD94-0F12511642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7685" y="3674157"/>
                <a:ext cx="427839" cy="436145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4B67EEEE-0798-4AF2-9745-41B38A1C632B}"/>
              </a:ext>
            </a:extLst>
          </p:cNvPr>
          <p:cNvSpPr/>
          <p:nvPr/>
        </p:nvSpPr>
        <p:spPr>
          <a:xfrm>
            <a:off x="5259897" y="3221372"/>
            <a:ext cx="1266738" cy="1342239"/>
          </a:xfrm>
          <a:prstGeom prst="round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4D425134-07E7-48B5-8B27-2F6432930235}"/>
                  </a:ext>
                </a:extLst>
              </p:cNvPr>
              <p:cNvSpPr txBox="1"/>
              <p:nvPr/>
            </p:nvSpPr>
            <p:spPr>
              <a:xfrm>
                <a:off x="5891604" y="4262695"/>
                <a:ext cx="82212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1400" i="1" dirty="0" err="1"/>
                  <a:t>Obs</a:t>
                </a:r>
                <a:r>
                  <a:rPr lang="it-IT" sz="1400" i="1" dirty="0"/>
                  <a:t> </a:t>
                </a:r>
                <a14:m>
                  <m:oMath xmlns:m="http://schemas.openxmlformats.org/officeDocument/2006/math">
                    <m:r>
                      <a:rPr lang="it-IT" sz="1400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it-IT" sz="1400" i="1" dirty="0"/>
              </a:p>
            </p:txBody>
          </p:sp>
        </mc:Choice>
        <mc:Fallback xmlns="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4D425134-07E7-48B5-8B27-2F64329302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1604" y="4262695"/>
                <a:ext cx="822122" cy="307777"/>
              </a:xfrm>
              <a:prstGeom prst="rect">
                <a:avLst/>
              </a:prstGeom>
              <a:blipFill>
                <a:blip r:embed="rId3"/>
                <a:stretch>
                  <a:fillRect l="-2222" t="-1961" b="-1960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Ovale 7">
                <a:extLst>
                  <a:ext uri="{FF2B5EF4-FFF2-40B4-BE49-F238E27FC236}">
                    <a16:creationId xmlns:a16="http://schemas.microsoft.com/office/drawing/2014/main" id="{674C4C64-90FC-4B51-9077-6B6BDE278ED3}"/>
                  </a:ext>
                </a:extLst>
              </p:cNvPr>
              <p:cNvSpPr/>
              <p:nvPr/>
            </p:nvSpPr>
            <p:spPr>
              <a:xfrm>
                <a:off x="5677685" y="2340762"/>
                <a:ext cx="427839" cy="436145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</m:t>
                      </m:r>
                    </m:oMath>
                  </m:oMathPara>
                </a14:m>
                <a:endParaRPr lang="it-IT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Ovale 7">
                <a:extLst>
                  <a:ext uri="{FF2B5EF4-FFF2-40B4-BE49-F238E27FC236}">
                    <a16:creationId xmlns:a16="http://schemas.microsoft.com/office/drawing/2014/main" id="{674C4C64-90FC-4B51-9077-6B6BDE278E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7685" y="2340762"/>
                <a:ext cx="427839" cy="436145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Connettore 2 5">
            <a:extLst>
              <a:ext uri="{FF2B5EF4-FFF2-40B4-BE49-F238E27FC236}">
                <a16:creationId xmlns:a16="http://schemas.microsoft.com/office/drawing/2014/main" id="{24A19B1D-C659-4A55-9DF5-20FBE409827B}"/>
              </a:ext>
            </a:extLst>
          </p:cNvPr>
          <p:cNvCxnSpPr>
            <a:stCxn id="8" idx="4"/>
            <a:endCxn id="5" idx="0"/>
          </p:cNvCxnSpPr>
          <p:nvPr/>
        </p:nvCxnSpPr>
        <p:spPr>
          <a:xfrm>
            <a:off x="5891605" y="2776907"/>
            <a:ext cx="0" cy="8972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e 10">
                <a:extLst>
                  <a:ext uri="{FF2B5EF4-FFF2-40B4-BE49-F238E27FC236}">
                    <a16:creationId xmlns:a16="http://schemas.microsoft.com/office/drawing/2014/main" id="{D98AD953-EA93-4356-8372-BA5A1FF0DE64}"/>
                  </a:ext>
                </a:extLst>
              </p:cNvPr>
              <p:cNvSpPr/>
              <p:nvPr/>
            </p:nvSpPr>
            <p:spPr>
              <a:xfrm>
                <a:off x="7012933" y="3674157"/>
                <a:ext cx="427839" cy="436145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it-IT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</m:ctrlPr>
                        </m:sSupPr>
                        <m:e>
                          <m:r>
                            <a:rPr lang="it-IT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</m:t>
                          </m:r>
                        </m:e>
                        <m:sup>
                          <m:r>
                            <a:rPr lang="it-IT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it-IT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Ovale 10">
                <a:extLst>
                  <a:ext uri="{FF2B5EF4-FFF2-40B4-BE49-F238E27FC236}">
                    <a16:creationId xmlns:a16="http://schemas.microsoft.com/office/drawing/2014/main" id="{D98AD953-EA93-4356-8372-BA5A1FF0DE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2933" y="3674157"/>
                <a:ext cx="427839" cy="436145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D7086E30-E098-4A6E-8E24-DC7EFEE7688F}"/>
              </a:ext>
            </a:extLst>
          </p:cNvPr>
          <p:cNvCxnSpPr>
            <a:stCxn id="11" idx="2"/>
            <a:endCxn id="5" idx="6"/>
          </p:cNvCxnSpPr>
          <p:nvPr/>
        </p:nvCxnSpPr>
        <p:spPr>
          <a:xfrm flipH="1">
            <a:off x="6105524" y="3892230"/>
            <a:ext cx="9074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Ovale 14">
                <a:extLst>
                  <a:ext uri="{FF2B5EF4-FFF2-40B4-BE49-F238E27FC236}">
                    <a16:creationId xmlns:a16="http://schemas.microsoft.com/office/drawing/2014/main" id="{145B6210-BE74-46E4-9C7B-2EFC769B4D9D}"/>
                  </a:ext>
                </a:extLst>
              </p:cNvPr>
              <p:cNvSpPr/>
              <p:nvPr/>
            </p:nvSpPr>
            <p:spPr>
              <a:xfrm>
                <a:off x="7012933" y="2747698"/>
                <a:ext cx="427839" cy="436145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</m:t>
                      </m:r>
                    </m:oMath>
                  </m:oMathPara>
                </a14:m>
                <a:endParaRPr lang="it-IT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Ovale 14">
                <a:extLst>
                  <a:ext uri="{FF2B5EF4-FFF2-40B4-BE49-F238E27FC236}">
                    <a16:creationId xmlns:a16="http://schemas.microsoft.com/office/drawing/2014/main" id="{145B6210-BE74-46E4-9C7B-2EFC769B4D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2933" y="2747698"/>
                <a:ext cx="427839" cy="436145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Ovale 9">
            <a:extLst>
              <a:ext uri="{FF2B5EF4-FFF2-40B4-BE49-F238E27FC236}">
                <a16:creationId xmlns:a16="http://schemas.microsoft.com/office/drawing/2014/main" id="{CE59B964-E909-4BAB-8F72-2A7158F5FCD8}"/>
              </a:ext>
            </a:extLst>
          </p:cNvPr>
          <p:cNvSpPr/>
          <p:nvPr/>
        </p:nvSpPr>
        <p:spPr>
          <a:xfrm>
            <a:off x="6995633" y="2733976"/>
            <a:ext cx="462437" cy="468796"/>
          </a:xfrm>
          <a:prstGeom prst="ellipse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6" name="Connettore 2 15">
            <a:extLst>
              <a:ext uri="{FF2B5EF4-FFF2-40B4-BE49-F238E27FC236}">
                <a16:creationId xmlns:a16="http://schemas.microsoft.com/office/drawing/2014/main" id="{327F4B30-B06F-4636-B88F-1C9C00D377BE}"/>
              </a:ext>
            </a:extLst>
          </p:cNvPr>
          <p:cNvCxnSpPr>
            <a:stCxn id="11" idx="0"/>
            <a:endCxn id="10" idx="4"/>
          </p:cNvCxnSpPr>
          <p:nvPr/>
        </p:nvCxnSpPr>
        <p:spPr>
          <a:xfrm flipH="1" flipV="1">
            <a:off x="7226852" y="3202772"/>
            <a:ext cx="1" cy="4713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3446390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tangolo 12">
            <a:extLst>
              <a:ext uri="{FF2B5EF4-FFF2-40B4-BE49-F238E27FC236}">
                <a16:creationId xmlns:a16="http://schemas.microsoft.com/office/drawing/2014/main" id="{CB0F3CC7-D155-4DED-B513-5B4595C79FD5}"/>
              </a:ext>
            </a:extLst>
          </p:cNvPr>
          <p:cNvSpPr/>
          <p:nvPr/>
        </p:nvSpPr>
        <p:spPr>
          <a:xfrm>
            <a:off x="74811" y="6393984"/>
            <a:ext cx="12042378" cy="38305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7B954650-793E-441E-B65B-6ABC0362C7E5}"/>
              </a:ext>
            </a:extLst>
          </p:cNvPr>
          <p:cNvSpPr txBox="1"/>
          <p:nvPr/>
        </p:nvSpPr>
        <p:spPr>
          <a:xfrm>
            <a:off x="209548" y="6393984"/>
            <a:ext cx="11791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Bayesian Data Analysis – A Primer                    Workshop 2021                    Marco D’Alessandro (PhD)                    ISTC CNR </a:t>
            </a:r>
            <a:r>
              <a:rPr lang="it-IT" dirty="0" err="1">
                <a:solidFill>
                  <a:schemeClr val="bg1"/>
                </a:solidFill>
              </a:rPr>
              <a:t>Italy</a:t>
            </a:r>
            <a:r>
              <a:rPr lang="it-IT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62" name="Rettangolo 61">
            <a:extLst>
              <a:ext uri="{FF2B5EF4-FFF2-40B4-BE49-F238E27FC236}">
                <a16:creationId xmlns:a16="http://schemas.microsoft.com/office/drawing/2014/main" id="{FAB66B79-794D-4365-B132-54C8E8E05D98}"/>
              </a:ext>
            </a:extLst>
          </p:cNvPr>
          <p:cNvSpPr/>
          <p:nvPr/>
        </p:nvSpPr>
        <p:spPr>
          <a:xfrm>
            <a:off x="2992283" y="995814"/>
            <a:ext cx="6207433" cy="6463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it-IT" sz="3600" b="1" dirty="0" err="1"/>
              <a:t>model_binomial.stan</a:t>
            </a:r>
            <a:endParaRPr lang="it-IT" sz="2400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ttangolo 3">
                <a:extLst>
                  <a:ext uri="{FF2B5EF4-FFF2-40B4-BE49-F238E27FC236}">
                    <a16:creationId xmlns:a16="http://schemas.microsoft.com/office/drawing/2014/main" id="{7486F66E-8D1A-4D46-B5BA-E897588B90C2}"/>
                  </a:ext>
                </a:extLst>
              </p:cNvPr>
              <p:cNvSpPr/>
              <p:nvPr/>
            </p:nvSpPr>
            <p:spPr>
              <a:xfrm>
                <a:off x="5008226" y="4243581"/>
                <a:ext cx="385894" cy="383054"/>
              </a:xfrm>
              <a:prstGeom prst="rect">
                <a:avLst/>
              </a:prstGeom>
              <a:solidFill>
                <a:schemeClr val="accent3">
                  <a:alpha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𝑦</m:t>
                          </m:r>
                        </m:e>
                        <m:sub>
                          <m:r>
                            <a:rPr lang="it-IT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4" name="Rettangolo 3">
                <a:extLst>
                  <a:ext uri="{FF2B5EF4-FFF2-40B4-BE49-F238E27FC236}">
                    <a16:creationId xmlns:a16="http://schemas.microsoft.com/office/drawing/2014/main" id="{7486F66E-8D1A-4D46-B5BA-E897588B90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8226" y="4243581"/>
                <a:ext cx="385894" cy="383054"/>
              </a:xfrm>
              <a:prstGeom prst="rect">
                <a:avLst/>
              </a:prstGeom>
              <a:blipFill>
                <a:blip r:embed="rId2"/>
                <a:stretch>
                  <a:fillRect l="-6154" b="-307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ttangolo 16">
                <a:extLst>
                  <a:ext uri="{FF2B5EF4-FFF2-40B4-BE49-F238E27FC236}">
                    <a16:creationId xmlns:a16="http://schemas.microsoft.com/office/drawing/2014/main" id="{9A08D5BD-B183-4FD2-87F8-F8B20B43BB04}"/>
                  </a:ext>
                </a:extLst>
              </p:cNvPr>
              <p:cNvSpPr/>
              <p:nvPr/>
            </p:nvSpPr>
            <p:spPr>
              <a:xfrm>
                <a:off x="5008226" y="5113629"/>
                <a:ext cx="385894" cy="383054"/>
              </a:xfrm>
              <a:prstGeom prst="rect">
                <a:avLst/>
              </a:prstGeom>
              <a:solidFill>
                <a:schemeClr val="accent3">
                  <a:alpha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𝑁</m:t>
                          </m:r>
                        </m:e>
                        <m:sub>
                          <m:r>
                            <a:rPr lang="it-IT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7" name="Rettangolo 16">
                <a:extLst>
                  <a:ext uri="{FF2B5EF4-FFF2-40B4-BE49-F238E27FC236}">
                    <a16:creationId xmlns:a16="http://schemas.microsoft.com/office/drawing/2014/main" id="{9A08D5BD-B183-4FD2-87F8-F8B20B43BB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8226" y="5113629"/>
                <a:ext cx="385894" cy="383054"/>
              </a:xfrm>
              <a:prstGeom prst="rect">
                <a:avLst/>
              </a:prstGeom>
              <a:blipFill>
                <a:blip r:embed="rId3"/>
                <a:stretch>
                  <a:fillRect l="-923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16B67A8D-9E95-4BFD-A87E-60C3B115C443}"/>
              </a:ext>
            </a:extLst>
          </p:cNvPr>
          <p:cNvCxnSpPr>
            <a:stCxn id="17" idx="0"/>
            <a:endCxn id="4" idx="2"/>
          </p:cNvCxnSpPr>
          <p:nvPr/>
        </p:nvCxnSpPr>
        <p:spPr>
          <a:xfrm flipV="1">
            <a:off x="5201173" y="4626635"/>
            <a:ext cx="0" cy="4869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Ovale 18">
                <a:extLst>
                  <a:ext uri="{FF2B5EF4-FFF2-40B4-BE49-F238E27FC236}">
                    <a16:creationId xmlns:a16="http://schemas.microsoft.com/office/drawing/2014/main" id="{7D3D335A-D8F9-45FC-BC0A-8FC3551267DC}"/>
                  </a:ext>
                </a:extLst>
              </p:cNvPr>
              <p:cNvSpPr/>
              <p:nvPr/>
            </p:nvSpPr>
            <p:spPr>
              <a:xfrm>
                <a:off x="4988128" y="3157053"/>
                <a:ext cx="427839" cy="436145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anose="05050102010706020507" pitchFamily="18" charset="2"/>
                            </a:rPr>
                            <m:t>θ</m:t>
                          </m:r>
                        </m:e>
                        <m:sub>
                          <m:r>
                            <a:rPr lang="it-IT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it-IT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Ovale 18">
                <a:extLst>
                  <a:ext uri="{FF2B5EF4-FFF2-40B4-BE49-F238E27FC236}">
                    <a16:creationId xmlns:a16="http://schemas.microsoft.com/office/drawing/2014/main" id="{7D3D335A-D8F9-45FC-BC0A-8FC3551267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8128" y="3157053"/>
                <a:ext cx="427839" cy="436145"/>
              </a:xfrm>
              <a:prstGeom prst="ellipse">
                <a:avLst/>
              </a:prstGeom>
              <a:blipFill>
                <a:blip r:embed="rId4"/>
                <a:stretch>
                  <a:fillRect l="-1389"/>
                </a:stretch>
              </a:blipFill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Connettore 2 19">
            <a:extLst>
              <a:ext uri="{FF2B5EF4-FFF2-40B4-BE49-F238E27FC236}">
                <a16:creationId xmlns:a16="http://schemas.microsoft.com/office/drawing/2014/main" id="{906C62D2-D880-4815-92C7-F8662B10F67A}"/>
              </a:ext>
            </a:extLst>
          </p:cNvPr>
          <p:cNvCxnSpPr>
            <a:stCxn id="19" idx="4"/>
            <a:endCxn id="4" idx="0"/>
          </p:cNvCxnSpPr>
          <p:nvPr/>
        </p:nvCxnSpPr>
        <p:spPr>
          <a:xfrm flipH="1">
            <a:off x="5201173" y="3593198"/>
            <a:ext cx="875" cy="6503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ttangolo 21">
                <a:extLst>
                  <a:ext uri="{FF2B5EF4-FFF2-40B4-BE49-F238E27FC236}">
                    <a16:creationId xmlns:a16="http://schemas.microsoft.com/office/drawing/2014/main" id="{42F52BF4-E324-4435-88BB-D9C6950BF8C2}"/>
                  </a:ext>
                </a:extLst>
              </p:cNvPr>
              <p:cNvSpPr/>
              <p:nvPr/>
            </p:nvSpPr>
            <p:spPr>
              <a:xfrm>
                <a:off x="6662256" y="4243581"/>
                <a:ext cx="385894" cy="383054"/>
              </a:xfrm>
              <a:prstGeom prst="rect">
                <a:avLst/>
              </a:prstGeom>
              <a:solidFill>
                <a:schemeClr val="accent3">
                  <a:alpha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𝑦</m:t>
                          </m:r>
                        </m:e>
                        <m:sub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22" name="Rettangolo 21">
                <a:extLst>
                  <a:ext uri="{FF2B5EF4-FFF2-40B4-BE49-F238E27FC236}">
                    <a16:creationId xmlns:a16="http://schemas.microsoft.com/office/drawing/2014/main" id="{42F52BF4-E324-4435-88BB-D9C6950BF8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2256" y="4243581"/>
                <a:ext cx="385894" cy="383054"/>
              </a:xfrm>
              <a:prstGeom prst="rect">
                <a:avLst/>
              </a:prstGeom>
              <a:blipFill>
                <a:blip r:embed="rId5"/>
                <a:stretch>
                  <a:fillRect l="-6154" b="-307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ttangolo 22">
                <a:extLst>
                  <a:ext uri="{FF2B5EF4-FFF2-40B4-BE49-F238E27FC236}">
                    <a16:creationId xmlns:a16="http://schemas.microsoft.com/office/drawing/2014/main" id="{C175F2A9-59ED-40E7-8780-DD7464B827D6}"/>
                  </a:ext>
                </a:extLst>
              </p:cNvPr>
              <p:cNvSpPr/>
              <p:nvPr/>
            </p:nvSpPr>
            <p:spPr>
              <a:xfrm>
                <a:off x="6662256" y="5113629"/>
                <a:ext cx="385894" cy="383054"/>
              </a:xfrm>
              <a:prstGeom prst="rect">
                <a:avLst/>
              </a:prstGeom>
              <a:solidFill>
                <a:schemeClr val="accent3">
                  <a:alpha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𝑁</m:t>
                          </m:r>
                        </m:e>
                        <m:sub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23" name="Rettangolo 22">
                <a:extLst>
                  <a:ext uri="{FF2B5EF4-FFF2-40B4-BE49-F238E27FC236}">
                    <a16:creationId xmlns:a16="http://schemas.microsoft.com/office/drawing/2014/main" id="{C175F2A9-59ED-40E7-8780-DD7464B827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2256" y="5113629"/>
                <a:ext cx="385894" cy="383054"/>
              </a:xfrm>
              <a:prstGeom prst="rect">
                <a:avLst/>
              </a:prstGeom>
              <a:blipFill>
                <a:blip r:embed="rId6"/>
                <a:stretch>
                  <a:fillRect l="-923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Connettore 2 23">
            <a:extLst>
              <a:ext uri="{FF2B5EF4-FFF2-40B4-BE49-F238E27FC236}">
                <a16:creationId xmlns:a16="http://schemas.microsoft.com/office/drawing/2014/main" id="{1D7AD78B-326F-424B-BE16-FA905F97BBD5}"/>
              </a:ext>
            </a:extLst>
          </p:cNvPr>
          <p:cNvCxnSpPr>
            <a:stCxn id="23" idx="0"/>
            <a:endCxn id="22" idx="2"/>
          </p:cNvCxnSpPr>
          <p:nvPr/>
        </p:nvCxnSpPr>
        <p:spPr>
          <a:xfrm flipV="1">
            <a:off x="6855203" y="4626635"/>
            <a:ext cx="0" cy="4869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Ovale 24">
                <a:extLst>
                  <a:ext uri="{FF2B5EF4-FFF2-40B4-BE49-F238E27FC236}">
                    <a16:creationId xmlns:a16="http://schemas.microsoft.com/office/drawing/2014/main" id="{9B16D95E-1E73-4DD2-BD9A-D9BF77498DDE}"/>
                  </a:ext>
                </a:extLst>
              </p:cNvPr>
              <p:cNvSpPr/>
              <p:nvPr/>
            </p:nvSpPr>
            <p:spPr>
              <a:xfrm>
                <a:off x="6642158" y="3157053"/>
                <a:ext cx="427839" cy="436145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anose="05050102010706020507" pitchFamily="18" charset="2"/>
                            </a:rPr>
                            <m:t>θ</m:t>
                          </m:r>
                        </m:e>
                        <m:sub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it-IT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Ovale 24">
                <a:extLst>
                  <a:ext uri="{FF2B5EF4-FFF2-40B4-BE49-F238E27FC236}">
                    <a16:creationId xmlns:a16="http://schemas.microsoft.com/office/drawing/2014/main" id="{9B16D95E-1E73-4DD2-BD9A-D9BF77498D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2158" y="3157053"/>
                <a:ext cx="427839" cy="436145"/>
              </a:xfrm>
              <a:prstGeom prst="ellipse">
                <a:avLst/>
              </a:prstGeom>
              <a:blipFill>
                <a:blip r:embed="rId7"/>
                <a:stretch>
                  <a:fillRect l="-2778"/>
                </a:stretch>
              </a:blipFill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Connettore 2 25">
            <a:extLst>
              <a:ext uri="{FF2B5EF4-FFF2-40B4-BE49-F238E27FC236}">
                <a16:creationId xmlns:a16="http://schemas.microsoft.com/office/drawing/2014/main" id="{76C8BFF1-2185-4A5C-B2BF-4033484E7F91}"/>
              </a:ext>
            </a:extLst>
          </p:cNvPr>
          <p:cNvCxnSpPr>
            <a:stCxn id="25" idx="4"/>
            <a:endCxn id="22" idx="0"/>
          </p:cNvCxnSpPr>
          <p:nvPr/>
        </p:nvCxnSpPr>
        <p:spPr>
          <a:xfrm flipH="1">
            <a:off x="6855203" y="3593198"/>
            <a:ext cx="875" cy="6503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Ovale 26">
                <a:extLst>
                  <a:ext uri="{FF2B5EF4-FFF2-40B4-BE49-F238E27FC236}">
                    <a16:creationId xmlns:a16="http://schemas.microsoft.com/office/drawing/2014/main" id="{850EB919-DCAE-493C-9C43-6AED488479B5}"/>
                  </a:ext>
                </a:extLst>
              </p:cNvPr>
              <p:cNvSpPr/>
              <p:nvPr/>
            </p:nvSpPr>
            <p:spPr>
              <a:xfrm>
                <a:off x="5810250" y="2201473"/>
                <a:ext cx="427839" cy="436145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anose="05050102010706020507" pitchFamily="18" charset="2"/>
                            </a:rPr>
                            <m:t>θ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it-IT" sz="1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diff</m:t>
                          </m:r>
                        </m:sub>
                      </m:sSub>
                    </m:oMath>
                  </m:oMathPara>
                </a14:m>
                <a:endParaRPr lang="it-IT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" name="Ovale 26">
                <a:extLst>
                  <a:ext uri="{FF2B5EF4-FFF2-40B4-BE49-F238E27FC236}">
                    <a16:creationId xmlns:a16="http://schemas.microsoft.com/office/drawing/2014/main" id="{850EB919-DCAE-493C-9C43-6AED488479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0250" y="2201473"/>
                <a:ext cx="427839" cy="436145"/>
              </a:xfrm>
              <a:prstGeom prst="ellipse">
                <a:avLst/>
              </a:prstGeom>
              <a:blipFill>
                <a:blip r:embed="rId8"/>
                <a:stretch>
                  <a:fillRect l="-5556"/>
                </a:stretch>
              </a:blipFill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Ovale 20">
            <a:extLst>
              <a:ext uri="{FF2B5EF4-FFF2-40B4-BE49-F238E27FC236}">
                <a16:creationId xmlns:a16="http://schemas.microsoft.com/office/drawing/2014/main" id="{C079A290-DF67-4E6C-94D6-49F6EA6CACE1}"/>
              </a:ext>
            </a:extLst>
          </p:cNvPr>
          <p:cNvSpPr/>
          <p:nvPr/>
        </p:nvSpPr>
        <p:spPr>
          <a:xfrm>
            <a:off x="5788330" y="2183586"/>
            <a:ext cx="471677" cy="476270"/>
          </a:xfrm>
          <a:prstGeom prst="ellipse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29" name="Connettore 2 28">
            <a:extLst>
              <a:ext uri="{FF2B5EF4-FFF2-40B4-BE49-F238E27FC236}">
                <a16:creationId xmlns:a16="http://schemas.microsoft.com/office/drawing/2014/main" id="{FBA54A7F-9876-4010-A60E-E20FC61616B3}"/>
              </a:ext>
            </a:extLst>
          </p:cNvPr>
          <p:cNvCxnSpPr>
            <a:cxnSpLocks/>
            <a:stCxn id="19" idx="0"/>
            <a:endCxn id="21" idx="3"/>
          </p:cNvCxnSpPr>
          <p:nvPr/>
        </p:nvCxnSpPr>
        <p:spPr>
          <a:xfrm flipV="1">
            <a:off x="5202048" y="2590108"/>
            <a:ext cx="655357" cy="5669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Connettore 2 31">
            <a:extLst>
              <a:ext uri="{FF2B5EF4-FFF2-40B4-BE49-F238E27FC236}">
                <a16:creationId xmlns:a16="http://schemas.microsoft.com/office/drawing/2014/main" id="{E1580542-4586-4E95-A88E-5657C63CA0B1}"/>
              </a:ext>
            </a:extLst>
          </p:cNvPr>
          <p:cNvCxnSpPr>
            <a:cxnSpLocks/>
            <a:stCxn id="25" idx="0"/>
            <a:endCxn id="21" idx="5"/>
          </p:cNvCxnSpPr>
          <p:nvPr/>
        </p:nvCxnSpPr>
        <p:spPr>
          <a:xfrm flipH="1" flipV="1">
            <a:off x="6190932" y="2590108"/>
            <a:ext cx="665146" cy="5669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662746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tangolo 12">
            <a:extLst>
              <a:ext uri="{FF2B5EF4-FFF2-40B4-BE49-F238E27FC236}">
                <a16:creationId xmlns:a16="http://schemas.microsoft.com/office/drawing/2014/main" id="{CB0F3CC7-D155-4DED-B513-5B4595C79FD5}"/>
              </a:ext>
            </a:extLst>
          </p:cNvPr>
          <p:cNvSpPr/>
          <p:nvPr/>
        </p:nvSpPr>
        <p:spPr>
          <a:xfrm>
            <a:off x="74811" y="6393984"/>
            <a:ext cx="12042378" cy="38305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7B954650-793E-441E-B65B-6ABC0362C7E5}"/>
              </a:ext>
            </a:extLst>
          </p:cNvPr>
          <p:cNvSpPr txBox="1"/>
          <p:nvPr/>
        </p:nvSpPr>
        <p:spPr>
          <a:xfrm>
            <a:off x="209548" y="6393984"/>
            <a:ext cx="11791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Bayesian Data Analysis – A Primer                    Workshop 2021                    Marco D’Alessandro (PhD)                    ISTC CNR </a:t>
            </a:r>
            <a:r>
              <a:rPr lang="it-IT" dirty="0" err="1">
                <a:solidFill>
                  <a:schemeClr val="bg1"/>
                </a:solidFill>
              </a:rPr>
              <a:t>Italy</a:t>
            </a:r>
            <a:r>
              <a:rPr lang="it-IT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62" name="Rettangolo 61">
            <a:extLst>
              <a:ext uri="{FF2B5EF4-FFF2-40B4-BE49-F238E27FC236}">
                <a16:creationId xmlns:a16="http://schemas.microsoft.com/office/drawing/2014/main" id="{FAB66B79-794D-4365-B132-54C8E8E05D98}"/>
              </a:ext>
            </a:extLst>
          </p:cNvPr>
          <p:cNvSpPr/>
          <p:nvPr/>
        </p:nvSpPr>
        <p:spPr>
          <a:xfrm>
            <a:off x="2992283" y="995814"/>
            <a:ext cx="6207433" cy="6463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it-IT" sz="3600" b="1" dirty="0" err="1"/>
              <a:t>model_simple_regression.stan</a:t>
            </a:r>
            <a:endParaRPr lang="it-IT" sz="2400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Ovale 39">
                <a:extLst>
                  <a:ext uri="{FF2B5EF4-FFF2-40B4-BE49-F238E27FC236}">
                    <a16:creationId xmlns:a16="http://schemas.microsoft.com/office/drawing/2014/main" id="{2313D107-424C-4E88-9CF8-C79F0F7FECFB}"/>
                  </a:ext>
                </a:extLst>
              </p:cNvPr>
              <p:cNvSpPr/>
              <p:nvPr/>
            </p:nvSpPr>
            <p:spPr>
              <a:xfrm>
                <a:off x="5697522" y="4549633"/>
                <a:ext cx="427839" cy="436145"/>
              </a:xfrm>
              <a:prstGeom prst="ellipse">
                <a:avLst/>
              </a:prstGeom>
              <a:solidFill>
                <a:schemeClr val="accent3">
                  <a:alpha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𝑥</m:t>
                          </m:r>
                        </m:e>
                        <m:sub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it-IT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0" name="Ovale 39">
                <a:extLst>
                  <a:ext uri="{FF2B5EF4-FFF2-40B4-BE49-F238E27FC236}">
                    <a16:creationId xmlns:a16="http://schemas.microsoft.com/office/drawing/2014/main" id="{2313D107-424C-4E88-9CF8-C79F0F7FEC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7522" y="4549633"/>
                <a:ext cx="427839" cy="436145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Ovale 40">
                <a:extLst>
                  <a:ext uri="{FF2B5EF4-FFF2-40B4-BE49-F238E27FC236}">
                    <a16:creationId xmlns:a16="http://schemas.microsoft.com/office/drawing/2014/main" id="{343F8300-24DC-4B22-94D8-86179D42400D}"/>
                  </a:ext>
                </a:extLst>
              </p:cNvPr>
              <p:cNvSpPr/>
              <p:nvPr/>
            </p:nvSpPr>
            <p:spPr>
              <a:xfrm>
                <a:off x="5697522" y="3589134"/>
                <a:ext cx="427839" cy="436145"/>
              </a:xfrm>
              <a:prstGeom prst="ellipse">
                <a:avLst/>
              </a:prstGeom>
              <a:solidFill>
                <a:schemeClr val="accent3">
                  <a:alpha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𝑦</m:t>
                          </m:r>
                        </m:e>
                        <m:sub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it-IT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1" name="Ovale 40">
                <a:extLst>
                  <a:ext uri="{FF2B5EF4-FFF2-40B4-BE49-F238E27FC236}">
                    <a16:creationId xmlns:a16="http://schemas.microsoft.com/office/drawing/2014/main" id="{343F8300-24DC-4B22-94D8-86179D4240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7522" y="3589134"/>
                <a:ext cx="427839" cy="436145"/>
              </a:xfrm>
              <a:prstGeom prst="ellipse">
                <a:avLst/>
              </a:prstGeom>
              <a:blipFill>
                <a:blip r:embed="rId3"/>
                <a:stretch>
                  <a:fillRect l="-1389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Connettore 2 2">
            <a:extLst>
              <a:ext uri="{FF2B5EF4-FFF2-40B4-BE49-F238E27FC236}">
                <a16:creationId xmlns:a16="http://schemas.microsoft.com/office/drawing/2014/main" id="{0E5486F5-2F00-4CC9-B4E8-9441C83FEFD1}"/>
              </a:ext>
            </a:extLst>
          </p:cNvPr>
          <p:cNvCxnSpPr>
            <a:stCxn id="40" idx="0"/>
            <a:endCxn id="41" idx="4"/>
          </p:cNvCxnSpPr>
          <p:nvPr/>
        </p:nvCxnSpPr>
        <p:spPr>
          <a:xfrm flipV="1">
            <a:off x="5911442" y="4025279"/>
            <a:ext cx="0" cy="5243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8ACB1734-6E9A-45DF-868F-18F5FBAAD752}"/>
              </a:ext>
            </a:extLst>
          </p:cNvPr>
          <p:cNvSpPr/>
          <p:nvPr/>
        </p:nvSpPr>
        <p:spPr>
          <a:xfrm>
            <a:off x="5310231" y="3286773"/>
            <a:ext cx="1199624" cy="1988191"/>
          </a:xfrm>
          <a:prstGeom prst="round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CasellaDiTesto 41">
                <a:extLst>
                  <a:ext uri="{FF2B5EF4-FFF2-40B4-BE49-F238E27FC236}">
                    <a16:creationId xmlns:a16="http://schemas.microsoft.com/office/drawing/2014/main" id="{76B30E6B-F42F-4CC5-837D-A966806CC2A5}"/>
                  </a:ext>
                </a:extLst>
              </p:cNvPr>
              <p:cNvSpPr txBox="1"/>
              <p:nvPr/>
            </p:nvSpPr>
            <p:spPr>
              <a:xfrm>
                <a:off x="5879980" y="4986260"/>
                <a:ext cx="82212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1400" i="1" dirty="0" err="1"/>
                  <a:t>Obs</a:t>
                </a:r>
                <a:r>
                  <a:rPr lang="it-IT" sz="1400" i="1" dirty="0"/>
                  <a:t> </a:t>
                </a:r>
                <a14:m>
                  <m:oMath xmlns:m="http://schemas.openxmlformats.org/officeDocument/2006/math">
                    <m:r>
                      <a:rPr lang="it-IT" sz="1400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it-IT" sz="1400" i="1" dirty="0"/>
              </a:p>
            </p:txBody>
          </p:sp>
        </mc:Choice>
        <mc:Fallback xmlns="">
          <p:sp>
            <p:nvSpPr>
              <p:cNvPr id="42" name="CasellaDiTesto 41">
                <a:extLst>
                  <a:ext uri="{FF2B5EF4-FFF2-40B4-BE49-F238E27FC236}">
                    <a16:creationId xmlns:a16="http://schemas.microsoft.com/office/drawing/2014/main" id="{76B30E6B-F42F-4CC5-837D-A966806CC2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9980" y="4986260"/>
                <a:ext cx="822122" cy="307777"/>
              </a:xfrm>
              <a:prstGeom prst="rect">
                <a:avLst/>
              </a:prstGeom>
              <a:blipFill>
                <a:blip r:embed="rId4"/>
                <a:stretch>
                  <a:fillRect l="-2239" t="-4000" b="-20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Ovale 42">
                <a:extLst>
                  <a:ext uri="{FF2B5EF4-FFF2-40B4-BE49-F238E27FC236}">
                    <a16:creationId xmlns:a16="http://schemas.microsoft.com/office/drawing/2014/main" id="{6308026C-C3D6-46F2-8BA1-99199300860D}"/>
                  </a:ext>
                </a:extLst>
              </p:cNvPr>
              <p:cNvSpPr/>
              <p:nvPr/>
            </p:nvSpPr>
            <p:spPr>
              <a:xfrm>
                <a:off x="7039499" y="3589134"/>
                <a:ext cx="427839" cy="436145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it-IT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</m:ctrlPr>
                        </m:sSupPr>
                        <m:e>
                          <m:r>
                            <a:rPr lang="it-IT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</m:t>
                          </m:r>
                        </m:e>
                        <m:sup>
                          <m:r>
                            <a:rPr lang="it-IT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it-IT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3" name="Ovale 42">
                <a:extLst>
                  <a:ext uri="{FF2B5EF4-FFF2-40B4-BE49-F238E27FC236}">
                    <a16:creationId xmlns:a16="http://schemas.microsoft.com/office/drawing/2014/main" id="{6308026C-C3D6-46F2-8BA1-9919930086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9499" y="3589134"/>
                <a:ext cx="427839" cy="436145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Connettore 2 43">
            <a:extLst>
              <a:ext uri="{FF2B5EF4-FFF2-40B4-BE49-F238E27FC236}">
                <a16:creationId xmlns:a16="http://schemas.microsoft.com/office/drawing/2014/main" id="{A494C0F4-554F-4CDE-9B29-C45F66619C2A}"/>
              </a:ext>
            </a:extLst>
          </p:cNvPr>
          <p:cNvCxnSpPr>
            <a:stCxn id="43" idx="2"/>
          </p:cNvCxnSpPr>
          <p:nvPr/>
        </p:nvCxnSpPr>
        <p:spPr>
          <a:xfrm flipH="1">
            <a:off x="6132090" y="3807207"/>
            <a:ext cx="9074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Ovale 44">
                <a:extLst>
                  <a:ext uri="{FF2B5EF4-FFF2-40B4-BE49-F238E27FC236}">
                    <a16:creationId xmlns:a16="http://schemas.microsoft.com/office/drawing/2014/main" id="{AE2878EC-80CF-4A4B-8392-C7F2814670E6}"/>
                  </a:ext>
                </a:extLst>
              </p:cNvPr>
              <p:cNvSpPr/>
              <p:nvPr/>
            </p:nvSpPr>
            <p:spPr>
              <a:xfrm>
                <a:off x="7039499" y="2662675"/>
                <a:ext cx="427839" cy="436145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</m:t>
                      </m:r>
                    </m:oMath>
                  </m:oMathPara>
                </a14:m>
                <a:endParaRPr lang="it-IT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5" name="Ovale 44">
                <a:extLst>
                  <a:ext uri="{FF2B5EF4-FFF2-40B4-BE49-F238E27FC236}">
                    <a16:creationId xmlns:a16="http://schemas.microsoft.com/office/drawing/2014/main" id="{AE2878EC-80CF-4A4B-8392-C7F2814670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9499" y="2662675"/>
                <a:ext cx="427839" cy="436145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Ovale 45">
            <a:extLst>
              <a:ext uri="{FF2B5EF4-FFF2-40B4-BE49-F238E27FC236}">
                <a16:creationId xmlns:a16="http://schemas.microsoft.com/office/drawing/2014/main" id="{19989490-C97F-4A54-8E40-A232E8AA3799}"/>
              </a:ext>
            </a:extLst>
          </p:cNvPr>
          <p:cNvSpPr/>
          <p:nvPr/>
        </p:nvSpPr>
        <p:spPr>
          <a:xfrm>
            <a:off x="7022199" y="2638426"/>
            <a:ext cx="462437" cy="479323"/>
          </a:xfrm>
          <a:prstGeom prst="ellipse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47" name="Connettore 2 46">
            <a:extLst>
              <a:ext uri="{FF2B5EF4-FFF2-40B4-BE49-F238E27FC236}">
                <a16:creationId xmlns:a16="http://schemas.microsoft.com/office/drawing/2014/main" id="{8B410890-2612-4C78-A4E9-552C5E23A1A5}"/>
              </a:ext>
            </a:extLst>
          </p:cNvPr>
          <p:cNvCxnSpPr>
            <a:cxnSpLocks/>
            <a:stCxn id="43" idx="0"/>
            <a:endCxn id="46" idx="4"/>
          </p:cNvCxnSpPr>
          <p:nvPr/>
        </p:nvCxnSpPr>
        <p:spPr>
          <a:xfrm flipH="1" flipV="1">
            <a:off x="7253418" y="3117749"/>
            <a:ext cx="1" cy="4713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Ovale 47">
                <a:extLst>
                  <a:ext uri="{FF2B5EF4-FFF2-40B4-BE49-F238E27FC236}">
                    <a16:creationId xmlns:a16="http://schemas.microsoft.com/office/drawing/2014/main" id="{4AD6A182-C49A-4961-8F93-09DE792DF7BA}"/>
                  </a:ext>
                </a:extLst>
              </p:cNvPr>
              <p:cNvSpPr/>
              <p:nvPr/>
            </p:nvSpPr>
            <p:spPr>
              <a:xfrm>
                <a:off x="5269683" y="2341757"/>
                <a:ext cx="427839" cy="436145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anose="05050102010706020507" pitchFamily="18" charset="2"/>
                            </a:rPr>
                            <m:t></m:t>
                          </m:r>
                        </m:e>
                        <m:sub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it-IT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8" name="Ovale 47">
                <a:extLst>
                  <a:ext uri="{FF2B5EF4-FFF2-40B4-BE49-F238E27FC236}">
                    <a16:creationId xmlns:a16="http://schemas.microsoft.com/office/drawing/2014/main" id="{4AD6A182-C49A-4961-8F93-09DE792DF7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9683" y="2341757"/>
                <a:ext cx="427839" cy="436145"/>
              </a:xfrm>
              <a:prstGeom prst="ellipse">
                <a:avLst/>
              </a:prstGeom>
              <a:blipFill>
                <a:blip r:embed="rId7"/>
                <a:stretch>
                  <a:fillRect l="-6849" b="-1351"/>
                </a:stretch>
              </a:blipFill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Ovale 48">
                <a:extLst>
                  <a:ext uri="{FF2B5EF4-FFF2-40B4-BE49-F238E27FC236}">
                    <a16:creationId xmlns:a16="http://schemas.microsoft.com/office/drawing/2014/main" id="{B2FAA56A-6CFF-4C74-8377-373353C7ABF3}"/>
                  </a:ext>
                </a:extLst>
              </p:cNvPr>
              <p:cNvSpPr/>
              <p:nvPr/>
            </p:nvSpPr>
            <p:spPr>
              <a:xfrm>
                <a:off x="6077121" y="2341956"/>
                <a:ext cx="427839" cy="436145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anose="05050102010706020507" pitchFamily="18" charset="2"/>
                            </a:rPr>
                            <m:t></m:t>
                          </m:r>
                        </m:e>
                        <m:sub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it-IT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9" name="Ovale 48">
                <a:extLst>
                  <a:ext uri="{FF2B5EF4-FFF2-40B4-BE49-F238E27FC236}">
                    <a16:creationId xmlns:a16="http://schemas.microsoft.com/office/drawing/2014/main" id="{B2FAA56A-6CFF-4C74-8377-373353C7AB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7121" y="2341956"/>
                <a:ext cx="427839" cy="436145"/>
              </a:xfrm>
              <a:prstGeom prst="ellipse">
                <a:avLst/>
              </a:prstGeom>
              <a:blipFill>
                <a:blip r:embed="rId8"/>
                <a:stretch>
                  <a:fillRect l="-6944" b="-1351"/>
                </a:stretch>
              </a:blipFill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Connettore 2 6">
            <a:extLst>
              <a:ext uri="{FF2B5EF4-FFF2-40B4-BE49-F238E27FC236}">
                <a16:creationId xmlns:a16="http://schemas.microsoft.com/office/drawing/2014/main" id="{CBFB4C8A-4C04-40CC-AE0C-784F75C43FBE}"/>
              </a:ext>
            </a:extLst>
          </p:cNvPr>
          <p:cNvCxnSpPr>
            <a:cxnSpLocks/>
            <a:stCxn id="49" idx="4"/>
            <a:endCxn id="41" idx="0"/>
          </p:cNvCxnSpPr>
          <p:nvPr/>
        </p:nvCxnSpPr>
        <p:spPr>
          <a:xfrm flipH="1">
            <a:off x="5911442" y="2778101"/>
            <a:ext cx="379599" cy="8110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EE4BA154-36D3-4F4A-BC09-A93871545E71}"/>
              </a:ext>
            </a:extLst>
          </p:cNvPr>
          <p:cNvCxnSpPr>
            <a:cxnSpLocks/>
            <a:stCxn id="48" idx="4"/>
            <a:endCxn id="41" idx="0"/>
          </p:cNvCxnSpPr>
          <p:nvPr/>
        </p:nvCxnSpPr>
        <p:spPr>
          <a:xfrm>
            <a:off x="5483603" y="2777902"/>
            <a:ext cx="427839" cy="8112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2796953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tangolo 12">
            <a:extLst>
              <a:ext uri="{FF2B5EF4-FFF2-40B4-BE49-F238E27FC236}">
                <a16:creationId xmlns:a16="http://schemas.microsoft.com/office/drawing/2014/main" id="{CB0F3CC7-D155-4DED-B513-5B4595C79FD5}"/>
              </a:ext>
            </a:extLst>
          </p:cNvPr>
          <p:cNvSpPr/>
          <p:nvPr/>
        </p:nvSpPr>
        <p:spPr>
          <a:xfrm>
            <a:off x="74811" y="6393984"/>
            <a:ext cx="12042378" cy="38305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7B954650-793E-441E-B65B-6ABC0362C7E5}"/>
              </a:ext>
            </a:extLst>
          </p:cNvPr>
          <p:cNvSpPr txBox="1"/>
          <p:nvPr/>
        </p:nvSpPr>
        <p:spPr>
          <a:xfrm>
            <a:off x="209548" y="6393984"/>
            <a:ext cx="11791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Bayesian Data Analysis – A Primer                    Workshop 2021                    Marco D’Alessandro (PhD)                    ISTC CNR </a:t>
            </a:r>
            <a:r>
              <a:rPr lang="it-IT" dirty="0" err="1">
                <a:solidFill>
                  <a:schemeClr val="bg1"/>
                </a:solidFill>
              </a:rPr>
              <a:t>Italy</a:t>
            </a:r>
            <a:r>
              <a:rPr lang="it-IT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62" name="Rettangolo 61">
            <a:extLst>
              <a:ext uri="{FF2B5EF4-FFF2-40B4-BE49-F238E27FC236}">
                <a16:creationId xmlns:a16="http://schemas.microsoft.com/office/drawing/2014/main" id="{FAB66B79-794D-4365-B132-54C8E8E05D98}"/>
              </a:ext>
            </a:extLst>
          </p:cNvPr>
          <p:cNvSpPr/>
          <p:nvPr/>
        </p:nvSpPr>
        <p:spPr>
          <a:xfrm>
            <a:off x="2992283" y="995814"/>
            <a:ext cx="6207433" cy="6463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it-IT" sz="3600" b="1" dirty="0" err="1"/>
              <a:t>model_simple_regression.stan</a:t>
            </a:r>
            <a:endParaRPr lang="it-IT" sz="2400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Ovale 39">
                <a:extLst>
                  <a:ext uri="{FF2B5EF4-FFF2-40B4-BE49-F238E27FC236}">
                    <a16:creationId xmlns:a16="http://schemas.microsoft.com/office/drawing/2014/main" id="{2313D107-424C-4E88-9CF8-C79F0F7FECFB}"/>
                  </a:ext>
                </a:extLst>
              </p:cNvPr>
              <p:cNvSpPr/>
              <p:nvPr/>
            </p:nvSpPr>
            <p:spPr>
              <a:xfrm>
                <a:off x="5428371" y="4533951"/>
                <a:ext cx="427839" cy="436145"/>
              </a:xfrm>
              <a:prstGeom prst="ellipse">
                <a:avLst/>
              </a:prstGeom>
              <a:solidFill>
                <a:schemeClr val="accent3">
                  <a:alpha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𝑥</m:t>
                          </m:r>
                        </m:e>
                        <m:sub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it-IT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0" name="Ovale 39">
                <a:extLst>
                  <a:ext uri="{FF2B5EF4-FFF2-40B4-BE49-F238E27FC236}">
                    <a16:creationId xmlns:a16="http://schemas.microsoft.com/office/drawing/2014/main" id="{2313D107-424C-4E88-9CF8-C79F0F7FEC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8371" y="4533951"/>
                <a:ext cx="427839" cy="436145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Ovale 40">
                <a:extLst>
                  <a:ext uri="{FF2B5EF4-FFF2-40B4-BE49-F238E27FC236}">
                    <a16:creationId xmlns:a16="http://schemas.microsoft.com/office/drawing/2014/main" id="{343F8300-24DC-4B22-94D8-86179D42400D}"/>
                  </a:ext>
                </a:extLst>
              </p:cNvPr>
              <p:cNvSpPr/>
              <p:nvPr/>
            </p:nvSpPr>
            <p:spPr>
              <a:xfrm>
                <a:off x="5697522" y="3589134"/>
                <a:ext cx="427839" cy="436145"/>
              </a:xfrm>
              <a:prstGeom prst="ellipse">
                <a:avLst/>
              </a:prstGeom>
              <a:solidFill>
                <a:schemeClr val="accent3">
                  <a:alpha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𝑦</m:t>
                          </m:r>
                        </m:e>
                        <m:sub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it-IT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1" name="Ovale 40">
                <a:extLst>
                  <a:ext uri="{FF2B5EF4-FFF2-40B4-BE49-F238E27FC236}">
                    <a16:creationId xmlns:a16="http://schemas.microsoft.com/office/drawing/2014/main" id="{343F8300-24DC-4B22-94D8-86179D4240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7522" y="3589134"/>
                <a:ext cx="427839" cy="436145"/>
              </a:xfrm>
              <a:prstGeom prst="ellipse">
                <a:avLst/>
              </a:prstGeom>
              <a:blipFill>
                <a:blip r:embed="rId3"/>
                <a:stretch>
                  <a:fillRect l="-1389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Connettore 2 2">
            <a:extLst>
              <a:ext uri="{FF2B5EF4-FFF2-40B4-BE49-F238E27FC236}">
                <a16:creationId xmlns:a16="http://schemas.microsoft.com/office/drawing/2014/main" id="{0E5486F5-2F00-4CC9-B4E8-9441C83FEFD1}"/>
              </a:ext>
            </a:extLst>
          </p:cNvPr>
          <p:cNvCxnSpPr>
            <a:stCxn id="40" idx="0"/>
            <a:endCxn id="41" idx="4"/>
          </p:cNvCxnSpPr>
          <p:nvPr/>
        </p:nvCxnSpPr>
        <p:spPr>
          <a:xfrm flipV="1">
            <a:off x="5642291" y="4025279"/>
            <a:ext cx="269151" cy="5086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8ACB1734-6E9A-45DF-868F-18F5FBAAD752}"/>
              </a:ext>
            </a:extLst>
          </p:cNvPr>
          <p:cNvSpPr/>
          <p:nvPr/>
        </p:nvSpPr>
        <p:spPr>
          <a:xfrm>
            <a:off x="5310231" y="3286773"/>
            <a:ext cx="1199624" cy="1988191"/>
          </a:xfrm>
          <a:prstGeom prst="round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CasellaDiTesto 41">
                <a:extLst>
                  <a:ext uri="{FF2B5EF4-FFF2-40B4-BE49-F238E27FC236}">
                    <a16:creationId xmlns:a16="http://schemas.microsoft.com/office/drawing/2014/main" id="{76B30E6B-F42F-4CC5-837D-A966806CC2A5}"/>
                  </a:ext>
                </a:extLst>
              </p:cNvPr>
              <p:cNvSpPr txBox="1"/>
              <p:nvPr/>
            </p:nvSpPr>
            <p:spPr>
              <a:xfrm>
                <a:off x="5879980" y="4986260"/>
                <a:ext cx="82212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1400" i="1" dirty="0" err="1"/>
                  <a:t>Obs</a:t>
                </a:r>
                <a:r>
                  <a:rPr lang="it-IT" sz="1400" i="1" dirty="0"/>
                  <a:t> </a:t>
                </a:r>
                <a14:m>
                  <m:oMath xmlns:m="http://schemas.openxmlformats.org/officeDocument/2006/math">
                    <m:r>
                      <a:rPr lang="it-IT" sz="1400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it-IT" sz="1400" i="1" dirty="0"/>
              </a:p>
            </p:txBody>
          </p:sp>
        </mc:Choice>
        <mc:Fallback xmlns="">
          <p:sp>
            <p:nvSpPr>
              <p:cNvPr id="42" name="CasellaDiTesto 41">
                <a:extLst>
                  <a:ext uri="{FF2B5EF4-FFF2-40B4-BE49-F238E27FC236}">
                    <a16:creationId xmlns:a16="http://schemas.microsoft.com/office/drawing/2014/main" id="{76B30E6B-F42F-4CC5-837D-A966806CC2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9980" y="4986260"/>
                <a:ext cx="822122" cy="307777"/>
              </a:xfrm>
              <a:prstGeom prst="rect">
                <a:avLst/>
              </a:prstGeom>
              <a:blipFill>
                <a:blip r:embed="rId4"/>
                <a:stretch>
                  <a:fillRect l="-2239" t="-4000" b="-20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Ovale 42">
                <a:extLst>
                  <a:ext uri="{FF2B5EF4-FFF2-40B4-BE49-F238E27FC236}">
                    <a16:creationId xmlns:a16="http://schemas.microsoft.com/office/drawing/2014/main" id="{6308026C-C3D6-46F2-8BA1-99199300860D}"/>
                  </a:ext>
                </a:extLst>
              </p:cNvPr>
              <p:cNvSpPr/>
              <p:nvPr/>
            </p:nvSpPr>
            <p:spPr>
              <a:xfrm>
                <a:off x="7039499" y="3589134"/>
                <a:ext cx="427839" cy="436145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it-IT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</m:ctrlPr>
                        </m:sSupPr>
                        <m:e>
                          <m:r>
                            <a:rPr lang="it-IT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</m:t>
                          </m:r>
                        </m:e>
                        <m:sup>
                          <m:r>
                            <a:rPr lang="it-IT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it-IT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3" name="Ovale 42">
                <a:extLst>
                  <a:ext uri="{FF2B5EF4-FFF2-40B4-BE49-F238E27FC236}">
                    <a16:creationId xmlns:a16="http://schemas.microsoft.com/office/drawing/2014/main" id="{6308026C-C3D6-46F2-8BA1-9919930086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9499" y="3589134"/>
                <a:ext cx="427839" cy="436145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Connettore 2 43">
            <a:extLst>
              <a:ext uri="{FF2B5EF4-FFF2-40B4-BE49-F238E27FC236}">
                <a16:creationId xmlns:a16="http://schemas.microsoft.com/office/drawing/2014/main" id="{A494C0F4-554F-4CDE-9B29-C45F66619C2A}"/>
              </a:ext>
            </a:extLst>
          </p:cNvPr>
          <p:cNvCxnSpPr>
            <a:stCxn id="43" idx="2"/>
          </p:cNvCxnSpPr>
          <p:nvPr/>
        </p:nvCxnSpPr>
        <p:spPr>
          <a:xfrm flipH="1">
            <a:off x="6132090" y="3807207"/>
            <a:ext cx="9074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Ovale 44">
                <a:extLst>
                  <a:ext uri="{FF2B5EF4-FFF2-40B4-BE49-F238E27FC236}">
                    <a16:creationId xmlns:a16="http://schemas.microsoft.com/office/drawing/2014/main" id="{AE2878EC-80CF-4A4B-8392-C7F2814670E6}"/>
                  </a:ext>
                </a:extLst>
              </p:cNvPr>
              <p:cNvSpPr/>
              <p:nvPr/>
            </p:nvSpPr>
            <p:spPr>
              <a:xfrm>
                <a:off x="7039499" y="2662675"/>
                <a:ext cx="427839" cy="436145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</m:t>
                      </m:r>
                    </m:oMath>
                  </m:oMathPara>
                </a14:m>
                <a:endParaRPr lang="it-IT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5" name="Ovale 44">
                <a:extLst>
                  <a:ext uri="{FF2B5EF4-FFF2-40B4-BE49-F238E27FC236}">
                    <a16:creationId xmlns:a16="http://schemas.microsoft.com/office/drawing/2014/main" id="{AE2878EC-80CF-4A4B-8392-C7F2814670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9499" y="2662675"/>
                <a:ext cx="427839" cy="436145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Ovale 45">
            <a:extLst>
              <a:ext uri="{FF2B5EF4-FFF2-40B4-BE49-F238E27FC236}">
                <a16:creationId xmlns:a16="http://schemas.microsoft.com/office/drawing/2014/main" id="{19989490-C97F-4A54-8E40-A232E8AA3799}"/>
              </a:ext>
            </a:extLst>
          </p:cNvPr>
          <p:cNvSpPr/>
          <p:nvPr/>
        </p:nvSpPr>
        <p:spPr>
          <a:xfrm>
            <a:off x="7022199" y="2645569"/>
            <a:ext cx="462437" cy="472180"/>
          </a:xfrm>
          <a:prstGeom prst="ellipse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47" name="Connettore 2 46">
            <a:extLst>
              <a:ext uri="{FF2B5EF4-FFF2-40B4-BE49-F238E27FC236}">
                <a16:creationId xmlns:a16="http://schemas.microsoft.com/office/drawing/2014/main" id="{8B410890-2612-4C78-A4E9-552C5E23A1A5}"/>
              </a:ext>
            </a:extLst>
          </p:cNvPr>
          <p:cNvCxnSpPr>
            <a:cxnSpLocks/>
            <a:stCxn id="43" idx="0"/>
            <a:endCxn id="46" idx="4"/>
          </p:cNvCxnSpPr>
          <p:nvPr/>
        </p:nvCxnSpPr>
        <p:spPr>
          <a:xfrm flipH="1" flipV="1">
            <a:off x="7253418" y="3117749"/>
            <a:ext cx="1" cy="4713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Ovale 47">
                <a:extLst>
                  <a:ext uri="{FF2B5EF4-FFF2-40B4-BE49-F238E27FC236}">
                    <a16:creationId xmlns:a16="http://schemas.microsoft.com/office/drawing/2014/main" id="{4AD6A182-C49A-4961-8F93-09DE792DF7BA}"/>
                  </a:ext>
                </a:extLst>
              </p:cNvPr>
              <p:cNvSpPr/>
              <p:nvPr/>
            </p:nvSpPr>
            <p:spPr>
              <a:xfrm>
                <a:off x="5269683" y="2341757"/>
                <a:ext cx="427839" cy="436145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anose="05050102010706020507" pitchFamily="18" charset="2"/>
                            </a:rPr>
                            <m:t></m:t>
                          </m:r>
                        </m:e>
                        <m:sub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it-IT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8" name="Ovale 47">
                <a:extLst>
                  <a:ext uri="{FF2B5EF4-FFF2-40B4-BE49-F238E27FC236}">
                    <a16:creationId xmlns:a16="http://schemas.microsoft.com/office/drawing/2014/main" id="{4AD6A182-C49A-4961-8F93-09DE792DF7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9683" y="2341757"/>
                <a:ext cx="427839" cy="436145"/>
              </a:xfrm>
              <a:prstGeom prst="ellipse">
                <a:avLst/>
              </a:prstGeom>
              <a:blipFill>
                <a:blip r:embed="rId7"/>
                <a:stretch>
                  <a:fillRect l="-6849" b="-1351"/>
                </a:stretch>
              </a:blipFill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Ovale 48">
                <a:extLst>
                  <a:ext uri="{FF2B5EF4-FFF2-40B4-BE49-F238E27FC236}">
                    <a16:creationId xmlns:a16="http://schemas.microsoft.com/office/drawing/2014/main" id="{B2FAA56A-6CFF-4C74-8377-373353C7ABF3}"/>
                  </a:ext>
                </a:extLst>
              </p:cNvPr>
              <p:cNvSpPr/>
              <p:nvPr/>
            </p:nvSpPr>
            <p:spPr>
              <a:xfrm>
                <a:off x="6077121" y="2341956"/>
                <a:ext cx="427839" cy="436145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anose="05050102010706020507" pitchFamily="18" charset="2"/>
                            </a:rPr>
                            <m:t></m:t>
                          </m:r>
                        </m:e>
                        <m:sub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it-IT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9" name="Ovale 48">
                <a:extLst>
                  <a:ext uri="{FF2B5EF4-FFF2-40B4-BE49-F238E27FC236}">
                    <a16:creationId xmlns:a16="http://schemas.microsoft.com/office/drawing/2014/main" id="{B2FAA56A-6CFF-4C74-8377-373353C7AB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7121" y="2341956"/>
                <a:ext cx="427839" cy="436145"/>
              </a:xfrm>
              <a:prstGeom prst="ellipse">
                <a:avLst/>
              </a:prstGeom>
              <a:blipFill>
                <a:blip r:embed="rId8"/>
                <a:stretch>
                  <a:fillRect l="-6944" b="-1351"/>
                </a:stretch>
              </a:blipFill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Connettore 2 6">
            <a:extLst>
              <a:ext uri="{FF2B5EF4-FFF2-40B4-BE49-F238E27FC236}">
                <a16:creationId xmlns:a16="http://schemas.microsoft.com/office/drawing/2014/main" id="{CBFB4C8A-4C04-40CC-AE0C-784F75C43FBE}"/>
              </a:ext>
            </a:extLst>
          </p:cNvPr>
          <p:cNvCxnSpPr>
            <a:cxnSpLocks/>
            <a:stCxn id="49" idx="4"/>
            <a:endCxn id="41" idx="0"/>
          </p:cNvCxnSpPr>
          <p:nvPr/>
        </p:nvCxnSpPr>
        <p:spPr>
          <a:xfrm flipH="1">
            <a:off x="5911442" y="2778101"/>
            <a:ext cx="379599" cy="8110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EE4BA154-36D3-4F4A-BC09-A93871545E71}"/>
              </a:ext>
            </a:extLst>
          </p:cNvPr>
          <p:cNvCxnSpPr>
            <a:cxnSpLocks/>
            <a:stCxn id="48" idx="4"/>
            <a:endCxn id="41" idx="0"/>
          </p:cNvCxnSpPr>
          <p:nvPr/>
        </p:nvCxnSpPr>
        <p:spPr>
          <a:xfrm>
            <a:off x="5483603" y="2777902"/>
            <a:ext cx="427839" cy="8112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Ovale 19">
                <a:extLst>
                  <a:ext uri="{FF2B5EF4-FFF2-40B4-BE49-F238E27FC236}">
                    <a16:creationId xmlns:a16="http://schemas.microsoft.com/office/drawing/2014/main" id="{38CBA989-5291-461B-90D8-2224295E8C87}"/>
                  </a:ext>
                </a:extLst>
              </p:cNvPr>
              <p:cNvSpPr/>
              <p:nvPr/>
            </p:nvSpPr>
            <p:spPr>
              <a:xfrm>
                <a:off x="5975056" y="4533951"/>
                <a:ext cx="427839" cy="436145"/>
              </a:xfrm>
              <a:prstGeom prst="ellipse">
                <a:avLst/>
              </a:prstGeom>
              <a:solidFill>
                <a:schemeClr val="accent3">
                  <a:alpha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𝑥𝑠</m:t>
                          </m:r>
                        </m:e>
                        <m:sub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it-IT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Ovale 19">
                <a:extLst>
                  <a:ext uri="{FF2B5EF4-FFF2-40B4-BE49-F238E27FC236}">
                    <a16:creationId xmlns:a16="http://schemas.microsoft.com/office/drawing/2014/main" id="{38CBA989-5291-461B-90D8-2224295E8C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5056" y="4533951"/>
                <a:ext cx="427839" cy="436145"/>
              </a:xfrm>
              <a:prstGeom prst="ellipse">
                <a:avLst/>
              </a:prstGeom>
              <a:blipFill>
                <a:blip r:embed="rId9"/>
                <a:stretch>
                  <a:fillRect l="-833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Connettore 2 5">
            <a:extLst>
              <a:ext uri="{FF2B5EF4-FFF2-40B4-BE49-F238E27FC236}">
                <a16:creationId xmlns:a16="http://schemas.microsoft.com/office/drawing/2014/main" id="{2C89A126-BDB1-4CFF-A307-37CD871EA7FB}"/>
              </a:ext>
            </a:extLst>
          </p:cNvPr>
          <p:cNvCxnSpPr>
            <a:stCxn id="20" idx="0"/>
            <a:endCxn id="41" idx="4"/>
          </p:cNvCxnSpPr>
          <p:nvPr/>
        </p:nvCxnSpPr>
        <p:spPr>
          <a:xfrm flipH="1" flipV="1">
            <a:off x="5911442" y="4025279"/>
            <a:ext cx="277534" cy="5086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Ovale 24">
                <a:extLst>
                  <a:ext uri="{FF2B5EF4-FFF2-40B4-BE49-F238E27FC236}">
                    <a16:creationId xmlns:a16="http://schemas.microsoft.com/office/drawing/2014/main" id="{83D4F156-663D-4FED-8089-99B21B852DCC}"/>
                  </a:ext>
                </a:extLst>
              </p:cNvPr>
              <p:cNvSpPr/>
              <p:nvPr/>
            </p:nvSpPr>
            <p:spPr>
              <a:xfrm>
                <a:off x="4497898" y="3591678"/>
                <a:ext cx="427839" cy="436145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anose="05050102010706020507" pitchFamily="18" charset="2"/>
                            </a:rPr>
                            <m:t></m:t>
                          </m:r>
                        </m:e>
                        <m:sub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it-IT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Ovale 24">
                <a:extLst>
                  <a:ext uri="{FF2B5EF4-FFF2-40B4-BE49-F238E27FC236}">
                    <a16:creationId xmlns:a16="http://schemas.microsoft.com/office/drawing/2014/main" id="{83D4F156-663D-4FED-8089-99B21B852D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7898" y="3591678"/>
                <a:ext cx="427839" cy="436145"/>
              </a:xfrm>
              <a:prstGeom prst="ellipse">
                <a:avLst/>
              </a:prstGeom>
              <a:blipFill>
                <a:blip r:embed="rId10"/>
                <a:stretch>
                  <a:fillRect l="-6944" b="-1351"/>
                </a:stretch>
              </a:blipFill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6B98372D-2EC7-40F0-B7A0-2A2165187CDD}"/>
              </a:ext>
            </a:extLst>
          </p:cNvPr>
          <p:cNvCxnSpPr>
            <a:stCxn id="25" idx="6"/>
            <a:endCxn id="41" idx="2"/>
          </p:cNvCxnSpPr>
          <p:nvPr/>
        </p:nvCxnSpPr>
        <p:spPr>
          <a:xfrm flipV="1">
            <a:off x="4925737" y="3807207"/>
            <a:ext cx="771785" cy="25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7899521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tangolo 12">
            <a:extLst>
              <a:ext uri="{FF2B5EF4-FFF2-40B4-BE49-F238E27FC236}">
                <a16:creationId xmlns:a16="http://schemas.microsoft.com/office/drawing/2014/main" id="{CB0F3CC7-D155-4DED-B513-5B4595C79FD5}"/>
              </a:ext>
            </a:extLst>
          </p:cNvPr>
          <p:cNvSpPr/>
          <p:nvPr/>
        </p:nvSpPr>
        <p:spPr>
          <a:xfrm>
            <a:off x="74811" y="6393984"/>
            <a:ext cx="12042378" cy="38305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7B954650-793E-441E-B65B-6ABC0362C7E5}"/>
              </a:ext>
            </a:extLst>
          </p:cNvPr>
          <p:cNvSpPr txBox="1"/>
          <p:nvPr/>
        </p:nvSpPr>
        <p:spPr>
          <a:xfrm>
            <a:off x="209548" y="6393984"/>
            <a:ext cx="11791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Bayesian Data Analysis – A Primer                    Workshop 2021                    Marco D’Alessandro (PhD)                    ISTC CNR </a:t>
            </a:r>
            <a:r>
              <a:rPr lang="it-IT" dirty="0" err="1">
                <a:solidFill>
                  <a:schemeClr val="bg1"/>
                </a:solidFill>
              </a:rPr>
              <a:t>Italy</a:t>
            </a:r>
            <a:r>
              <a:rPr lang="it-IT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62" name="Rettangolo 61">
            <a:extLst>
              <a:ext uri="{FF2B5EF4-FFF2-40B4-BE49-F238E27FC236}">
                <a16:creationId xmlns:a16="http://schemas.microsoft.com/office/drawing/2014/main" id="{FAB66B79-794D-4365-B132-54C8E8E05D98}"/>
              </a:ext>
            </a:extLst>
          </p:cNvPr>
          <p:cNvSpPr/>
          <p:nvPr/>
        </p:nvSpPr>
        <p:spPr>
          <a:xfrm>
            <a:off x="1707264" y="1000999"/>
            <a:ext cx="8777471" cy="6463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it-IT" sz="3600" b="1" dirty="0" err="1"/>
              <a:t>model_hierarchical_normal_nopooling.stan</a:t>
            </a:r>
            <a:endParaRPr lang="it-IT" sz="2400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e 4">
                <a:extLst>
                  <a:ext uri="{FF2B5EF4-FFF2-40B4-BE49-F238E27FC236}">
                    <a16:creationId xmlns:a16="http://schemas.microsoft.com/office/drawing/2014/main" id="{79CBBB67-D716-4D4B-AD94-0F12511642DC}"/>
                  </a:ext>
                </a:extLst>
              </p:cNvPr>
              <p:cNvSpPr/>
              <p:nvPr/>
            </p:nvSpPr>
            <p:spPr>
              <a:xfrm>
                <a:off x="3504937" y="3715999"/>
                <a:ext cx="427839" cy="436145"/>
              </a:xfrm>
              <a:prstGeom prst="ellipse">
                <a:avLst/>
              </a:prstGeom>
              <a:solidFill>
                <a:schemeClr val="accent3">
                  <a:alpha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𝑥</m:t>
                          </m:r>
                        </m:e>
                        <m:sub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1</m:t>
                          </m:r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it-IT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Ovale 4">
                <a:extLst>
                  <a:ext uri="{FF2B5EF4-FFF2-40B4-BE49-F238E27FC236}">
                    <a16:creationId xmlns:a16="http://schemas.microsoft.com/office/drawing/2014/main" id="{79CBBB67-D716-4D4B-AD94-0F12511642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4937" y="3715999"/>
                <a:ext cx="427839" cy="436145"/>
              </a:xfrm>
              <a:prstGeom prst="ellipse">
                <a:avLst/>
              </a:prstGeom>
              <a:blipFill>
                <a:blip r:embed="rId2"/>
                <a:stretch>
                  <a:fillRect l="-6944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4B67EEEE-0798-4AF2-9745-41B38A1C632B}"/>
              </a:ext>
            </a:extLst>
          </p:cNvPr>
          <p:cNvSpPr/>
          <p:nvPr/>
        </p:nvSpPr>
        <p:spPr>
          <a:xfrm>
            <a:off x="3087149" y="3263214"/>
            <a:ext cx="1266738" cy="1342239"/>
          </a:xfrm>
          <a:prstGeom prst="round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4D425134-07E7-48B5-8B27-2F6432930235}"/>
                  </a:ext>
                </a:extLst>
              </p:cNvPr>
              <p:cNvSpPr txBox="1"/>
              <p:nvPr/>
            </p:nvSpPr>
            <p:spPr>
              <a:xfrm>
                <a:off x="3718856" y="4304537"/>
                <a:ext cx="82212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1400" i="1" dirty="0"/>
                  <a:t>Obs</a:t>
                </a:r>
                <a14:m>
                  <m:oMath xmlns:m="http://schemas.openxmlformats.org/officeDocument/2006/math">
                    <m:r>
                      <a:rPr lang="it-IT" sz="1400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it-IT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400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𝑛</m:t>
                        </m:r>
                      </m:e>
                      <m:sub>
                        <m:r>
                          <a:rPr lang="it-IT" sz="1400" i="1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1</m:t>
                        </m:r>
                      </m:sub>
                    </m:sSub>
                  </m:oMath>
                </a14:m>
                <a:endParaRPr lang="it-IT" sz="1400" i="1" dirty="0"/>
              </a:p>
            </p:txBody>
          </p:sp>
        </mc:Choice>
        <mc:Fallback xmlns="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4D425134-07E7-48B5-8B27-2F64329302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8856" y="4304537"/>
                <a:ext cx="822122" cy="307777"/>
              </a:xfrm>
              <a:prstGeom prst="rect">
                <a:avLst/>
              </a:prstGeom>
              <a:blipFill>
                <a:blip r:embed="rId3"/>
                <a:stretch>
                  <a:fillRect l="-2222" t="-3922" b="-1960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Ovale 7">
                <a:extLst>
                  <a:ext uri="{FF2B5EF4-FFF2-40B4-BE49-F238E27FC236}">
                    <a16:creationId xmlns:a16="http://schemas.microsoft.com/office/drawing/2014/main" id="{674C4C64-90FC-4B51-9077-6B6BDE278ED3}"/>
                  </a:ext>
                </a:extLst>
              </p:cNvPr>
              <p:cNvSpPr/>
              <p:nvPr/>
            </p:nvSpPr>
            <p:spPr>
              <a:xfrm>
                <a:off x="3504937" y="2382604"/>
                <a:ext cx="427839" cy="436145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anose="05050102010706020507" pitchFamily="18" charset="2"/>
                            </a:rPr>
                            <m:t></m:t>
                          </m:r>
                        </m:e>
                        <m:sub>
                          <m:r>
                            <a:rPr lang="it-IT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it-IT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Ovale 7">
                <a:extLst>
                  <a:ext uri="{FF2B5EF4-FFF2-40B4-BE49-F238E27FC236}">
                    <a16:creationId xmlns:a16="http://schemas.microsoft.com/office/drawing/2014/main" id="{674C4C64-90FC-4B51-9077-6B6BDE278E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4937" y="2382604"/>
                <a:ext cx="427839" cy="436145"/>
              </a:xfrm>
              <a:prstGeom prst="ellipse">
                <a:avLst/>
              </a:prstGeom>
              <a:blipFill>
                <a:blip r:embed="rId4"/>
                <a:stretch>
                  <a:fillRect l="-6944" b="-2740"/>
                </a:stretch>
              </a:blipFill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Connettore 2 5">
            <a:extLst>
              <a:ext uri="{FF2B5EF4-FFF2-40B4-BE49-F238E27FC236}">
                <a16:creationId xmlns:a16="http://schemas.microsoft.com/office/drawing/2014/main" id="{24A19B1D-C659-4A55-9DF5-20FBE409827B}"/>
              </a:ext>
            </a:extLst>
          </p:cNvPr>
          <p:cNvCxnSpPr>
            <a:stCxn id="8" idx="4"/>
            <a:endCxn id="5" idx="0"/>
          </p:cNvCxnSpPr>
          <p:nvPr/>
        </p:nvCxnSpPr>
        <p:spPr>
          <a:xfrm>
            <a:off x="3718857" y="2818749"/>
            <a:ext cx="0" cy="8972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e 10">
                <a:extLst>
                  <a:ext uri="{FF2B5EF4-FFF2-40B4-BE49-F238E27FC236}">
                    <a16:creationId xmlns:a16="http://schemas.microsoft.com/office/drawing/2014/main" id="{D98AD953-EA93-4356-8372-BA5A1FF0DE64}"/>
                  </a:ext>
                </a:extLst>
              </p:cNvPr>
              <p:cNvSpPr/>
              <p:nvPr/>
            </p:nvSpPr>
            <p:spPr>
              <a:xfrm>
                <a:off x="5831746" y="5404558"/>
                <a:ext cx="427839" cy="436145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it-IT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</m:ctrlPr>
                        </m:sSupPr>
                        <m:e>
                          <m:r>
                            <a:rPr lang="it-IT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</m:t>
                          </m:r>
                        </m:e>
                        <m:sup>
                          <m:r>
                            <a:rPr lang="it-IT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it-IT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Ovale 10">
                <a:extLst>
                  <a:ext uri="{FF2B5EF4-FFF2-40B4-BE49-F238E27FC236}">
                    <a16:creationId xmlns:a16="http://schemas.microsoft.com/office/drawing/2014/main" id="{D98AD953-EA93-4356-8372-BA5A1FF0DE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1746" y="5404558"/>
                <a:ext cx="427839" cy="436145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Ovale 14">
                <a:extLst>
                  <a:ext uri="{FF2B5EF4-FFF2-40B4-BE49-F238E27FC236}">
                    <a16:creationId xmlns:a16="http://schemas.microsoft.com/office/drawing/2014/main" id="{145B6210-BE74-46E4-9C7B-2EFC769B4D9D}"/>
                  </a:ext>
                </a:extLst>
              </p:cNvPr>
              <p:cNvSpPr/>
              <p:nvPr/>
            </p:nvSpPr>
            <p:spPr>
              <a:xfrm>
                <a:off x="6873119" y="5385629"/>
                <a:ext cx="427839" cy="436145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</m:t>
                      </m:r>
                    </m:oMath>
                  </m:oMathPara>
                </a14:m>
                <a:endParaRPr lang="it-IT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Ovale 14">
                <a:extLst>
                  <a:ext uri="{FF2B5EF4-FFF2-40B4-BE49-F238E27FC236}">
                    <a16:creationId xmlns:a16="http://schemas.microsoft.com/office/drawing/2014/main" id="{145B6210-BE74-46E4-9C7B-2EFC769B4D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3119" y="5385629"/>
                <a:ext cx="427839" cy="436145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Ovale 9">
            <a:extLst>
              <a:ext uri="{FF2B5EF4-FFF2-40B4-BE49-F238E27FC236}">
                <a16:creationId xmlns:a16="http://schemas.microsoft.com/office/drawing/2014/main" id="{CE59B964-E909-4BAB-8F72-2A7158F5FCD8}"/>
              </a:ext>
            </a:extLst>
          </p:cNvPr>
          <p:cNvSpPr/>
          <p:nvPr/>
        </p:nvSpPr>
        <p:spPr>
          <a:xfrm>
            <a:off x="6855819" y="5371907"/>
            <a:ext cx="462437" cy="468796"/>
          </a:xfrm>
          <a:prstGeom prst="ellipse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6" name="Connettore 2 15">
            <a:extLst>
              <a:ext uri="{FF2B5EF4-FFF2-40B4-BE49-F238E27FC236}">
                <a16:creationId xmlns:a16="http://schemas.microsoft.com/office/drawing/2014/main" id="{327F4B30-B06F-4636-B88F-1C9C00D377BE}"/>
              </a:ext>
            </a:extLst>
          </p:cNvPr>
          <p:cNvCxnSpPr>
            <a:cxnSpLocks/>
            <a:stCxn id="11" idx="6"/>
          </p:cNvCxnSpPr>
          <p:nvPr/>
        </p:nvCxnSpPr>
        <p:spPr>
          <a:xfrm>
            <a:off x="6259585" y="5622631"/>
            <a:ext cx="5962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Ovale 16">
                <a:extLst>
                  <a:ext uri="{FF2B5EF4-FFF2-40B4-BE49-F238E27FC236}">
                    <a16:creationId xmlns:a16="http://schemas.microsoft.com/office/drawing/2014/main" id="{903DA58A-7E9D-4307-9992-F28440B9EC78}"/>
                  </a:ext>
                </a:extLst>
              </p:cNvPr>
              <p:cNvSpPr/>
              <p:nvPr/>
            </p:nvSpPr>
            <p:spPr>
              <a:xfrm>
                <a:off x="5189463" y="3708602"/>
                <a:ext cx="427839" cy="436145"/>
              </a:xfrm>
              <a:prstGeom prst="ellipse">
                <a:avLst/>
              </a:prstGeom>
              <a:solidFill>
                <a:schemeClr val="accent3">
                  <a:alpha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𝑥</m:t>
                          </m:r>
                        </m:e>
                        <m:sub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2</m:t>
                          </m:r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it-IT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Ovale 16">
                <a:extLst>
                  <a:ext uri="{FF2B5EF4-FFF2-40B4-BE49-F238E27FC236}">
                    <a16:creationId xmlns:a16="http://schemas.microsoft.com/office/drawing/2014/main" id="{903DA58A-7E9D-4307-9992-F28440B9EC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9463" y="3708602"/>
                <a:ext cx="427839" cy="436145"/>
              </a:xfrm>
              <a:prstGeom prst="ellipse">
                <a:avLst/>
              </a:prstGeom>
              <a:blipFill>
                <a:blip r:embed="rId7"/>
                <a:stretch>
                  <a:fillRect l="-833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ttangolo con angoli arrotondati 17">
            <a:extLst>
              <a:ext uri="{FF2B5EF4-FFF2-40B4-BE49-F238E27FC236}">
                <a16:creationId xmlns:a16="http://schemas.microsoft.com/office/drawing/2014/main" id="{BABDC94E-0239-4722-A7FD-E53B8624724A}"/>
              </a:ext>
            </a:extLst>
          </p:cNvPr>
          <p:cNvSpPr/>
          <p:nvPr/>
        </p:nvSpPr>
        <p:spPr>
          <a:xfrm>
            <a:off x="4771675" y="3255817"/>
            <a:ext cx="1266738" cy="1342239"/>
          </a:xfrm>
          <a:prstGeom prst="round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asellaDiTesto 18">
                <a:extLst>
                  <a:ext uri="{FF2B5EF4-FFF2-40B4-BE49-F238E27FC236}">
                    <a16:creationId xmlns:a16="http://schemas.microsoft.com/office/drawing/2014/main" id="{4C02A819-275A-439A-857F-305429BF1617}"/>
                  </a:ext>
                </a:extLst>
              </p:cNvPr>
              <p:cNvSpPr txBox="1"/>
              <p:nvPr/>
            </p:nvSpPr>
            <p:spPr>
              <a:xfrm>
                <a:off x="5403382" y="4297140"/>
                <a:ext cx="82212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1400" i="1" dirty="0"/>
                  <a:t>Obs</a:t>
                </a:r>
                <a14:m>
                  <m:oMath xmlns:m="http://schemas.openxmlformats.org/officeDocument/2006/math">
                    <m:r>
                      <a:rPr lang="it-IT" sz="1400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it-IT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400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𝑛</m:t>
                        </m:r>
                      </m:e>
                      <m:sub>
                        <m:r>
                          <a:rPr lang="it-IT" sz="1400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2</m:t>
                        </m:r>
                      </m:sub>
                    </m:sSub>
                  </m:oMath>
                </a14:m>
                <a:endParaRPr lang="it-IT" sz="1400" i="1" dirty="0"/>
              </a:p>
            </p:txBody>
          </p:sp>
        </mc:Choice>
        <mc:Fallback xmlns="">
          <p:sp>
            <p:nvSpPr>
              <p:cNvPr id="19" name="CasellaDiTesto 18">
                <a:extLst>
                  <a:ext uri="{FF2B5EF4-FFF2-40B4-BE49-F238E27FC236}">
                    <a16:creationId xmlns:a16="http://schemas.microsoft.com/office/drawing/2014/main" id="{4C02A819-275A-439A-857F-305429BF16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3382" y="4297140"/>
                <a:ext cx="822122" cy="307777"/>
              </a:xfrm>
              <a:prstGeom prst="rect">
                <a:avLst/>
              </a:prstGeom>
              <a:blipFill>
                <a:blip r:embed="rId8"/>
                <a:stretch>
                  <a:fillRect l="-2222" t="-4000" b="-20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Ovale 19">
                <a:extLst>
                  <a:ext uri="{FF2B5EF4-FFF2-40B4-BE49-F238E27FC236}">
                    <a16:creationId xmlns:a16="http://schemas.microsoft.com/office/drawing/2014/main" id="{E7E28EB7-1CAE-4B1A-88F7-84B3032B1DBA}"/>
                  </a:ext>
                </a:extLst>
              </p:cNvPr>
              <p:cNvSpPr/>
              <p:nvPr/>
            </p:nvSpPr>
            <p:spPr>
              <a:xfrm>
                <a:off x="5189463" y="2375207"/>
                <a:ext cx="427839" cy="436145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anose="05050102010706020507" pitchFamily="18" charset="2"/>
                            </a:rPr>
                            <m:t></m:t>
                          </m:r>
                        </m:e>
                        <m:sub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it-IT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Ovale 19">
                <a:extLst>
                  <a:ext uri="{FF2B5EF4-FFF2-40B4-BE49-F238E27FC236}">
                    <a16:creationId xmlns:a16="http://schemas.microsoft.com/office/drawing/2014/main" id="{E7E28EB7-1CAE-4B1A-88F7-84B3032B1D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9463" y="2375207"/>
                <a:ext cx="427839" cy="436145"/>
              </a:xfrm>
              <a:prstGeom prst="ellipse">
                <a:avLst/>
              </a:prstGeom>
              <a:blipFill>
                <a:blip r:embed="rId9"/>
                <a:stretch>
                  <a:fillRect l="-6944" b="-2740"/>
                </a:stretch>
              </a:blipFill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Connettore 2 20">
            <a:extLst>
              <a:ext uri="{FF2B5EF4-FFF2-40B4-BE49-F238E27FC236}">
                <a16:creationId xmlns:a16="http://schemas.microsoft.com/office/drawing/2014/main" id="{F052BA83-A6D7-4CF9-9525-45E8C4E46CFF}"/>
              </a:ext>
            </a:extLst>
          </p:cNvPr>
          <p:cNvCxnSpPr>
            <a:stCxn id="20" idx="4"/>
            <a:endCxn id="17" idx="0"/>
          </p:cNvCxnSpPr>
          <p:nvPr/>
        </p:nvCxnSpPr>
        <p:spPr>
          <a:xfrm>
            <a:off x="5403383" y="2811352"/>
            <a:ext cx="0" cy="8972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Ovale 21">
                <a:extLst>
                  <a:ext uri="{FF2B5EF4-FFF2-40B4-BE49-F238E27FC236}">
                    <a16:creationId xmlns:a16="http://schemas.microsoft.com/office/drawing/2014/main" id="{01A1923B-DF03-4DD0-817A-FC2ECED938CE}"/>
                  </a:ext>
                </a:extLst>
              </p:cNvPr>
              <p:cNvSpPr/>
              <p:nvPr/>
            </p:nvSpPr>
            <p:spPr>
              <a:xfrm>
                <a:off x="8140726" y="3722860"/>
                <a:ext cx="427839" cy="436145"/>
              </a:xfrm>
              <a:prstGeom prst="ellipse">
                <a:avLst/>
              </a:prstGeom>
              <a:solidFill>
                <a:schemeClr val="accent3">
                  <a:alpha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𝑥</m:t>
                          </m:r>
                        </m:e>
                        <m:sub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𝐼</m:t>
                          </m:r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it-IT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Ovale 21">
                <a:extLst>
                  <a:ext uri="{FF2B5EF4-FFF2-40B4-BE49-F238E27FC236}">
                    <a16:creationId xmlns:a16="http://schemas.microsoft.com/office/drawing/2014/main" id="{01A1923B-DF03-4DD0-817A-FC2ECED938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0726" y="3722860"/>
                <a:ext cx="427839" cy="436145"/>
              </a:xfrm>
              <a:prstGeom prst="ellipse">
                <a:avLst/>
              </a:prstGeom>
              <a:blipFill>
                <a:blip r:embed="rId10"/>
                <a:stretch>
                  <a:fillRect l="-411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ettangolo con angoli arrotondati 22">
            <a:extLst>
              <a:ext uri="{FF2B5EF4-FFF2-40B4-BE49-F238E27FC236}">
                <a16:creationId xmlns:a16="http://schemas.microsoft.com/office/drawing/2014/main" id="{5E419134-070E-4DB5-BF41-4478F10D7C82}"/>
              </a:ext>
            </a:extLst>
          </p:cNvPr>
          <p:cNvSpPr/>
          <p:nvPr/>
        </p:nvSpPr>
        <p:spPr>
          <a:xfrm>
            <a:off x="7722938" y="3270075"/>
            <a:ext cx="1266738" cy="1342239"/>
          </a:xfrm>
          <a:prstGeom prst="round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CasellaDiTesto 23">
                <a:extLst>
                  <a:ext uri="{FF2B5EF4-FFF2-40B4-BE49-F238E27FC236}">
                    <a16:creationId xmlns:a16="http://schemas.microsoft.com/office/drawing/2014/main" id="{3D53195C-59A7-4DD1-A3C3-05D4276744C6}"/>
                  </a:ext>
                </a:extLst>
              </p:cNvPr>
              <p:cNvSpPr txBox="1"/>
              <p:nvPr/>
            </p:nvSpPr>
            <p:spPr>
              <a:xfrm>
                <a:off x="8334545" y="4304013"/>
                <a:ext cx="82212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1400" i="1" dirty="0"/>
                  <a:t>Obs</a:t>
                </a:r>
                <a14:m>
                  <m:oMath xmlns:m="http://schemas.openxmlformats.org/officeDocument/2006/math">
                    <m:r>
                      <a:rPr lang="it-IT" sz="1400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it-IT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400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𝑛</m:t>
                        </m:r>
                      </m:e>
                      <m:sub>
                        <m:r>
                          <a:rPr lang="it-IT" sz="1400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𝐼</m:t>
                        </m:r>
                      </m:sub>
                    </m:sSub>
                  </m:oMath>
                </a14:m>
                <a:endParaRPr lang="it-IT" sz="1400" i="1" dirty="0"/>
              </a:p>
            </p:txBody>
          </p:sp>
        </mc:Choice>
        <mc:Fallback xmlns="">
          <p:sp>
            <p:nvSpPr>
              <p:cNvPr id="24" name="CasellaDiTesto 23">
                <a:extLst>
                  <a:ext uri="{FF2B5EF4-FFF2-40B4-BE49-F238E27FC236}">
                    <a16:creationId xmlns:a16="http://schemas.microsoft.com/office/drawing/2014/main" id="{3D53195C-59A7-4DD1-A3C3-05D4276744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4545" y="4304013"/>
                <a:ext cx="822122" cy="307777"/>
              </a:xfrm>
              <a:prstGeom prst="rect">
                <a:avLst/>
              </a:prstGeom>
              <a:blipFill>
                <a:blip r:embed="rId11"/>
                <a:stretch>
                  <a:fillRect l="-2222" t="-3922" b="-1960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Ovale 24">
                <a:extLst>
                  <a:ext uri="{FF2B5EF4-FFF2-40B4-BE49-F238E27FC236}">
                    <a16:creationId xmlns:a16="http://schemas.microsoft.com/office/drawing/2014/main" id="{CA5E2AB6-F3D1-486D-9277-764B66FB8631}"/>
                  </a:ext>
                </a:extLst>
              </p:cNvPr>
              <p:cNvSpPr/>
              <p:nvPr/>
            </p:nvSpPr>
            <p:spPr>
              <a:xfrm>
                <a:off x="8140726" y="2389465"/>
                <a:ext cx="427839" cy="436145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anose="05050102010706020507" pitchFamily="18" charset="2"/>
                            </a:rPr>
                            <m:t></m:t>
                          </m:r>
                        </m:e>
                        <m:sub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</m:sSub>
                    </m:oMath>
                  </m:oMathPara>
                </a14:m>
                <a:endParaRPr lang="it-IT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Ovale 24">
                <a:extLst>
                  <a:ext uri="{FF2B5EF4-FFF2-40B4-BE49-F238E27FC236}">
                    <a16:creationId xmlns:a16="http://schemas.microsoft.com/office/drawing/2014/main" id="{CA5E2AB6-F3D1-486D-9277-764B66FB86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0726" y="2389465"/>
                <a:ext cx="427839" cy="436145"/>
              </a:xfrm>
              <a:prstGeom prst="ellipse">
                <a:avLst/>
              </a:prstGeom>
              <a:blipFill>
                <a:blip r:embed="rId12"/>
                <a:stretch>
                  <a:fillRect l="-4110" b="-1351"/>
                </a:stretch>
              </a:blipFill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Connettore 2 25">
            <a:extLst>
              <a:ext uri="{FF2B5EF4-FFF2-40B4-BE49-F238E27FC236}">
                <a16:creationId xmlns:a16="http://schemas.microsoft.com/office/drawing/2014/main" id="{A42C27D5-DA51-49F7-8DAF-8A78FAE4CE44}"/>
              </a:ext>
            </a:extLst>
          </p:cNvPr>
          <p:cNvCxnSpPr>
            <a:stCxn id="25" idx="4"/>
            <a:endCxn id="22" idx="0"/>
          </p:cNvCxnSpPr>
          <p:nvPr/>
        </p:nvCxnSpPr>
        <p:spPr>
          <a:xfrm>
            <a:off x="8354646" y="2825610"/>
            <a:ext cx="0" cy="8972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Connettore 2 32">
            <a:extLst>
              <a:ext uri="{FF2B5EF4-FFF2-40B4-BE49-F238E27FC236}">
                <a16:creationId xmlns:a16="http://schemas.microsoft.com/office/drawing/2014/main" id="{244FE1E1-DF9E-4707-BC3A-5A2694224A85}"/>
              </a:ext>
            </a:extLst>
          </p:cNvPr>
          <p:cNvCxnSpPr>
            <a:stCxn id="11" idx="0"/>
            <a:endCxn id="22" idx="3"/>
          </p:cNvCxnSpPr>
          <p:nvPr/>
        </p:nvCxnSpPr>
        <p:spPr>
          <a:xfrm flipV="1">
            <a:off x="6045666" y="4095133"/>
            <a:ext cx="2157716" cy="13094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Figura a mano libera: forma 36">
            <a:extLst>
              <a:ext uri="{FF2B5EF4-FFF2-40B4-BE49-F238E27FC236}">
                <a16:creationId xmlns:a16="http://schemas.microsoft.com/office/drawing/2014/main" id="{32234897-2F42-42A0-A3A4-22E2722F8419}"/>
              </a:ext>
            </a:extLst>
          </p:cNvPr>
          <p:cNvSpPr/>
          <p:nvPr/>
        </p:nvSpPr>
        <p:spPr>
          <a:xfrm>
            <a:off x="5338267" y="4144161"/>
            <a:ext cx="701806" cy="1258349"/>
          </a:xfrm>
          <a:custGeom>
            <a:avLst/>
            <a:gdLst>
              <a:gd name="connsiteX0" fmla="*/ 701806 w 701806"/>
              <a:gd name="connsiteY0" fmla="*/ 1258349 h 1258349"/>
              <a:gd name="connsiteX1" fmla="*/ 72632 w 701806"/>
              <a:gd name="connsiteY1" fmla="*/ 696287 h 1258349"/>
              <a:gd name="connsiteX2" fmla="*/ 39076 w 701806"/>
              <a:gd name="connsiteY2" fmla="*/ 0 h 1258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1806" h="1258349">
                <a:moveTo>
                  <a:pt x="701806" y="1258349"/>
                </a:moveTo>
                <a:cubicBezTo>
                  <a:pt x="442446" y="1082180"/>
                  <a:pt x="183087" y="906012"/>
                  <a:pt x="72632" y="696287"/>
                </a:cubicBezTo>
                <a:cubicBezTo>
                  <a:pt x="-37823" y="486562"/>
                  <a:pt x="626" y="243281"/>
                  <a:pt x="39076" y="0"/>
                </a:cubicBezTo>
              </a:path>
            </a:pathLst>
          </a:custGeom>
          <a:ln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8" name="Figura a mano libera: forma 37">
            <a:extLst>
              <a:ext uri="{FF2B5EF4-FFF2-40B4-BE49-F238E27FC236}">
                <a16:creationId xmlns:a16="http://schemas.microsoft.com/office/drawing/2014/main" id="{B76878C7-D65F-4594-B83E-5AC51323039A}"/>
              </a:ext>
            </a:extLst>
          </p:cNvPr>
          <p:cNvSpPr/>
          <p:nvPr/>
        </p:nvSpPr>
        <p:spPr>
          <a:xfrm>
            <a:off x="3617409" y="4160939"/>
            <a:ext cx="2431053" cy="1224793"/>
          </a:xfrm>
          <a:custGeom>
            <a:avLst/>
            <a:gdLst>
              <a:gd name="connsiteX0" fmla="*/ 2431053 w 2431053"/>
              <a:gd name="connsiteY0" fmla="*/ 1224793 h 1224793"/>
              <a:gd name="connsiteX1" fmla="*/ 300250 w 2431053"/>
              <a:gd name="connsiteY1" fmla="*/ 771788 h 1224793"/>
              <a:gd name="connsiteX2" fmla="*/ 65358 w 2431053"/>
              <a:gd name="connsiteY2" fmla="*/ 0 h 1224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31053" h="1224793">
                <a:moveTo>
                  <a:pt x="2431053" y="1224793"/>
                </a:moveTo>
                <a:cubicBezTo>
                  <a:pt x="1562793" y="1100356"/>
                  <a:pt x="694533" y="975920"/>
                  <a:pt x="300250" y="771788"/>
                </a:cubicBezTo>
                <a:cubicBezTo>
                  <a:pt x="-94033" y="567656"/>
                  <a:pt x="-14338" y="283828"/>
                  <a:pt x="65358" y="0"/>
                </a:cubicBezTo>
              </a:path>
            </a:pathLst>
          </a:custGeom>
          <a:ln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51761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tangolo 12">
            <a:extLst>
              <a:ext uri="{FF2B5EF4-FFF2-40B4-BE49-F238E27FC236}">
                <a16:creationId xmlns:a16="http://schemas.microsoft.com/office/drawing/2014/main" id="{CB0F3CC7-D155-4DED-B513-5B4595C79FD5}"/>
              </a:ext>
            </a:extLst>
          </p:cNvPr>
          <p:cNvSpPr/>
          <p:nvPr/>
        </p:nvSpPr>
        <p:spPr>
          <a:xfrm>
            <a:off x="74811" y="6393984"/>
            <a:ext cx="12042378" cy="38305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7B954650-793E-441E-B65B-6ABC0362C7E5}"/>
              </a:ext>
            </a:extLst>
          </p:cNvPr>
          <p:cNvSpPr txBox="1"/>
          <p:nvPr/>
        </p:nvSpPr>
        <p:spPr>
          <a:xfrm>
            <a:off x="209548" y="6393984"/>
            <a:ext cx="11791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Bayesian Data Analysis – A Primer                    Workshop 2021                    Marco D’Alessandro (PhD)                    ISTC CNR </a:t>
            </a:r>
            <a:r>
              <a:rPr lang="it-IT" dirty="0" err="1">
                <a:solidFill>
                  <a:schemeClr val="bg1"/>
                </a:solidFill>
              </a:rPr>
              <a:t>Italy</a:t>
            </a:r>
            <a:r>
              <a:rPr lang="it-IT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C371D1F0-55D8-466F-8603-CB9C151777F1}"/>
              </a:ext>
            </a:extLst>
          </p:cNvPr>
          <p:cNvSpPr/>
          <p:nvPr/>
        </p:nvSpPr>
        <p:spPr>
          <a:xfrm>
            <a:off x="3295647" y="780373"/>
            <a:ext cx="560070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b="1" dirty="0" err="1"/>
              <a:t>We</a:t>
            </a:r>
            <a:r>
              <a:rPr lang="it-IT" b="1" dirty="0"/>
              <a:t> </a:t>
            </a:r>
            <a:r>
              <a:rPr lang="it-IT" b="1" dirty="0" err="1"/>
              <a:t>need</a:t>
            </a:r>
            <a:r>
              <a:rPr lang="it-IT" b="1" dirty="0"/>
              <a:t> </a:t>
            </a:r>
            <a:r>
              <a:rPr lang="it-IT" b="1" dirty="0" err="1"/>
              <a:t>probability</a:t>
            </a:r>
            <a:r>
              <a:rPr lang="it-IT" b="1" dirty="0"/>
              <a:t> models for </a:t>
            </a:r>
            <a:r>
              <a:rPr lang="it-IT" b="1" dirty="0" err="1">
                <a:solidFill>
                  <a:srgbClr val="FF0000"/>
                </a:solidFill>
              </a:rPr>
              <a:t>describing</a:t>
            </a:r>
            <a:r>
              <a:rPr lang="it-IT" b="1" dirty="0"/>
              <a:t> events in the world, or </a:t>
            </a:r>
            <a:r>
              <a:rPr lang="it-IT" b="1" dirty="0" err="1"/>
              <a:t>phenomena</a:t>
            </a:r>
            <a:r>
              <a:rPr lang="it-IT" b="1" dirty="0"/>
              <a:t>, </a:t>
            </a:r>
            <a:r>
              <a:rPr lang="it-IT" b="1" dirty="0" err="1"/>
              <a:t>which</a:t>
            </a:r>
            <a:r>
              <a:rPr lang="it-IT" b="1" dirty="0"/>
              <a:t> are </a:t>
            </a:r>
            <a:r>
              <a:rPr lang="it-IT" b="1" dirty="0" err="1"/>
              <a:t>noisy</a:t>
            </a:r>
            <a:r>
              <a:rPr lang="it-IT" b="1" dirty="0"/>
              <a:t> and </a:t>
            </a:r>
            <a:r>
              <a:rPr lang="it-IT" b="1" dirty="0" err="1"/>
              <a:t>complex</a:t>
            </a:r>
            <a:endParaRPr lang="en-US" b="1" dirty="0"/>
          </a:p>
        </p:txBody>
      </p:sp>
      <p:pic>
        <p:nvPicPr>
          <p:cNvPr id="6" name="Immagine 5" descr="Immagine che contiene testo, grafica vettoriale, casco&#10;&#10;Descrizione generata automaticamente">
            <a:extLst>
              <a:ext uri="{FF2B5EF4-FFF2-40B4-BE49-F238E27FC236}">
                <a16:creationId xmlns:a16="http://schemas.microsoft.com/office/drawing/2014/main" id="{D3A9C6CB-7DBE-443C-8395-309F48774E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81175"/>
            <a:ext cx="2681097" cy="4133850"/>
          </a:xfrm>
          <a:prstGeom prst="rect">
            <a:avLst/>
          </a:prstGeom>
        </p:spPr>
      </p:pic>
      <p:sp>
        <p:nvSpPr>
          <p:cNvPr id="37" name="Rettangolo 36">
            <a:extLst>
              <a:ext uri="{FF2B5EF4-FFF2-40B4-BE49-F238E27FC236}">
                <a16:creationId xmlns:a16="http://schemas.microsoft.com/office/drawing/2014/main" id="{A2399AC0-92C9-4397-A9CE-E9D5CD0A3F6A}"/>
              </a:ext>
            </a:extLst>
          </p:cNvPr>
          <p:cNvSpPr/>
          <p:nvPr/>
        </p:nvSpPr>
        <p:spPr>
          <a:xfrm>
            <a:off x="5500687" y="2067610"/>
            <a:ext cx="119062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b="1" i="1" dirty="0"/>
              <a:t>COIN FLIP</a:t>
            </a:r>
            <a:endParaRPr lang="en-US" b="1" i="1" dirty="0"/>
          </a:p>
        </p:txBody>
      </p:sp>
      <p:sp>
        <p:nvSpPr>
          <p:cNvPr id="38" name="Rettangolo 37">
            <a:extLst>
              <a:ext uri="{FF2B5EF4-FFF2-40B4-BE49-F238E27FC236}">
                <a16:creationId xmlns:a16="http://schemas.microsoft.com/office/drawing/2014/main" id="{3555222E-FF03-499B-A29A-D76DD1226B39}"/>
              </a:ext>
            </a:extLst>
          </p:cNvPr>
          <p:cNvSpPr/>
          <p:nvPr/>
        </p:nvSpPr>
        <p:spPr>
          <a:xfrm>
            <a:off x="4798218" y="2320693"/>
            <a:ext cx="259556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000" b="1" dirty="0"/>
              <a:t>(the </a:t>
            </a:r>
            <a:r>
              <a:rPr lang="it-IT" sz="1000" b="1" dirty="0" err="1"/>
              <a:t>quintessence</a:t>
            </a:r>
            <a:r>
              <a:rPr lang="it-IT" sz="1000" b="1" dirty="0"/>
              <a:t> of </a:t>
            </a:r>
            <a:r>
              <a:rPr lang="it-IT" sz="1000" b="1" dirty="0" err="1"/>
              <a:t>probabilistic</a:t>
            </a:r>
            <a:r>
              <a:rPr lang="it-IT" sz="1000" b="1" dirty="0"/>
              <a:t> </a:t>
            </a:r>
            <a:r>
              <a:rPr lang="it-IT" sz="1000" b="1" dirty="0" err="1"/>
              <a:t>modeling</a:t>
            </a:r>
            <a:r>
              <a:rPr lang="it-IT" sz="1000" b="1" dirty="0"/>
              <a:t>)</a:t>
            </a:r>
            <a:endParaRPr lang="en-US" sz="1000" b="1" dirty="0"/>
          </a:p>
        </p:txBody>
      </p:sp>
      <p:sp>
        <p:nvSpPr>
          <p:cNvPr id="39" name="Rettangolo 38">
            <a:extLst>
              <a:ext uri="{FF2B5EF4-FFF2-40B4-BE49-F238E27FC236}">
                <a16:creationId xmlns:a16="http://schemas.microsoft.com/office/drawing/2014/main" id="{1014F526-A66E-45E5-8085-59365927D923}"/>
              </a:ext>
            </a:extLst>
          </p:cNvPr>
          <p:cNvSpPr/>
          <p:nvPr/>
        </p:nvSpPr>
        <p:spPr>
          <a:xfrm>
            <a:off x="5470920" y="2870411"/>
            <a:ext cx="125015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b="1" dirty="0" err="1"/>
              <a:t>Outcome</a:t>
            </a:r>
            <a:r>
              <a:rPr lang="it-IT" b="1" dirty="0"/>
              <a:t>:</a:t>
            </a:r>
          </a:p>
          <a:p>
            <a:pPr marL="285750" indent="-285750">
              <a:buFontTx/>
              <a:buChar char="-"/>
            </a:pPr>
            <a:r>
              <a:rPr lang="it-IT" b="1" dirty="0">
                <a:solidFill>
                  <a:schemeClr val="accent1">
                    <a:lumMod val="75000"/>
                  </a:schemeClr>
                </a:solidFill>
              </a:rPr>
              <a:t>Head</a:t>
            </a:r>
          </a:p>
          <a:p>
            <a:pPr marL="285750" indent="-285750">
              <a:buFontTx/>
              <a:buChar char="-"/>
            </a:pPr>
            <a:r>
              <a:rPr lang="it-IT" b="1" dirty="0" err="1">
                <a:solidFill>
                  <a:schemeClr val="accent1">
                    <a:lumMod val="75000"/>
                  </a:schemeClr>
                </a:solidFill>
              </a:rPr>
              <a:t>Tail</a:t>
            </a:r>
            <a:endParaRPr lang="it-IT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0" name="Rettangolo 39">
            <a:extLst>
              <a:ext uri="{FF2B5EF4-FFF2-40B4-BE49-F238E27FC236}">
                <a16:creationId xmlns:a16="http://schemas.microsoft.com/office/drawing/2014/main" id="{085C40DF-D0DB-4530-BE40-5A1E7AD292C7}"/>
              </a:ext>
            </a:extLst>
          </p:cNvPr>
          <p:cNvSpPr/>
          <p:nvPr/>
        </p:nvSpPr>
        <p:spPr>
          <a:xfrm>
            <a:off x="5616173" y="4018784"/>
            <a:ext cx="125015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b="1" dirty="0"/>
              <a:t>Model: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ttangolo 23">
                <a:extLst>
                  <a:ext uri="{FF2B5EF4-FFF2-40B4-BE49-F238E27FC236}">
                    <a16:creationId xmlns:a16="http://schemas.microsoft.com/office/drawing/2014/main" id="{F135DA32-E38A-45D8-95DA-464800EF7E35}"/>
                  </a:ext>
                </a:extLst>
              </p:cNvPr>
              <p:cNvSpPr/>
              <p:nvPr/>
            </p:nvSpPr>
            <p:spPr>
              <a:xfrm>
                <a:off x="4943471" y="4299666"/>
                <a:ext cx="2305055" cy="12003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it-IT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~ </m:t>
                      </m:r>
                      <m:r>
                        <m:rPr>
                          <m:sty m:val="p"/>
                        </m:rPr>
                        <a:rPr lang="it-IT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Bernoulli</m:t>
                      </m:r>
                      <m:r>
                        <a:rPr lang="it-IT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dirty="0">
                          <a:latin typeface="Cambria Math" panose="02040503050406030204" pitchFamily="18" charset="0"/>
                        </a:rPr>
                        <m:t>𝜽</m:t>
                      </m:r>
                      <m:r>
                        <a:rPr lang="it-IT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it-IT" b="1" dirty="0">
                  <a:solidFill>
                    <a:schemeClr val="tx1"/>
                  </a:solidFill>
                </a:endParaRPr>
              </a:p>
              <a:p>
                <a:endParaRPr lang="it-IT" b="1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1" i="1" smtClean="0">
                          <a:latin typeface="Cambria Math" panose="02040503050406030204" pitchFamily="18" charset="0"/>
                        </a:rPr>
                        <m:t>𝒑</m:t>
                      </m:r>
                      <m:d>
                        <m:dPr>
                          <m:ctrlPr>
                            <a:rPr lang="it-IT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1" i="1" smtClean="0">
                              <a:latin typeface="Cambria Math" panose="02040503050406030204" pitchFamily="18" charset="0"/>
                            </a:rPr>
                            <m:t>𝑿</m:t>
                          </m:r>
                          <m:r>
                            <a:rPr lang="it-IT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it-IT" b="0" i="0" smtClean="0">
                              <a:latin typeface="Cambria Math" panose="02040503050406030204" pitchFamily="18" charset="0"/>
                            </a:rPr>
                            <m:t>Head</m:t>
                          </m:r>
                        </m:e>
                      </m:d>
                      <m:r>
                        <a:rPr lang="it-IT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 dirty="0">
                          <a:latin typeface="Cambria Math" panose="02040503050406030204" pitchFamily="18" charset="0"/>
                        </a:rPr>
                        <m:t>𝜽</m:t>
                      </m:r>
                    </m:oMath>
                  </m:oMathPara>
                </a14:m>
                <a:endParaRPr lang="it-IT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1" i="1">
                          <a:latin typeface="Cambria Math" panose="02040503050406030204" pitchFamily="18" charset="0"/>
                        </a:rPr>
                        <m:t>𝒑</m:t>
                      </m:r>
                      <m:d>
                        <m:dPr>
                          <m:ctrlPr>
                            <a:rPr lang="it-IT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1" i="1">
                              <a:latin typeface="Cambria Math" panose="02040503050406030204" pitchFamily="18" charset="0"/>
                            </a:rPr>
                            <m:t>𝑿</m:t>
                          </m:r>
                          <m:r>
                            <a:rPr lang="it-IT" b="1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it-IT" b="0" i="0" smtClean="0">
                              <a:latin typeface="Cambria Math" panose="02040503050406030204" pitchFamily="18" charset="0"/>
                            </a:rPr>
                            <m:t>Tail</m:t>
                          </m:r>
                        </m:e>
                      </m:d>
                      <m:r>
                        <a:rPr lang="it-IT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it-IT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1" i="1" dirty="0">
                          <a:latin typeface="Cambria Math" panose="02040503050406030204" pitchFamily="18" charset="0"/>
                        </a:rPr>
                        <m:t>𝜽</m:t>
                      </m:r>
                    </m:oMath>
                  </m:oMathPara>
                </a14:m>
                <a:endParaRPr lang="it-IT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Rettangolo 23">
                <a:extLst>
                  <a:ext uri="{FF2B5EF4-FFF2-40B4-BE49-F238E27FC236}">
                    <a16:creationId xmlns:a16="http://schemas.microsoft.com/office/drawing/2014/main" id="{F135DA32-E38A-45D8-95DA-464800EF7E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3471" y="4299666"/>
                <a:ext cx="2305055" cy="1200329"/>
              </a:xfrm>
              <a:prstGeom prst="rect">
                <a:avLst/>
              </a:prstGeom>
              <a:blipFill>
                <a:blip r:embed="rId3"/>
                <a:stretch>
                  <a:fillRect b="-152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72729801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tangolo 12">
            <a:extLst>
              <a:ext uri="{FF2B5EF4-FFF2-40B4-BE49-F238E27FC236}">
                <a16:creationId xmlns:a16="http://schemas.microsoft.com/office/drawing/2014/main" id="{CB0F3CC7-D155-4DED-B513-5B4595C79FD5}"/>
              </a:ext>
            </a:extLst>
          </p:cNvPr>
          <p:cNvSpPr/>
          <p:nvPr/>
        </p:nvSpPr>
        <p:spPr>
          <a:xfrm>
            <a:off x="74811" y="6393984"/>
            <a:ext cx="12042378" cy="38305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7B954650-793E-441E-B65B-6ABC0362C7E5}"/>
              </a:ext>
            </a:extLst>
          </p:cNvPr>
          <p:cNvSpPr txBox="1"/>
          <p:nvPr/>
        </p:nvSpPr>
        <p:spPr>
          <a:xfrm>
            <a:off x="209548" y="6393984"/>
            <a:ext cx="11791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Bayesian Data Analysis – A Primer                    Workshop 2021                    Marco D’Alessandro (PhD)                    ISTC CNR </a:t>
            </a:r>
            <a:r>
              <a:rPr lang="it-IT" dirty="0" err="1">
                <a:solidFill>
                  <a:schemeClr val="bg1"/>
                </a:solidFill>
              </a:rPr>
              <a:t>Italy</a:t>
            </a:r>
            <a:r>
              <a:rPr lang="it-IT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62" name="Rettangolo 61">
            <a:extLst>
              <a:ext uri="{FF2B5EF4-FFF2-40B4-BE49-F238E27FC236}">
                <a16:creationId xmlns:a16="http://schemas.microsoft.com/office/drawing/2014/main" id="{FAB66B79-794D-4365-B132-54C8E8E05D98}"/>
              </a:ext>
            </a:extLst>
          </p:cNvPr>
          <p:cNvSpPr/>
          <p:nvPr/>
        </p:nvSpPr>
        <p:spPr>
          <a:xfrm>
            <a:off x="1455978" y="1007440"/>
            <a:ext cx="9299092" cy="6463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it-IT" sz="3600" b="1" dirty="0" err="1"/>
              <a:t>model_hierarchical_normal_partialpooling.stan</a:t>
            </a:r>
            <a:endParaRPr lang="it-IT" sz="2400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Ovale 26">
                <a:extLst>
                  <a:ext uri="{FF2B5EF4-FFF2-40B4-BE49-F238E27FC236}">
                    <a16:creationId xmlns:a16="http://schemas.microsoft.com/office/drawing/2014/main" id="{F08F4400-9AEF-416E-9B15-B541336A5264}"/>
                  </a:ext>
                </a:extLst>
              </p:cNvPr>
              <p:cNvSpPr/>
              <p:nvPr/>
            </p:nvSpPr>
            <p:spPr>
              <a:xfrm>
                <a:off x="5660907" y="4294942"/>
                <a:ext cx="427839" cy="436145"/>
              </a:xfrm>
              <a:prstGeom prst="ellipse">
                <a:avLst/>
              </a:prstGeom>
              <a:solidFill>
                <a:schemeClr val="accent3">
                  <a:alpha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𝑥</m:t>
                          </m:r>
                        </m:e>
                        <m:sub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𝑖</m:t>
                          </m:r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,</m:t>
                          </m:r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it-IT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" name="Ovale 26">
                <a:extLst>
                  <a:ext uri="{FF2B5EF4-FFF2-40B4-BE49-F238E27FC236}">
                    <a16:creationId xmlns:a16="http://schemas.microsoft.com/office/drawing/2014/main" id="{F08F4400-9AEF-416E-9B15-B541336A52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0907" y="4294942"/>
                <a:ext cx="427839" cy="436145"/>
              </a:xfrm>
              <a:prstGeom prst="ellipse">
                <a:avLst/>
              </a:prstGeom>
              <a:blipFill>
                <a:blip r:embed="rId2"/>
                <a:stretch>
                  <a:fillRect l="-833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ttangolo con angoli arrotondati 27">
            <a:extLst>
              <a:ext uri="{FF2B5EF4-FFF2-40B4-BE49-F238E27FC236}">
                <a16:creationId xmlns:a16="http://schemas.microsoft.com/office/drawing/2014/main" id="{24AC94FC-2A59-4088-826C-32024907768D}"/>
              </a:ext>
            </a:extLst>
          </p:cNvPr>
          <p:cNvSpPr/>
          <p:nvPr/>
        </p:nvSpPr>
        <p:spPr>
          <a:xfrm>
            <a:off x="5243119" y="3842157"/>
            <a:ext cx="1266738" cy="1342239"/>
          </a:xfrm>
          <a:prstGeom prst="round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asellaDiTesto 28">
                <a:extLst>
                  <a:ext uri="{FF2B5EF4-FFF2-40B4-BE49-F238E27FC236}">
                    <a16:creationId xmlns:a16="http://schemas.microsoft.com/office/drawing/2014/main" id="{42C38A8E-44A1-4C6D-8933-25640F52C672}"/>
                  </a:ext>
                </a:extLst>
              </p:cNvPr>
              <p:cNvSpPr txBox="1"/>
              <p:nvPr/>
            </p:nvSpPr>
            <p:spPr>
              <a:xfrm>
                <a:off x="5874826" y="4883480"/>
                <a:ext cx="82212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1400" i="1" dirty="0" err="1"/>
                  <a:t>Obs</a:t>
                </a:r>
                <a:r>
                  <a:rPr lang="it-IT" sz="1400" i="1" dirty="0"/>
                  <a:t> </a:t>
                </a:r>
                <a14:m>
                  <m:oMath xmlns:m="http://schemas.openxmlformats.org/officeDocument/2006/math">
                    <m:r>
                      <a:rPr lang="it-IT" sz="1400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it-IT" sz="1400" i="1" dirty="0"/>
              </a:p>
            </p:txBody>
          </p:sp>
        </mc:Choice>
        <mc:Fallback xmlns="">
          <p:sp>
            <p:nvSpPr>
              <p:cNvPr id="29" name="CasellaDiTesto 28">
                <a:extLst>
                  <a:ext uri="{FF2B5EF4-FFF2-40B4-BE49-F238E27FC236}">
                    <a16:creationId xmlns:a16="http://schemas.microsoft.com/office/drawing/2014/main" id="{42C38A8E-44A1-4C6D-8933-25640F52C6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4826" y="4883480"/>
                <a:ext cx="822122" cy="307777"/>
              </a:xfrm>
              <a:prstGeom prst="rect">
                <a:avLst/>
              </a:prstGeom>
              <a:blipFill>
                <a:blip r:embed="rId3"/>
                <a:stretch>
                  <a:fillRect l="-2222" t="-3922" b="-1960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Ovale 29">
                <a:extLst>
                  <a:ext uri="{FF2B5EF4-FFF2-40B4-BE49-F238E27FC236}">
                    <a16:creationId xmlns:a16="http://schemas.microsoft.com/office/drawing/2014/main" id="{69227922-D479-443B-85A2-AE772BB35DF0}"/>
                  </a:ext>
                </a:extLst>
              </p:cNvPr>
              <p:cNvSpPr/>
              <p:nvPr/>
            </p:nvSpPr>
            <p:spPr>
              <a:xfrm>
                <a:off x="5659756" y="3220780"/>
                <a:ext cx="427839" cy="436145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anose="05050102010706020507" pitchFamily="18" charset="2"/>
                            </a:rPr>
                            <m:t></m:t>
                          </m:r>
                        </m:e>
                        <m:sub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it-IT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Ovale 29">
                <a:extLst>
                  <a:ext uri="{FF2B5EF4-FFF2-40B4-BE49-F238E27FC236}">
                    <a16:creationId xmlns:a16="http://schemas.microsoft.com/office/drawing/2014/main" id="{69227922-D479-443B-85A2-AE772BB35D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9756" y="3220780"/>
                <a:ext cx="427839" cy="436145"/>
              </a:xfrm>
              <a:prstGeom prst="ellipse">
                <a:avLst/>
              </a:prstGeom>
              <a:blipFill>
                <a:blip r:embed="rId4"/>
                <a:stretch>
                  <a:fillRect l="-2740" b="-2703"/>
                </a:stretch>
              </a:blipFill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Connettore 2 30">
            <a:extLst>
              <a:ext uri="{FF2B5EF4-FFF2-40B4-BE49-F238E27FC236}">
                <a16:creationId xmlns:a16="http://schemas.microsoft.com/office/drawing/2014/main" id="{9AB5A7F6-749C-4DA0-BCCA-BD9838A3F6EB}"/>
              </a:ext>
            </a:extLst>
          </p:cNvPr>
          <p:cNvCxnSpPr>
            <a:stCxn id="30" idx="4"/>
            <a:endCxn id="27" idx="0"/>
          </p:cNvCxnSpPr>
          <p:nvPr/>
        </p:nvCxnSpPr>
        <p:spPr>
          <a:xfrm>
            <a:off x="5873676" y="3656925"/>
            <a:ext cx="1151" cy="6380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Ovale 31">
                <a:extLst>
                  <a:ext uri="{FF2B5EF4-FFF2-40B4-BE49-F238E27FC236}">
                    <a16:creationId xmlns:a16="http://schemas.microsoft.com/office/drawing/2014/main" id="{E82FCF3A-4827-41B6-AC0B-3FF7164E1D93}"/>
                  </a:ext>
                </a:extLst>
              </p:cNvPr>
              <p:cNvSpPr/>
              <p:nvPr/>
            </p:nvSpPr>
            <p:spPr>
              <a:xfrm>
                <a:off x="6996155" y="4294942"/>
                <a:ext cx="427839" cy="436145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it-IT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</m:ctrlPr>
                        </m:sSupPr>
                        <m:e>
                          <m:r>
                            <a:rPr lang="it-IT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</m:t>
                          </m:r>
                        </m:e>
                        <m:sup>
                          <m:r>
                            <a:rPr lang="it-IT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it-IT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" name="Ovale 31">
                <a:extLst>
                  <a:ext uri="{FF2B5EF4-FFF2-40B4-BE49-F238E27FC236}">
                    <a16:creationId xmlns:a16="http://schemas.microsoft.com/office/drawing/2014/main" id="{E82FCF3A-4827-41B6-AC0B-3FF7164E1D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6155" y="4294942"/>
                <a:ext cx="427839" cy="436145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Connettore 2 33">
            <a:extLst>
              <a:ext uri="{FF2B5EF4-FFF2-40B4-BE49-F238E27FC236}">
                <a16:creationId xmlns:a16="http://schemas.microsoft.com/office/drawing/2014/main" id="{06416E66-4F89-4FF7-B535-84805BA06499}"/>
              </a:ext>
            </a:extLst>
          </p:cNvPr>
          <p:cNvCxnSpPr>
            <a:stCxn id="32" idx="2"/>
            <a:endCxn id="27" idx="6"/>
          </p:cNvCxnSpPr>
          <p:nvPr/>
        </p:nvCxnSpPr>
        <p:spPr>
          <a:xfrm flipH="1">
            <a:off x="6088746" y="4513015"/>
            <a:ext cx="9074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Ovale 34">
                <a:extLst>
                  <a:ext uri="{FF2B5EF4-FFF2-40B4-BE49-F238E27FC236}">
                    <a16:creationId xmlns:a16="http://schemas.microsoft.com/office/drawing/2014/main" id="{5579DBDF-C840-4D7E-AA74-2B06BBD3DCF7}"/>
                  </a:ext>
                </a:extLst>
              </p:cNvPr>
              <p:cNvSpPr/>
              <p:nvPr/>
            </p:nvSpPr>
            <p:spPr>
              <a:xfrm>
                <a:off x="6996155" y="3368483"/>
                <a:ext cx="427839" cy="436145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</m:t>
                      </m:r>
                    </m:oMath>
                  </m:oMathPara>
                </a14:m>
                <a:endParaRPr lang="it-IT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5" name="Ovale 34">
                <a:extLst>
                  <a:ext uri="{FF2B5EF4-FFF2-40B4-BE49-F238E27FC236}">
                    <a16:creationId xmlns:a16="http://schemas.microsoft.com/office/drawing/2014/main" id="{5579DBDF-C840-4D7E-AA74-2B06BBD3DC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6155" y="3368483"/>
                <a:ext cx="427839" cy="436145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Ovale 35">
            <a:extLst>
              <a:ext uri="{FF2B5EF4-FFF2-40B4-BE49-F238E27FC236}">
                <a16:creationId xmlns:a16="http://schemas.microsoft.com/office/drawing/2014/main" id="{ED91EA02-F132-4600-AA05-2DB88EE5964F}"/>
              </a:ext>
            </a:extLst>
          </p:cNvPr>
          <p:cNvSpPr/>
          <p:nvPr/>
        </p:nvSpPr>
        <p:spPr>
          <a:xfrm>
            <a:off x="6978855" y="3354761"/>
            <a:ext cx="462437" cy="468796"/>
          </a:xfrm>
          <a:prstGeom prst="ellipse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39" name="Connettore 2 38">
            <a:extLst>
              <a:ext uri="{FF2B5EF4-FFF2-40B4-BE49-F238E27FC236}">
                <a16:creationId xmlns:a16="http://schemas.microsoft.com/office/drawing/2014/main" id="{25277EA2-D997-4695-96AF-5FC7607D3CCB}"/>
              </a:ext>
            </a:extLst>
          </p:cNvPr>
          <p:cNvCxnSpPr>
            <a:stCxn id="32" idx="0"/>
            <a:endCxn id="36" idx="4"/>
          </p:cNvCxnSpPr>
          <p:nvPr/>
        </p:nvCxnSpPr>
        <p:spPr>
          <a:xfrm flipH="1" flipV="1">
            <a:off x="7210074" y="3823557"/>
            <a:ext cx="1" cy="4713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Rettangolo con angoli arrotondati 39">
            <a:extLst>
              <a:ext uri="{FF2B5EF4-FFF2-40B4-BE49-F238E27FC236}">
                <a16:creationId xmlns:a16="http://schemas.microsoft.com/office/drawing/2014/main" id="{06D6ED8A-5BBC-4E3F-A149-78A16813EEB7}"/>
              </a:ext>
            </a:extLst>
          </p:cNvPr>
          <p:cNvSpPr/>
          <p:nvPr/>
        </p:nvSpPr>
        <p:spPr>
          <a:xfrm>
            <a:off x="4965148" y="3028425"/>
            <a:ext cx="1817057" cy="2516698"/>
          </a:xfrm>
          <a:prstGeom prst="round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CasellaDiTesto 40">
                <a:extLst>
                  <a:ext uri="{FF2B5EF4-FFF2-40B4-BE49-F238E27FC236}">
                    <a16:creationId xmlns:a16="http://schemas.microsoft.com/office/drawing/2014/main" id="{9C0BBB63-6554-4D44-A715-014917ADF5DF}"/>
                  </a:ext>
                </a:extLst>
              </p:cNvPr>
              <p:cNvSpPr txBox="1"/>
              <p:nvPr/>
            </p:nvSpPr>
            <p:spPr>
              <a:xfrm>
                <a:off x="5960083" y="5260390"/>
                <a:ext cx="82212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1400" i="1" dirty="0"/>
                  <a:t>Group </a:t>
                </a:r>
                <a14:m>
                  <m:oMath xmlns:m="http://schemas.openxmlformats.org/officeDocument/2006/math">
                    <m:r>
                      <a:rPr lang="it-IT" sz="14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it-IT" sz="1400" i="1" dirty="0"/>
              </a:p>
            </p:txBody>
          </p:sp>
        </mc:Choice>
        <mc:Fallback xmlns="">
          <p:sp>
            <p:nvSpPr>
              <p:cNvPr id="41" name="CasellaDiTesto 40">
                <a:extLst>
                  <a:ext uri="{FF2B5EF4-FFF2-40B4-BE49-F238E27FC236}">
                    <a16:creationId xmlns:a16="http://schemas.microsoft.com/office/drawing/2014/main" id="{9C0BBB63-6554-4D44-A715-014917ADF5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0083" y="5260390"/>
                <a:ext cx="822122" cy="307777"/>
              </a:xfrm>
              <a:prstGeom prst="rect">
                <a:avLst/>
              </a:prstGeom>
              <a:blipFill>
                <a:blip r:embed="rId7"/>
                <a:stretch>
                  <a:fillRect l="-2222" t="-4000" b="-20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Ovale 42">
                <a:extLst>
                  <a:ext uri="{FF2B5EF4-FFF2-40B4-BE49-F238E27FC236}">
                    <a16:creationId xmlns:a16="http://schemas.microsoft.com/office/drawing/2014/main" id="{135B0411-4D77-4EF2-8495-E225DE4F8F0C}"/>
                  </a:ext>
                </a:extLst>
              </p:cNvPr>
              <p:cNvSpPr/>
              <p:nvPr/>
            </p:nvSpPr>
            <p:spPr>
              <a:xfrm>
                <a:off x="5193872" y="2259363"/>
                <a:ext cx="427839" cy="436145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</m:t>
                      </m:r>
                    </m:oMath>
                  </m:oMathPara>
                </a14:m>
                <a:endParaRPr lang="it-IT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3" name="Ovale 42">
                <a:extLst>
                  <a:ext uri="{FF2B5EF4-FFF2-40B4-BE49-F238E27FC236}">
                    <a16:creationId xmlns:a16="http://schemas.microsoft.com/office/drawing/2014/main" id="{135B0411-4D77-4EF2-8495-E225DE4F8F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3872" y="2259363"/>
                <a:ext cx="427839" cy="436145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Ovale 43">
                <a:extLst>
                  <a:ext uri="{FF2B5EF4-FFF2-40B4-BE49-F238E27FC236}">
                    <a16:creationId xmlns:a16="http://schemas.microsoft.com/office/drawing/2014/main" id="{E152E5D6-C4C3-41DA-93A7-57B2C0BF9704}"/>
                  </a:ext>
                </a:extLst>
              </p:cNvPr>
              <p:cNvSpPr/>
              <p:nvPr/>
            </p:nvSpPr>
            <p:spPr>
              <a:xfrm>
                <a:off x="6082018" y="2259363"/>
                <a:ext cx="427839" cy="436145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</m:t>
                      </m:r>
                    </m:oMath>
                  </m:oMathPara>
                </a14:m>
                <a:endParaRPr lang="it-IT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4" name="Ovale 43">
                <a:extLst>
                  <a:ext uri="{FF2B5EF4-FFF2-40B4-BE49-F238E27FC236}">
                    <a16:creationId xmlns:a16="http://schemas.microsoft.com/office/drawing/2014/main" id="{E152E5D6-C4C3-41DA-93A7-57B2C0BF97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2018" y="2259363"/>
                <a:ext cx="427839" cy="436145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75AA9D9B-7403-4B91-B25C-DF1B85B930FF}"/>
              </a:ext>
            </a:extLst>
          </p:cNvPr>
          <p:cNvCxnSpPr>
            <a:stCxn id="43" idx="4"/>
            <a:endCxn id="30" idx="0"/>
          </p:cNvCxnSpPr>
          <p:nvPr/>
        </p:nvCxnSpPr>
        <p:spPr>
          <a:xfrm>
            <a:off x="5407792" y="2695508"/>
            <a:ext cx="465884" cy="5252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Connettore 2 44">
            <a:extLst>
              <a:ext uri="{FF2B5EF4-FFF2-40B4-BE49-F238E27FC236}">
                <a16:creationId xmlns:a16="http://schemas.microsoft.com/office/drawing/2014/main" id="{9B90AA69-210F-4B7D-925D-85CA9025B311}"/>
              </a:ext>
            </a:extLst>
          </p:cNvPr>
          <p:cNvCxnSpPr>
            <a:stCxn id="44" idx="4"/>
            <a:endCxn id="30" idx="0"/>
          </p:cNvCxnSpPr>
          <p:nvPr/>
        </p:nvCxnSpPr>
        <p:spPr>
          <a:xfrm flipH="1">
            <a:off x="5873676" y="2695508"/>
            <a:ext cx="422262" cy="5252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74894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tangolo 12">
            <a:extLst>
              <a:ext uri="{FF2B5EF4-FFF2-40B4-BE49-F238E27FC236}">
                <a16:creationId xmlns:a16="http://schemas.microsoft.com/office/drawing/2014/main" id="{CB0F3CC7-D155-4DED-B513-5B4595C79FD5}"/>
              </a:ext>
            </a:extLst>
          </p:cNvPr>
          <p:cNvSpPr/>
          <p:nvPr/>
        </p:nvSpPr>
        <p:spPr>
          <a:xfrm>
            <a:off x="74811" y="6393984"/>
            <a:ext cx="12042378" cy="38305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7B954650-793E-441E-B65B-6ABC0362C7E5}"/>
              </a:ext>
            </a:extLst>
          </p:cNvPr>
          <p:cNvSpPr txBox="1"/>
          <p:nvPr/>
        </p:nvSpPr>
        <p:spPr>
          <a:xfrm>
            <a:off x="209548" y="6393984"/>
            <a:ext cx="11791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Bayesian Data Analysis – A Primer                    Workshop 2021                    Marco D’Alessandro (PhD)                    ISTC CNR </a:t>
            </a:r>
            <a:r>
              <a:rPr lang="it-IT" dirty="0" err="1">
                <a:solidFill>
                  <a:schemeClr val="bg1"/>
                </a:solidFill>
              </a:rPr>
              <a:t>Italy</a:t>
            </a:r>
            <a:r>
              <a:rPr lang="it-IT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6" name="Immagine 5" descr="Immagine che contiene testo, grafica vettoriale, casco&#10;&#10;Descrizione generata automaticamente">
            <a:extLst>
              <a:ext uri="{FF2B5EF4-FFF2-40B4-BE49-F238E27FC236}">
                <a16:creationId xmlns:a16="http://schemas.microsoft.com/office/drawing/2014/main" id="{D3A9C6CB-7DBE-443C-8395-309F48774E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81175"/>
            <a:ext cx="2681097" cy="4133850"/>
          </a:xfrm>
          <a:prstGeom prst="rect">
            <a:avLst/>
          </a:prstGeom>
        </p:spPr>
      </p:pic>
      <p:sp>
        <p:nvSpPr>
          <p:cNvPr id="37" name="Rettangolo 36">
            <a:extLst>
              <a:ext uri="{FF2B5EF4-FFF2-40B4-BE49-F238E27FC236}">
                <a16:creationId xmlns:a16="http://schemas.microsoft.com/office/drawing/2014/main" id="{A2399AC0-92C9-4397-A9CE-E9D5CD0A3F6A}"/>
              </a:ext>
            </a:extLst>
          </p:cNvPr>
          <p:cNvSpPr/>
          <p:nvPr/>
        </p:nvSpPr>
        <p:spPr>
          <a:xfrm>
            <a:off x="9767887" y="1635322"/>
            <a:ext cx="119062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b="1" i="1" dirty="0"/>
              <a:t>COIN FLIP</a:t>
            </a:r>
            <a:endParaRPr lang="en-US" b="1" i="1" dirty="0"/>
          </a:p>
        </p:txBody>
      </p:sp>
      <p:sp>
        <p:nvSpPr>
          <p:cNvPr id="38" name="Rettangolo 37">
            <a:extLst>
              <a:ext uri="{FF2B5EF4-FFF2-40B4-BE49-F238E27FC236}">
                <a16:creationId xmlns:a16="http://schemas.microsoft.com/office/drawing/2014/main" id="{3555222E-FF03-499B-A29A-D76DD1226B39}"/>
              </a:ext>
            </a:extLst>
          </p:cNvPr>
          <p:cNvSpPr/>
          <p:nvPr/>
        </p:nvSpPr>
        <p:spPr>
          <a:xfrm>
            <a:off x="9065418" y="1888405"/>
            <a:ext cx="259556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000" b="1" dirty="0"/>
              <a:t>(the </a:t>
            </a:r>
            <a:r>
              <a:rPr lang="it-IT" sz="1000" b="1" dirty="0" err="1"/>
              <a:t>quintessence</a:t>
            </a:r>
            <a:r>
              <a:rPr lang="it-IT" sz="1000" b="1" dirty="0"/>
              <a:t> of </a:t>
            </a:r>
            <a:r>
              <a:rPr lang="it-IT" sz="1000" b="1" dirty="0" err="1"/>
              <a:t>probabilistic</a:t>
            </a:r>
            <a:r>
              <a:rPr lang="it-IT" sz="1000" b="1" dirty="0"/>
              <a:t> </a:t>
            </a:r>
            <a:r>
              <a:rPr lang="it-IT" sz="1000" b="1" dirty="0" err="1"/>
              <a:t>modeling</a:t>
            </a:r>
            <a:r>
              <a:rPr lang="it-IT" sz="1000" b="1" dirty="0"/>
              <a:t>)</a:t>
            </a:r>
            <a:endParaRPr lang="en-US" sz="1000" b="1" dirty="0"/>
          </a:p>
        </p:txBody>
      </p:sp>
      <p:sp>
        <p:nvSpPr>
          <p:cNvPr id="39" name="Rettangolo 38">
            <a:extLst>
              <a:ext uri="{FF2B5EF4-FFF2-40B4-BE49-F238E27FC236}">
                <a16:creationId xmlns:a16="http://schemas.microsoft.com/office/drawing/2014/main" id="{1014F526-A66E-45E5-8085-59365927D923}"/>
              </a:ext>
            </a:extLst>
          </p:cNvPr>
          <p:cNvSpPr/>
          <p:nvPr/>
        </p:nvSpPr>
        <p:spPr>
          <a:xfrm>
            <a:off x="9738120" y="2438123"/>
            <a:ext cx="125015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b="1" dirty="0" err="1"/>
              <a:t>Outcome</a:t>
            </a:r>
            <a:r>
              <a:rPr lang="it-IT" b="1" dirty="0"/>
              <a:t>:</a:t>
            </a:r>
          </a:p>
          <a:p>
            <a:pPr marL="285750" indent="-285750">
              <a:buFontTx/>
              <a:buChar char="-"/>
            </a:pPr>
            <a:r>
              <a:rPr lang="it-IT" b="1" dirty="0">
                <a:solidFill>
                  <a:schemeClr val="accent1">
                    <a:lumMod val="75000"/>
                  </a:schemeClr>
                </a:solidFill>
              </a:rPr>
              <a:t>Head</a:t>
            </a:r>
          </a:p>
          <a:p>
            <a:pPr marL="285750" indent="-285750">
              <a:buFontTx/>
              <a:buChar char="-"/>
            </a:pPr>
            <a:r>
              <a:rPr lang="it-IT" b="1" dirty="0" err="1">
                <a:solidFill>
                  <a:schemeClr val="accent1">
                    <a:lumMod val="75000"/>
                  </a:schemeClr>
                </a:solidFill>
              </a:rPr>
              <a:t>Tail</a:t>
            </a:r>
            <a:endParaRPr lang="it-IT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0" name="Rettangolo 39">
            <a:extLst>
              <a:ext uri="{FF2B5EF4-FFF2-40B4-BE49-F238E27FC236}">
                <a16:creationId xmlns:a16="http://schemas.microsoft.com/office/drawing/2014/main" id="{085C40DF-D0DB-4530-BE40-5A1E7AD292C7}"/>
              </a:ext>
            </a:extLst>
          </p:cNvPr>
          <p:cNvSpPr/>
          <p:nvPr/>
        </p:nvSpPr>
        <p:spPr>
          <a:xfrm>
            <a:off x="9883373" y="3586496"/>
            <a:ext cx="125015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b="1" dirty="0"/>
              <a:t>Model: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ttangolo 23">
                <a:extLst>
                  <a:ext uri="{FF2B5EF4-FFF2-40B4-BE49-F238E27FC236}">
                    <a16:creationId xmlns:a16="http://schemas.microsoft.com/office/drawing/2014/main" id="{F135DA32-E38A-45D8-95DA-464800EF7E35}"/>
                  </a:ext>
                </a:extLst>
              </p:cNvPr>
              <p:cNvSpPr/>
              <p:nvPr/>
            </p:nvSpPr>
            <p:spPr>
              <a:xfrm>
                <a:off x="9210671" y="3867378"/>
                <a:ext cx="2305055" cy="12003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it-IT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~ </m:t>
                      </m:r>
                      <m:r>
                        <m:rPr>
                          <m:sty m:val="p"/>
                        </m:rPr>
                        <a:rPr lang="it-IT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Bernoulli</m:t>
                      </m:r>
                      <m:r>
                        <a:rPr lang="it-IT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dirty="0">
                          <a:latin typeface="Cambria Math" panose="02040503050406030204" pitchFamily="18" charset="0"/>
                        </a:rPr>
                        <m:t>𝜽</m:t>
                      </m:r>
                      <m:r>
                        <a:rPr lang="it-IT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it-IT" b="1" dirty="0">
                  <a:solidFill>
                    <a:schemeClr val="tx1"/>
                  </a:solidFill>
                </a:endParaRPr>
              </a:p>
              <a:p>
                <a:endParaRPr lang="it-IT" b="1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1" i="1" smtClean="0">
                          <a:latin typeface="Cambria Math" panose="02040503050406030204" pitchFamily="18" charset="0"/>
                        </a:rPr>
                        <m:t>𝒑</m:t>
                      </m:r>
                      <m:d>
                        <m:dPr>
                          <m:ctrlPr>
                            <a:rPr lang="it-IT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1" i="1" smtClean="0">
                              <a:latin typeface="Cambria Math" panose="02040503050406030204" pitchFamily="18" charset="0"/>
                            </a:rPr>
                            <m:t>𝑿</m:t>
                          </m:r>
                          <m:r>
                            <a:rPr lang="it-IT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it-IT" b="0" i="0" smtClean="0">
                              <a:latin typeface="Cambria Math" panose="02040503050406030204" pitchFamily="18" charset="0"/>
                            </a:rPr>
                            <m:t>Head</m:t>
                          </m:r>
                        </m:e>
                      </m:d>
                      <m:r>
                        <a:rPr lang="it-IT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 dirty="0">
                          <a:latin typeface="Cambria Math" panose="02040503050406030204" pitchFamily="18" charset="0"/>
                        </a:rPr>
                        <m:t>𝜽</m:t>
                      </m:r>
                    </m:oMath>
                  </m:oMathPara>
                </a14:m>
                <a:endParaRPr lang="it-IT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1" i="1">
                          <a:latin typeface="Cambria Math" panose="02040503050406030204" pitchFamily="18" charset="0"/>
                        </a:rPr>
                        <m:t>𝒑</m:t>
                      </m:r>
                      <m:d>
                        <m:dPr>
                          <m:ctrlPr>
                            <a:rPr lang="it-IT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1" i="1">
                              <a:latin typeface="Cambria Math" panose="02040503050406030204" pitchFamily="18" charset="0"/>
                            </a:rPr>
                            <m:t>𝑿</m:t>
                          </m:r>
                          <m:r>
                            <a:rPr lang="it-IT" b="1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it-IT" b="0" i="0" smtClean="0">
                              <a:latin typeface="Cambria Math" panose="02040503050406030204" pitchFamily="18" charset="0"/>
                            </a:rPr>
                            <m:t>Tail</m:t>
                          </m:r>
                        </m:e>
                      </m:d>
                      <m:r>
                        <a:rPr lang="it-IT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it-IT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1" i="1" dirty="0">
                          <a:latin typeface="Cambria Math" panose="02040503050406030204" pitchFamily="18" charset="0"/>
                        </a:rPr>
                        <m:t>𝜽</m:t>
                      </m:r>
                    </m:oMath>
                  </m:oMathPara>
                </a14:m>
                <a:endParaRPr lang="it-IT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Rettangolo 23">
                <a:extLst>
                  <a:ext uri="{FF2B5EF4-FFF2-40B4-BE49-F238E27FC236}">
                    <a16:creationId xmlns:a16="http://schemas.microsoft.com/office/drawing/2014/main" id="{F135DA32-E38A-45D8-95DA-464800EF7E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10671" y="3867378"/>
                <a:ext cx="2305055" cy="1200329"/>
              </a:xfrm>
              <a:prstGeom prst="rect">
                <a:avLst/>
              </a:prstGeom>
              <a:blipFill>
                <a:blip r:embed="rId3"/>
                <a:stretch>
                  <a:fillRect b="-152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ttangolo 10">
            <a:extLst>
              <a:ext uri="{FF2B5EF4-FFF2-40B4-BE49-F238E27FC236}">
                <a16:creationId xmlns:a16="http://schemas.microsoft.com/office/drawing/2014/main" id="{713E66F4-9AF1-4AAA-BB65-6F903A709B27}"/>
              </a:ext>
            </a:extLst>
          </p:cNvPr>
          <p:cNvSpPr/>
          <p:nvPr/>
        </p:nvSpPr>
        <p:spPr>
          <a:xfrm>
            <a:off x="3990974" y="743635"/>
            <a:ext cx="42100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b="1" dirty="0" err="1"/>
              <a:t>Probability</a:t>
            </a:r>
            <a:r>
              <a:rPr lang="it-IT" b="1" dirty="0"/>
              <a:t> </a:t>
            </a:r>
            <a:r>
              <a:rPr lang="it-IT" b="1" dirty="0">
                <a:solidFill>
                  <a:srgbClr val="FF0000"/>
                </a:solidFill>
              </a:rPr>
              <a:t>INSIDE</a:t>
            </a:r>
            <a:r>
              <a:rPr lang="it-IT" b="1" dirty="0"/>
              <a:t> and </a:t>
            </a:r>
            <a:r>
              <a:rPr lang="it-IT" b="1" dirty="0">
                <a:solidFill>
                  <a:srgbClr val="FF0000"/>
                </a:solidFill>
              </a:rPr>
              <a:t>OUTSIDE</a:t>
            </a:r>
            <a:r>
              <a:rPr lang="it-IT" b="1" dirty="0"/>
              <a:t> </a:t>
            </a:r>
            <a:r>
              <a:rPr lang="it-IT" b="1" dirty="0" err="1"/>
              <a:t>our</a:t>
            </a:r>
            <a:r>
              <a:rPr lang="it-IT" b="1" dirty="0"/>
              <a:t> </a:t>
            </a:r>
            <a:r>
              <a:rPr lang="it-IT" b="1" i="1" dirty="0"/>
              <a:t>MIND</a:t>
            </a:r>
            <a:endParaRPr lang="en-US" b="1" i="1" dirty="0"/>
          </a:p>
        </p:txBody>
      </p:sp>
    </p:spTree>
    <p:extLst>
      <p:ext uri="{BB962C8B-B14F-4D97-AF65-F5344CB8AC3E}">
        <p14:creationId xmlns:p14="http://schemas.microsoft.com/office/powerpoint/2010/main" val="21374726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tangolo 12">
            <a:extLst>
              <a:ext uri="{FF2B5EF4-FFF2-40B4-BE49-F238E27FC236}">
                <a16:creationId xmlns:a16="http://schemas.microsoft.com/office/drawing/2014/main" id="{CB0F3CC7-D155-4DED-B513-5B4595C79FD5}"/>
              </a:ext>
            </a:extLst>
          </p:cNvPr>
          <p:cNvSpPr/>
          <p:nvPr/>
        </p:nvSpPr>
        <p:spPr>
          <a:xfrm>
            <a:off x="74811" y="6393984"/>
            <a:ext cx="12042378" cy="38305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7B954650-793E-441E-B65B-6ABC0362C7E5}"/>
              </a:ext>
            </a:extLst>
          </p:cNvPr>
          <p:cNvSpPr txBox="1"/>
          <p:nvPr/>
        </p:nvSpPr>
        <p:spPr>
          <a:xfrm>
            <a:off x="209548" y="6393984"/>
            <a:ext cx="11791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Bayesian Data Analysis – A Primer                    Workshop 2021                    Marco D’Alessandro (PhD)                    ISTC CNR </a:t>
            </a:r>
            <a:r>
              <a:rPr lang="it-IT" dirty="0" err="1">
                <a:solidFill>
                  <a:schemeClr val="bg1"/>
                </a:solidFill>
              </a:rPr>
              <a:t>Italy</a:t>
            </a:r>
            <a:r>
              <a:rPr lang="it-IT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6" name="Immagine 5" descr="Immagine che contiene testo, grafica vettoriale, casco&#10;&#10;Descrizione generata automaticamente">
            <a:extLst>
              <a:ext uri="{FF2B5EF4-FFF2-40B4-BE49-F238E27FC236}">
                <a16:creationId xmlns:a16="http://schemas.microsoft.com/office/drawing/2014/main" id="{D3A9C6CB-7DBE-443C-8395-309F48774E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81175"/>
            <a:ext cx="2681097" cy="4133850"/>
          </a:xfrm>
          <a:prstGeom prst="rect">
            <a:avLst/>
          </a:prstGeom>
        </p:spPr>
      </p:pic>
      <p:sp>
        <p:nvSpPr>
          <p:cNvPr id="37" name="Rettangolo 36">
            <a:extLst>
              <a:ext uri="{FF2B5EF4-FFF2-40B4-BE49-F238E27FC236}">
                <a16:creationId xmlns:a16="http://schemas.microsoft.com/office/drawing/2014/main" id="{A2399AC0-92C9-4397-A9CE-E9D5CD0A3F6A}"/>
              </a:ext>
            </a:extLst>
          </p:cNvPr>
          <p:cNvSpPr/>
          <p:nvPr/>
        </p:nvSpPr>
        <p:spPr>
          <a:xfrm>
            <a:off x="9767887" y="1635322"/>
            <a:ext cx="119062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b="1" i="1" dirty="0"/>
              <a:t>COIN FLIP</a:t>
            </a:r>
            <a:endParaRPr lang="en-US" b="1" i="1" dirty="0"/>
          </a:p>
        </p:txBody>
      </p:sp>
      <p:sp>
        <p:nvSpPr>
          <p:cNvPr id="38" name="Rettangolo 37">
            <a:extLst>
              <a:ext uri="{FF2B5EF4-FFF2-40B4-BE49-F238E27FC236}">
                <a16:creationId xmlns:a16="http://schemas.microsoft.com/office/drawing/2014/main" id="{3555222E-FF03-499B-A29A-D76DD1226B39}"/>
              </a:ext>
            </a:extLst>
          </p:cNvPr>
          <p:cNvSpPr/>
          <p:nvPr/>
        </p:nvSpPr>
        <p:spPr>
          <a:xfrm>
            <a:off x="9065418" y="1888405"/>
            <a:ext cx="259556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000" b="1" dirty="0"/>
              <a:t>(the </a:t>
            </a:r>
            <a:r>
              <a:rPr lang="it-IT" sz="1000" b="1" dirty="0" err="1"/>
              <a:t>quintessence</a:t>
            </a:r>
            <a:r>
              <a:rPr lang="it-IT" sz="1000" b="1" dirty="0"/>
              <a:t> of </a:t>
            </a:r>
            <a:r>
              <a:rPr lang="it-IT" sz="1000" b="1" dirty="0" err="1"/>
              <a:t>probabilistic</a:t>
            </a:r>
            <a:r>
              <a:rPr lang="it-IT" sz="1000" b="1" dirty="0"/>
              <a:t> </a:t>
            </a:r>
            <a:r>
              <a:rPr lang="it-IT" sz="1000" b="1" dirty="0" err="1"/>
              <a:t>modeling</a:t>
            </a:r>
            <a:r>
              <a:rPr lang="it-IT" sz="1000" b="1" dirty="0"/>
              <a:t>)</a:t>
            </a:r>
            <a:endParaRPr lang="en-US" sz="1000" b="1" dirty="0"/>
          </a:p>
        </p:txBody>
      </p:sp>
      <p:sp>
        <p:nvSpPr>
          <p:cNvPr id="39" name="Rettangolo 38">
            <a:extLst>
              <a:ext uri="{FF2B5EF4-FFF2-40B4-BE49-F238E27FC236}">
                <a16:creationId xmlns:a16="http://schemas.microsoft.com/office/drawing/2014/main" id="{1014F526-A66E-45E5-8085-59365927D923}"/>
              </a:ext>
            </a:extLst>
          </p:cNvPr>
          <p:cNvSpPr/>
          <p:nvPr/>
        </p:nvSpPr>
        <p:spPr>
          <a:xfrm>
            <a:off x="9738120" y="2438123"/>
            <a:ext cx="125015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b="1" dirty="0" err="1"/>
              <a:t>Outcome</a:t>
            </a:r>
            <a:r>
              <a:rPr lang="it-IT" b="1" dirty="0"/>
              <a:t>:</a:t>
            </a:r>
          </a:p>
          <a:p>
            <a:pPr marL="285750" indent="-285750">
              <a:buFontTx/>
              <a:buChar char="-"/>
            </a:pPr>
            <a:r>
              <a:rPr lang="it-IT" b="1" dirty="0">
                <a:solidFill>
                  <a:schemeClr val="accent1">
                    <a:lumMod val="75000"/>
                  </a:schemeClr>
                </a:solidFill>
              </a:rPr>
              <a:t>Head</a:t>
            </a:r>
          </a:p>
          <a:p>
            <a:pPr marL="285750" indent="-285750">
              <a:buFontTx/>
              <a:buChar char="-"/>
            </a:pPr>
            <a:r>
              <a:rPr lang="it-IT" b="1" dirty="0" err="1">
                <a:solidFill>
                  <a:schemeClr val="accent1">
                    <a:lumMod val="75000"/>
                  </a:schemeClr>
                </a:solidFill>
              </a:rPr>
              <a:t>Tail</a:t>
            </a:r>
            <a:endParaRPr lang="it-IT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0" name="Rettangolo 39">
            <a:extLst>
              <a:ext uri="{FF2B5EF4-FFF2-40B4-BE49-F238E27FC236}">
                <a16:creationId xmlns:a16="http://schemas.microsoft.com/office/drawing/2014/main" id="{085C40DF-D0DB-4530-BE40-5A1E7AD292C7}"/>
              </a:ext>
            </a:extLst>
          </p:cNvPr>
          <p:cNvSpPr/>
          <p:nvPr/>
        </p:nvSpPr>
        <p:spPr>
          <a:xfrm>
            <a:off x="9883373" y="3586496"/>
            <a:ext cx="125015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b="1" dirty="0"/>
              <a:t>Model: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ttangolo 23">
                <a:extLst>
                  <a:ext uri="{FF2B5EF4-FFF2-40B4-BE49-F238E27FC236}">
                    <a16:creationId xmlns:a16="http://schemas.microsoft.com/office/drawing/2014/main" id="{F135DA32-E38A-45D8-95DA-464800EF7E35}"/>
                  </a:ext>
                </a:extLst>
              </p:cNvPr>
              <p:cNvSpPr/>
              <p:nvPr/>
            </p:nvSpPr>
            <p:spPr>
              <a:xfrm>
                <a:off x="9210671" y="3867378"/>
                <a:ext cx="2305055" cy="12003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it-IT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~ </m:t>
                      </m:r>
                      <m:r>
                        <m:rPr>
                          <m:sty m:val="p"/>
                        </m:rPr>
                        <a:rPr lang="it-IT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Bernoulli</m:t>
                      </m:r>
                      <m:r>
                        <a:rPr lang="it-IT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dirty="0">
                          <a:latin typeface="Cambria Math" panose="02040503050406030204" pitchFamily="18" charset="0"/>
                        </a:rPr>
                        <m:t>𝜽</m:t>
                      </m:r>
                      <m:r>
                        <a:rPr lang="it-IT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it-IT" b="1" dirty="0">
                  <a:solidFill>
                    <a:schemeClr val="tx1"/>
                  </a:solidFill>
                </a:endParaRPr>
              </a:p>
              <a:p>
                <a:endParaRPr lang="it-IT" b="1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1" i="1" smtClean="0">
                          <a:latin typeface="Cambria Math" panose="02040503050406030204" pitchFamily="18" charset="0"/>
                        </a:rPr>
                        <m:t>𝒑</m:t>
                      </m:r>
                      <m:d>
                        <m:dPr>
                          <m:ctrlPr>
                            <a:rPr lang="it-IT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1" i="1" smtClean="0">
                              <a:latin typeface="Cambria Math" panose="02040503050406030204" pitchFamily="18" charset="0"/>
                            </a:rPr>
                            <m:t>𝑿</m:t>
                          </m:r>
                          <m:r>
                            <a:rPr lang="it-IT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it-IT" b="0" i="0" smtClean="0">
                              <a:latin typeface="Cambria Math" panose="02040503050406030204" pitchFamily="18" charset="0"/>
                            </a:rPr>
                            <m:t>Head</m:t>
                          </m:r>
                        </m:e>
                      </m:d>
                      <m:r>
                        <a:rPr lang="it-IT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 dirty="0">
                          <a:latin typeface="Cambria Math" panose="02040503050406030204" pitchFamily="18" charset="0"/>
                        </a:rPr>
                        <m:t>𝜽</m:t>
                      </m:r>
                    </m:oMath>
                  </m:oMathPara>
                </a14:m>
                <a:endParaRPr lang="it-IT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1" i="1">
                          <a:latin typeface="Cambria Math" panose="02040503050406030204" pitchFamily="18" charset="0"/>
                        </a:rPr>
                        <m:t>𝒑</m:t>
                      </m:r>
                      <m:d>
                        <m:dPr>
                          <m:ctrlPr>
                            <a:rPr lang="it-IT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1" i="1">
                              <a:latin typeface="Cambria Math" panose="02040503050406030204" pitchFamily="18" charset="0"/>
                            </a:rPr>
                            <m:t>𝑿</m:t>
                          </m:r>
                          <m:r>
                            <a:rPr lang="it-IT" b="1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it-IT" b="0" i="0" smtClean="0">
                              <a:latin typeface="Cambria Math" panose="02040503050406030204" pitchFamily="18" charset="0"/>
                            </a:rPr>
                            <m:t>Tail</m:t>
                          </m:r>
                        </m:e>
                      </m:d>
                      <m:r>
                        <a:rPr lang="it-IT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it-IT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1" i="1" dirty="0">
                          <a:latin typeface="Cambria Math" panose="02040503050406030204" pitchFamily="18" charset="0"/>
                        </a:rPr>
                        <m:t>𝜽</m:t>
                      </m:r>
                    </m:oMath>
                  </m:oMathPara>
                </a14:m>
                <a:endParaRPr lang="it-IT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Rettangolo 23">
                <a:extLst>
                  <a:ext uri="{FF2B5EF4-FFF2-40B4-BE49-F238E27FC236}">
                    <a16:creationId xmlns:a16="http://schemas.microsoft.com/office/drawing/2014/main" id="{F135DA32-E38A-45D8-95DA-464800EF7E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10671" y="3867378"/>
                <a:ext cx="2305055" cy="1200329"/>
              </a:xfrm>
              <a:prstGeom prst="rect">
                <a:avLst/>
              </a:prstGeom>
              <a:blipFill>
                <a:blip r:embed="rId3"/>
                <a:stretch>
                  <a:fillRect b="-152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ttangolo 10">
            <a:extLst>
              <a:ext uri="{FF2B5EF4-FFF2-40B4-BE49-F238E27FC236}">
                <a16:creationId xmlns:a16="http://schemas.microsoft.com/office/drawing/2014/main" id="{713E66F4-9AF1-4AAA-BB65-6F903A709B27}"/>
              </a:ext>
            </a:extLst>
          </p:cNvPr>
          <p:cNvSpPr/>
          <p:nvPr/>
        </p:nvSpPr>
        <p:spPr>
          <a:xfrm>
            <a:off x="5000624" y="715060"/>
            <a:ext cx="21907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b="1" dirty="0" err="1"/>
              <a:t>Probability</a:t>
            </a:r>
            <a:r>
              <a:rPr lang="it-IT" b="1" dirty="0">
                <a:solidFill>
                  <a:srgbClr val="FF0000"/>
                </a:solidFill>
              </a:rPr>
              <a:t> OUTSIDE</a:t>
            </a:r>
            <a:endParaRPr lang="en-US" b="1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ttangolo 11">
                <a:extLst>
                  <a:ext uri="{FF2B5EF4-FFF2-40B4-BE49-F238E27FC236}">
                    <a16:creationId xmlns:a16="http://schemas.microsoft.com/office/drawing/2014/main" id="{2D3AAC7F-8834-416A-81BF-9055964B2C3C}"/>
                  </a:ext>
                </a:extLst>
              </p:cNvPr>
              <p:cNvSpPr/>
              <p:nvPr/>
            </p:nvSpPr>
            <p:spPr>
              <a:xfrm>
                <a:off x="3990971" y="1448756"/>
                <a:ext cx="4210051" cy="175432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FontTx/>
                  <a:buChar char="-"/>
                </a:pPr>
                <a:r>
                  <a:rPr lang="it-IT" dirty="0"/>
                  <a:t>Flip a </a:t>
                </a:r>
                <a:r>
                  <a:rPr lang="it-IT" dirty="0" err="1"/>
                  <a:t>coin</a:t>
                </a:r>
                <a:r>
                  <a:rPr lang="it-IT" dirty="0"/>
                  <a:t>. </a:t>
                </a:r>
              </a:p>
              <a:p>
                <a:pPr marL="285750" indent="-285750">
                  <a:buFontTx/>
                  <a:buChar char="-"/>
                </a:pPr>
                <a:r>
                  <a:rPr lang="it-IT" dirty="0" err="1"/>
                  <a:t>Observe</a:t>
                </a:r>
                <a:r>
                  <a:rPr lang="it-IT" dirty="0"/>
                  <a:t> the </a:t>
                </a:r>
                <a:r>
                  <a:rPr lang="it-IT" dirty="0" err="1"/>
                  <a:t>outcome</a:t>
                </a:r>
                <a:r>
                  <a:rPr lang="it-IT" dirty="0"/>
                  <a:t>.</a:t>
                </a:r>
              </a:p>
              <a:p>
                <a:pPr marL="285750" indent="-285750">
                  <a:buFontTx/>
                  <a:buChar char="-"/>
                </a:pPr>
                <a:r>
                  <a:rPr lang="it-IT" dirty="0"/>
                  <a:t>The </a:t>
                </a:r>
                <a:r>
                  <a:rPr lang="it-IT" dirty="0" err="1"/>
                  <a:t>probability</a:t>
                </a:r>
                <a:r>
                  <a:rPr lang="it-IT" dirty="0"/>
                  <a:t> of coming up </a:t>
                </a:r>
                <a:r>
                  <a:rPr lang="it-IT" dirty="0">
                    <a:solidFill>
                      <a:schemeClr val="accent1">
                        <a:lumMod val="75000"/>
                      </a:schemeClr>
                    </a:solidFill>
                  </a:rPr>
                  <a:t>Head </a:t>
                </a:r>
                <a:r>
                  <a:rPr lang="it-IT" dirty="0" err="1"/>
                  <a:t>is</a:t>
                </a:r>
                <a:r>
                  <a:rPr lang="it-IT" dirty="0"/>
                  <a:t> </a:t>
                </a:r>
                <a:r>
                  <a:rPr lang="it-IT" dirty="0" err="1"/>
                  <a:t>regulated</a:t>
                </a:r>
                <a:r>
                  <a:rPr lang="it-IT" dirty="0"/>
                  <a:t> by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it-IT" dirty="0"/>
                  <a:t>.</a:t>
                </a:r>
              </a:p>
              <a:p>
                <a:pPr marL="285750" indent="-285750">
                  <a:buFontTx/>
                  <a:buChar char="-"/>
                </a:pPr>
                <a:r>
                  <a:rPr lang="it-IT" b="1" dirty="0" err="1"/>
                  <a:t>Probability</a:t>
                </a:r>
                <a:r>
                  <a:rPr lang="it-IT" b="1" dirty="0"/>
                  <a:t> </a:t>
                </a:r>
                <a:r>
                  <a:rPr lang="it-IT" b="1" dirty="0" err="1"/>
                  <a:t>is</a:t>
                </a:r>
                <a:r>
                  <a:rPr lang="it-IT" b="1" dirty="0"/>
                  <a:t> the long-</a:t>
                </a:r>
                <a:r>
                  <a:rPr lang="it-IT" b="1" dirty="0" err="1"/>
                  <a:t>run</a:t>
                </a:r>
                <a:r>
                  <a:rPr lang="it-IT" b="1" dirty="0"/>
                  <a:t> relative frequency of </a:t>
                </a:r>
                <a:r>
                  <a:rPr lang="it-IT" b="1" dirty="0" err="1"/>
                  <a:t>each</a:t>
                </a:r>
                <a:r>
                  <a:rPr lang="it-IT" b="1" dirty="0"/>
                  <a:t> </a:t>
                </a:r>
                <a:r>
                  <a:rPr lang="it-IT" b="1" dirty="0" err="1"/>
                  <a:t>possible</a:t>
                </a:r>
                <a:r>
                  <a:rPr lang="it-IT" b="1" dirty="0"/>
                  <a:t> </a:t>
                </a:r>
                <a:r>
                  <a:rPr lang="it-IT" b="1" dirty="0" err="1"/>
                  <a:t>outcome</a:t>
                </a:r>
                <a:r>
                  <a:rPr lang="it-IT" b="1" dirty="0"/>
                  <a:t>.</a:t>
                </a:r>
                <a:endParaRPr lang="it-IT" dirty="0"/>
              </a:p>
            </p:txBody>
          </p:sp>
        </mc:Choice>
        <mc:Fallback xmlns="">
          <p:sp>
            <p:nvSpPr>
              <p:cNvPr id="12" name="Rettangolo 11">
                <a:extLst>
                  <a:ext uri="{FF2B5EF4-FFF2-40B4-BE49-F238E27FC236}">
                    <a16:creationId xmlns:a16="http://schemas.microsoft.com/office/drawing/2014/main" id="{2D3AAC7F-8834-416A-81BF-9055964B2C3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0971" y="1448756"/>
                <a:ext cx="4210051" cy="1754326"/>
              </a:xfrm>
              <a:prstGeom prst="rect">
                <a:avLst/>
              </a:prstGeom>
              <a:blipFill>
                <a:blip r:embed="rId4"/>
                <a:stretch>
                  <a:fillRect l="-1304" t="-2091" b="-487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Immagine 2">
            <a:extLst>
              <a:ext uri="{FF2B5EF4-FFF2-40B4-BE49-F238E27FC236}">
                <a16:creationId xmlns:a16="http://schemas.microsoft.com/office/drawing/2014/main" id="{45A4182A-E023-436D-8745-D7216B7C7C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7030" y="3259433"/>
            <a:ext cx="3557931" cy="2883507"/>
          </a:xfrm>
          <a:prstGeom prst="rect">
            <a:avLst/>
          </a:prstGeom>
        </p:spPr>
      </p:pic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215BA581-8DFC-43CA-AC49-27BE52BDB5FC}"/>
              </a:ext>
            </a:extLst>
          </p:cNvPr>
          <p:cNvCxnSpPr>
            <a:cxnSpLocks/>
            <a:endCxn id="7" idx="2"/>
          </p:cNvCxnSpPr>
          <p:nvPr/>
        </p:nvCxnSpPr>
        <p:spPr>
          <a:xfrm flipH="1" flipV="1">
            <a:off x="3557732" y="3588703"/>
            <a:ext cx="2157268" cy="96322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ttangolo 6">
                <a:extLst>
                  <a:ext uri="{FF2B5EF4-FFF2-40B4-BE49-F238E27FC236}">
                    <a16:creationId xmlns:a16="http://schemas.microsoft.com/office/drawing/2014/main" id="{4C857A6B-B5ED-45F5-8F57-68584737F38B}"/>
                  </a:ext>
                </a:extLst>
              </p:cNvPr>
              <p:cNvSpPr/>
              <p:nvPr/>
            </p:nvSpPr>
            <p:spPr>
              <a:xfrm>
                <a:off x="2557361" y="3219371"/>
                <a:ext cx="200074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it-IT" dirty="0"/>
                  <a:t>Fair </a:t>
                </a:r>
                <a:r>
                  <a:rPr lang="it-IT" dirty="0" err="1"/>
                  <a:t>coin</a:t>
                </a:r>
                <a:r>
                  <a:rPr lang="it-IT" dirty="0"/>
                  <a:t> (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𝜽</m:t>
                    </m:r>
                    <m:r>
                      <a:rPr lang="it-IT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it-IT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it-IT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𝟓</m:t>
                    </m:r>
                    <m:r>
                      <a:rPr lang="it-IT" b="1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it-IT" dirty="0"/>
              </a:p>
            </p:txBody>
          </p:sp>
        </mc:Choice>
        <mc:Fallback xmlns="">
          <p:sp>
            <p:nvSpPr>
              <p:cNvPr id="7" name="Rettangolo 6">
                <a:extLst>
                  <a:ext uri="{FF2B5EF4-FFF2-40B4-BE49-F238E27FC236}">
                    <a16:creationId xmlns:a16="http://schemas.microsoft.com/office/drawing/2014/main" id="{4C857A6B-B5ED-45F5-8F57-68584737F3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7361" y="3219371"/>
                <a:ext cx="2000741" cy="369332"/>
              </a:xfrm>
              <a:prstGeom prst="rect">
                <a:avLst/>
              </a:prstGeom>
              <a:blipFill>
                <a:blip r:embed="rId6"/>
                <a:stretch>
                  <a:fillRect l="-2744" t="-8197" r="-610" b="-2459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ttangolo 15">
            <a:extLst>
              <a:ext uri="{FF2B5EF4-FFF2-40B4-BE49-F238E27FC236}">
                <a16:creationId xmlns:a16="http://schemas.microsoft.com/office/drawing/2014/main" id="{2A0B535B-4E6D-4B56-92EC-41EC6F2A87B0}"/>
              </a:ext>
            </a:extLst>
          </p:cNvPr>
          <p:cNvSpPr/>
          <p:nvPr/>
        </p:nvSpPr>
        <p:spPr>
          <a:xfrm>
            <a:off x="6889890" y="4011893"/>
            <a:ext cx="321640" cy="217207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341313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tangolo 12">
            <a:extLst>
              <a:ext uri="{FF2B5EF4-FFF2-40B4-BE49-F238E27FC236}">
                <a16:creationId xmlns:a16="http://schemas.microsoft.com/office/drawing/2014/main" id="{CB0F3CC7-D155-4DED-B513-5B4595C79FD5}"/>
              </a:ext>
            </a:extLst>
          </p:cNvPr>
          <p:cNvSpPr/>
          <p:nvPr/>
        </p:nvSpPr>
        <p:spPr>
          <a:xfrm>
            <a:off x="74811" y="6393984"/>
            <a:ext cx="12042378" cy="38305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7B954650-793E-441E-B65B-6ABC0362C7E5}"/>
              </a:ext>
            </a:extLst>
          </p:cNvPr>
          <p:cNvSpPr txBox="1"/>
          <p:nvPr/>
        </p:nvSpPr>
        <p:spPr>
          <a:xfrm>
            <a:off x="209548" y="6393984"/>
            <a:ext cx="11791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Bayesian Data Analysis – A Primer                    Workshop 2021                    Marco D’Alessandro (PhD)                    ISTC CNR </a:t>
            </a:r>
            <a:r>
              <a:rPr lang="it-IT" dirty="0" err="1">
                <a:solidFill>
                  <a:schemeClr val="bg1"/>
                </a:solidFill>
              </a:rPr>
              <a:t>Italy</a:t>
            </a:r>
            <a:r>
              <a:rPr lang="it-IT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6" name="Immagine 5" descr="Immagine che contiene testo, grafica vettoriale, casco&#10;&#10;Descrizione generata automaticamente">
            <a:extLst>
              <a:ext uri="{FF2B5EF4-FFF2-40B4-BE49-F238E27FC236}">
                <a16:creationId xmlns:a16="http://schemas.microsoft.com/office/drawing/2014/main" id="{D3A9C6CB-7DBE-443C-8395-309F48774E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81175"/>
            <a:ext cx="2681097" cy="4133850"/>
          </a:xfrm>
          <a:prstGeom prst="rect">
            <a:avLst/>
          </a:prstGeom>
        </p:spPr>
      </p:pic>
      <p:sp>
        <p:nvSpPr>
          <p:cNvPr id="37" name="Rettangolo 36">
            <a:extLst>
              <a:ext uri="{FF2B5EF4-FFF2-40B4-BE49-F238E27FC236}">
                <a16:creationId xmlns:a16="http://schemas.microsoft.com/office/drawing/2014/main" id="{A2399AC0-92C9-4397-A9CE-E9D5CD0A3F6A}"/>
              </a:ext>
            </a:extLst>
          </p:cNvPr>
          <p:cNvSpPr/>
          <p:nvPr/>
        </p:nvSpPr>
        <p:spPr>
          <a:xfrm>
            <a:off x="9767887" y="1635322"/>
            <a:ext cx="119062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b="1" i="1" dirty="0"/>
              <a:t>COIN FLIP</a:t>
            </a:r>
            <a:endParaRPr lang="en-US" b="1" i="1" dirty="0"/>
          </a:p>
        </p:txBody>
      </p:sp>
      <p:sp>
        <p:nvSpPr>
          <p:cNvPr id="38" name="Rettangolo 37">
            <a:extLst>
              <a:ext uri="{FF2B5EF4-FFF2-40B4-BE49-F238E27FC236}">
                <a16:creationId xmlns:a16="http://schemas.microsoft.com/office/drawing/2014/main" id="{3555222E-FF03-499B-A29A-D76DD1226B39}"/>
              </a:ext>
            </a:extLst>
          </p:cNvPr>
          <p:cNvSpPr/>
          <p:nvPr/>
        </p:nvSpPr>
        <p:spPr>
          <a:xfrm>
            <a:off x="9065418" y="1888405"/>
            <a:ext cx="259556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000" b="1" dirty="0"/>
              <a:t>(the </a:t>
            </a:r>
            <a:r>
              <a:rPr lang="it-IT" sz="1000" b="1" dirty="0" err="1"/>
              <a:t>quintessence</a:t>
            </a:r>
            <a:r>
              <a:rPr lang="it-IT" sz="1000" b="1" dirty="0"/>
              <a:t> of </a:t>
            </a:r>
            <a:r>
              <a:rPr lang="it-IT" sz="1000" b="1" dirty="0" err="1"/>
              <a:t>probabilistic</a:t>
            </a:r>
            <a:r>
              <a:rPr lang="it-IT" sz="1000" b="1" dirty="0"/>
              <a:t> </a:t>
            </a:r>
            <a:r>
              <a:rPr lang="it-IT" sz="1000" b="1" dirty="0" err="1"/>
              <a:t>modeling</a:t>
            </a:r>
            <a:r>
              <a:rPr lang="it-IT" sz="1000" b="1" dirty="0"/>
              <a:t>)</a:t>
            </a:r>
            <a:endParaRPr lang="en-US" sz="1000" b="1" dirty="0"/>
          </a:p>
        </p:txBody>
      </p:sp>
      <p:sp>
        <p:nvSpPr>
          <p:cNvPr id="39" name="Rettangolo 38">
            <a:extLst>
              <a:ext uri="{FF2B5EF4-FFF2-40B4-BE49-F238E27FC236}">
                <a16:creationId xmlns:a16="http://schemas.microsoft.com/office/drawing/2014/main" id="{1014F526-A66E-45E5-8085-59365927D923}"/>
              </a:ext>
            </a:extLst>
          </p:cNvPr>
          <p:cNvSpPr/>
          <p:nvPr/>
        </p:nvSpPr>
        <p:spPr>
          <a:xfrm>
            <a:off x="9738120" y="2438123"/>
            <a:ext cx="125015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b="1" dirty="0" err="1"/>
              <a:t>Outcome</a:t>
            </a:r>
            <a:r>
              <a:rPr lang="it-IT" b="1" dirty="0"/>
              <a:t>:</a:t>
            </a:r>
          </a:p>
          <a:p>
            <a:pPr marL="285750" indent="-285750">
              <a:buFontTx/>
              <a:buChar char="-"/>
            </a:pPr>
            <a:r>
              <a:rPr lang="it-IT" b="1" dirty="0">
                <a:solidFill>
                  <a:schemeClr val="accent1">
                    <a:lumMod val="75000"/>
                  </a:schemeClr>
                </a:solidFill>
              </a:rPr>
              <a:t>Head</a:t>
            </a:r>
          </a:p>
          <a:p>
            <a:pPr marL="285750" indent="-285750">
              <a:buFontTx/>
              <a:buChar char="-"/>
            </a:pPr>
            <a:r>
              <a:rPr lang="it-IT" b="1" dirty="0" err="1">
                <a:solidFill>
                  <a:schemeClr val="accent1">
                    <a:lumMod val="75000"/>
                  </a:schemeClr>
                </a:solidFill>
              </a:rPr>
              <a:t>Tail</a:t>
            </a:r>
            <a:endParaRPr lang="it-IT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0" name="Rettangolo 39">
            <a:extLst>
              <a:ext uri="{FF2B5EF4-FFF2-40B4-BE49-F238E27FC236}">
                <a16:creationId xmlns:a16="http://schemas.microsoft.com/office/drawing/2014/main" id="{085C40DF-D0DB-4530-BE40-5A1E7AD292C7}"/>
              </a:ext>
            </a:extLst>
          </p:cNvPr>
          <p:cNvSpPr/>
          <p:nvPr/>
        </p:nvSpPr>
        <p:spPr>
          <a:xfrm>
            <a:off x="9883373" y="3586496"/>
            <a:ext cx="125015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b="1" dirty="0"/>
              <a:t>Model: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ttangolo 23">
                <a:extLst>
                  <a:ext uri="{FF2B5EF4-FFF2-40B4-BE49-F238E27FC236}">
                    <a16:creationId xmlns:a16="http://schemas.microsoft.com/office/drawing/2014/main" id="{F135DA32-E38A-45D8-95DA-464800EF7E35}"/>
                  </a:ext>
                </a:extLst>
              </p:cNvPr>
              <p:cNvSpPr/>
              <p:nvPr/>
            </p:nvSpPr>
            <p:spPr>
              <a:xfrm>
                <a:off x="9210671" y="3867378"/>
                <a:ext cx="2305055" cy="12003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it-IT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~ </m:t>
                      </m:r>
                      <m:r>
                        <m:rPr>
                          <m:sty m:val="p"/>
                        </m:rPr>
                        <a:rPr lang="it-IT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Bernoulli</m:t>
                      </m:r>
                      <m:r>
                        <a:rPr lang="it-IT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dirty="0">
                          <a:latin typeface="Cambria Math" panose="02040503050406030204" pitchFamily="18" charset="0"/>
                        </a:rPr>
                        <m:t>𝜽</m:t>
                      </m:r>
                      <m:r>
                        <a:rPr lang="it-IT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it-IT" b="1" dirty="0">
                  <a:solidFill>
                    <a:schemeClr val="tx1"/>
                  </a:solidFill>
                </a:endParaRPr>
              </a:p>
              <a:p>
                <a:endParaRPr lang="it-IT" b="1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1" i="1" smtClean="0">
                          <a:latin typeface="Cambria Math" panose="02040503050406030204" pitchFamily="18" charset="0"/>
                        </a:rPr>
                        <m:t>𝒑</m:t>
                      </m:r>
                      <m:d>
                        <m:dPr>
                          <m:ctrlPr>
                            <a:rPr lang="it-IT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1" i="1" smtClean="0">
                              <a:latin typeface="Cambria Math" panose="02040503050406030204" pitchFamily="18" charset="0"/>
                            </a:rPr>
                            <m:t>𝑿</m:t>
                          </m:r>
                          <m:r>
                            <a:rPr lang="it-IT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it-IT" b="0" i="0" smtClean="0">
                              <a:latin typeface="Cambria Math" panose="02040503050406030204" pitchFamily="18" charset="0"/>
                            </a:rPr>
                            <m:t>Head</m:t>
                          </m:r>
                        </m:e>
                      </m:d>
                      <m:r>
                        <a:rPr lang="it-IT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 dirty="0">
                          <a:latin typeface="Cambria Math" panose="02040503050406030204" pitchFamily="18" charset="0"/>
                        </a:rPr>
                        <m:t>𝜽</m:t>
                      </m:r>
                    </m:oMath>
                  </m:oMathPara>
                </a14:m>
                <a:endParaRPr lang="it-IT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1" i="1">
                          <a:latin typeface="Cambria Math" panose="02040503050406030204" pitchFamily="18" charset="0"/>
                        </a:rPr>
                        <m:t>𝒑</m:t>
                      </m:r>
                      <m:d>
                        <m:dPr>
                          <m:ctrlPr>
                            <a:rPr lang="it-IT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1" i="1">
                              <a:latin typeface="Cambria Math" panose="02040503050406030204" pitchFamily="18" charset="0"/>
                            </a:rPr>
                            <m:t>𝑿</m:t>
                          </m:r>
                          <m:r>
                            <a:rPr lang="it-IT" b="1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it-IT" b="0" i="0" smtClean="0">
                              <a:latin typeface="Cambria Math" panose="02040503050406030204" pitchFamily="18" charset="0"/>
                            </a:rPr>
                            <m:t>Tail</m:t>
                          </m:r>
                        </m:e>
                      </m:d>
                      <m:r>
                        <a:rPr lang="it-IT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it-IT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1" i="1" dirty="0">
                          <a:latin typeface="Cambria Math" panose="02040503050406030204" pitchFamily="18" charset="0"/>
                        </a:rPr>
                        <m:t>𝜽</m:t>
                      </m:r>
                    </m:oMath>
                  </m:oMathPara>
                </a14:m>
                <a:endParaRPr lang="it-IT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Rettangolo 23">
                <a:extLst>
                  <a:ext uri="{FF2B5EF4-FFF2-40B4-BE49-F238E27FC236}">
                    <a16:creationId xmlns:a16="http://schemas.microsoft.com/office/drawing/2014/main" id="{F135DA32-E38A-45D8-95DA-464800EF7E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10671" y="3867378"/>
                <a:ext cx="2305055" cy="1200329"/>
              </a:xfrm>
              <a:prstGeom prst="rect">
                <a:avLst/>
              </a:prstGeom>
              <a:blipFill>
                <a:blip r:embed="rId3"/>
                <a:stretch>
                  <a:fillRect b="-152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ttangolo 10">
            <a:extLst>
              <a:ext uri="{FF2B5EF4-FFF2-40B4-BE49-F238E27FC236}">
                <a16:creationId xmlns:a16="http://schemas.microsoft.com/office/drawing/2014/main" id="{713E66F4-9AF1-4AAA-BB65-6F903A709B27}"/>
              </a:ext>
            </a:extLst>
          </p:cNvPr>
          <p:cNvSpPr/>
          <p:nvPr/>
        </p:nvSpPr>
        <p:spPr>
          <a:xfrm>
            <a:off x="5000624" y="715060"/>
            <a:ext cx="219075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b="1" dirty="0" err="1"/>
              <a:t>Probability</a:t>
            </a:r>
            <a:r>
              <a:rPr lang="it-IT" b="1" dirty="0">
                <a:solidFill>
                  <a:srgbClr val="FF0000"/>
                </a:solidFill>
              </a:rPr>
              <a:t> INSIDE </a:t>
            </a:r>
            <a:r>
              <a:rPr lang="it-IT" b="1" dirty="0"/>
              <a:t>(</a:t>
            </a:r>
            <a:r>
              <a:rPr lang="it-IT" b="1" dirty="0" err="1"/>
              <a:t>subject</a:t>
            </a:r>
            <a:r>
              <a:rPr lang="it-IT" b="1" dirty="0"/>
              <a:t> </a:t>
            </a:r>
            <a:r>
              <a:rPr lang="it-IT" b="1" dirty="0" err="1"/>
              <a:t>belief</a:t>
            </a:r>
            <a:r>
              <a:rPr lang="it-IT" b="1" dirty="0"/>
              <a:t>)</a:t>
            </a:r>
            <a:endParaRPr lang="en-US" b="1" i="1" dirty="0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2D3AAC7F-8834-416A-81BF-9055964B2C3C}"/>
              </a:ext>
            </a:extLst>
          </p:cNvPr>
          <p:cNvSpPr/>
          <p:nvPr/>
        </p:nvSpPr>
        <p:spPr>
          <a:xfrm>
            <a:off x="3835534" y="1391265"/>
            <a:ext cx="45209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/>
              <a:t>How </a:t>
            </a:r>
            <a:r>
              <a:rPr lang="it-IT" dirty="0" err="1"/>
              <a:t>likely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think</a:t>
            </a:r>
            <a:r>
              <a:rPr lang="it-IT" dirty="0"/>
              <a:t> </a:t>
            </a:r>
            <a:r>
              <a:rPr lang="it-IT" dirty="0" err="1"/>
              <a:t>each</a:t>
            </a:r>
            <a:r>
              <a:rPr lang="it-IT" dirty="0"/>
              <a:t> </a:t>
            </a:r>
            <a:r>
              <a:rPr lang="it-IT" dirty="0" err="1"/>
              <a:t>possible</a:t>
            </a:r>
            <a:r>
              <a:rPr lang="it-IT" dirty="0"/>
              <a:t> </a:t>
            </a:r>
            <a:r>
              <a:rPr lang="it-IT" dirty="0" err="1"/>
              <a:t>outcome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.</a:t>
            </a:r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9CFBD96C-1E7C-4D93-A5F7-A38501A238C0}"/>
              </a:ext>
            </a:extLst>
          </p:cNvPr>
          <p:cNvSpPr/>
          <p:nvPr/>
        </p:nvSpPr>
        <p:spPr>
          <a:xfrm>
            <a:off x="3835533" y="1828650"/>
            <a:ext cx="452093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b="1" dirty="0" err="1"/>
              <a:t>We</a:t>
            </a:r>
            <a:r>
              <a:rPr lang="it-IT" b="1" dirty="0"/>
              <a:t> use </a:t>
            </a:r>
            <a:r>
              <a:rPr lang="it-IT" b="1" dirty="0" err="1"/>
              <a:t>probability</a:t>
            </a:r>
            <a:r>
              <a:rPr lang="it-IT" b="1" dirty="0"/>
              <a:t> to </a:t>
            </a:r>
            <a:r>
              <a:rPr lang="it-IT" b="1" dirty="0" err="1"/>
              <a:t>assign</a:t>
            </a:r>
            <a:r>
              <a:rPr lang="it-IT" b="1" dirty="0"/>
              <a:t> </a:t>
            </a:r>
            <a:r>
              <a:rPr lang="it-IT" b="1" dirty="0" err="1">
                <a:solidFill>
                  <a:schemeClr val="accent6">
                    <a:lumMod val="75000"/>
                  </a:schemeClr>
                </a:solidFill>
              </a:rPr>
              <a:t>values</a:t>
            </a:r>
            <a:r>
              <a:rPr lang="it-IT" b="1" dirty="0"/>
              <a:t> to </a:t>
            </a:r>
            <a:r>
              <a:rPr lang="it-IT" b="1" dirty="0" err="1">
                <a:solidFill>
                  <a:schemeClr val="accent6">
                    <a:lumMod val="75000"/>
                  </a:schemeClr>
                </a:solidFill>
              </a:rPr>
              <a:t>possibilities</a:t>
            </a:r>
            <a:r>
              <a:rPr lang="it-IT" b="1" dirty="0"/>
              <a:t>.</a:t>
            </a:r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F55DF0AE-D88D-4CE1-95DB-C8B3D8549635}"/>
              </a:ext>
            </a:extLst>
          </p:cNvPr>
          <p:cNvCxnSpPr>
            <a:cxnSpLocks/>
          </p:cNvCxnSpPr>
          <p:nvPr/>
        </p:nvCxnSpPr>
        <p:spPr>
          <a:xfrm>
            <a:off x="7004812" y="2151815"/>
            <a:ext cx="186563" cy="26774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Rettangolo 18">
            <a:extLst>
              <a:ext uri="{FF2B5EF4-FFF2-40B4-BE49-F238E27FC236}">
                <a16:creationId xmlns:a16="http://schemas.microsoft.com/office/drawing/2014/main" id="{0C6C7F1F-D0B9-4479-B21B-E5EC865C92A2}"/>
              </a:ext>
            </a:extLst>
          </p:cNvPr>
          <p:cNvSpPr/>
          <p:nvPr/>
        </p:nvSpPr>
        <p:spPr>
          <a:xfrm>
            <a:off x="6826000" y="2364315"/>
            <a:ext cx="8936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 err="1"/>
              <a:t>Belief</a:t>
            </a:r>
            <a:endParaRPr lang="it-IT" dirty="0"/>
          </a:p>
        </p:txBody>
      </p:sp>
      <p:sp>
        <p:nvSpPr>
          <p:cNvPr id="20" name="Rettangolo 19">
            <a:extLst>
              <a:ext uri="{FF2B5EF4-FFF2-40B4-BE49-F238E27FC236}">
                <a16:creationId xmlns:a16="http://schemas.microsoft.com/office/drawing/2014/main" id="{00841EA7-B742-4FC2-A8B9-EDE1516C2442}"/>
              </a:ext>
            </a:extLst>
          </p:cNvPr>
          <p:cNvSpPr/>
          <p:nvPr/>
        </p:nvSpPr>
        <p:spPr>
          <a:xfrm>
            <a:off x="3722290" y="2544694"/>
            <a:ext cx="312064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/>
              <a:t>e.g. </a:t>
            </a:r>
            <a:r>
              <a:rPr lang="it-IT" dirty="0" err="1"/>
              <a:t>Hypotheses</a:t>
            </a:r>
            <a:r>
              <a:rPr lang="it-IT" dirty="0"/>
              <a:t>, </a:t>
            </a:r>
            <a:r>
              <a:rPr lang="it-IT" dirty="0" err="1"/>
              <a:t>Parameters</a:t>
            </a:r>
            <a:endParaRPr lang="it-IT" dirty="0"/>
          </a:p>
        </p:txBody>
      </p:sp>
      <p:cxnSp>
        <p:nvCxnSpPr>
          <p:cNvPr id="21" name="Connettore diritto 20">
            <a:extLst>
              <a:ext uri="{FF2B5EF4-FFF2-40B4-BE49-F238E27FC236}">
                <a16:creationId xmlns:a16="http://schemas.microsoft.com/office/drawing/2014/main" id="{15DDEB2F-8AA6-48EF-9688-3050C9BDF3F8}"/>
              </a:ext>
            </a:extLst>
          </p:cNvPr>
          <p:cNvCxnSpPr>
            <a:cxnSpLocks/>
          </p:cNvCxnSpPr>
          <p:nvPr/>
        </p:nvCxnSpPr>
        <p:spPr>
          <a:xfrm>
            <a:off x="4546833" y="2438123"/>
            <a:ext cx="260676" cy="18736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Immagine 14">
            <a:extLst>
              <a:ext uri="{FF2B5EF4-FFF2-40B4-BE49-F238E27FC236}">
                <a16:creationId xmlns:a16="http://schemas.microsoft.com/office/drawing/2014/main" id="{197BBA78-47F6-4C09-BB12-6E14823718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7355" y="3084454"/>
            <a:ext cx="3417285" cy="222152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ttangolo 28">
                <a:extLst>
                  <a:ext uri="{FF2B5EF4-FFF2-40B4-BE49-F238E27FC236}">
                    <a16:creationId xmlns:a16="http://schemas.microsoft.com/office/drawing/2014/main" id="{B85597D6-E15B-431C-B9F1-1D3AD8A185EF}"/>
                  </a:ext>
                </a:extLst>
              </p:cNvPr>
              <p:cNvSpPr/>
              <p:nvPr/>
            </p:nvSpPr>
            <p:spPr>
              <a:xfrm>
                <a:off x="4807377" y="5352739"/>
                <a:ext cx="2577239" cy="9541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it-IT" sz="1400" dirty="0"/>
                  <a:t>A: </a:t>
                </a:r>
                <a14:m>
                  <m:oMath xmlns:m="http://schemas.openxmlformats.org/officeDocument/2006/math">
                    <m:r>
                      <a:rPr lang="en-US" sz="1400" b="1" i="1" dirty="0">
                        <a:latin typeface="Cambria Math" panose="02040503050406030204" pitchFamily="18" charset="0"/>
                      </a:rPr>
                      <m:t>𝜽</m:t>
                    </m:r>
                    <m:r>
                      <a:rPr lang="it-IT" sz="1400" b="0" i="0" dirty="0" smtClean="0">
                        <a:latin typeface="Cambria Math" panose="02040503050406030204" pitchFamily="18" charset="0"/>
                      </a:rPr>
                      <m:t>=0.5</m:t>
                    </m:r>
                  </m:oMath>
                </a14:m>
                <a:r>
                  <a:rPr lang="it-IT" sz="1400" dirty="0"/>
                  <a:t> (fair </a:t>
                </a:r>
                <a:r>
                  <a:rPr lang="it-IT" sz="1400" dirty="0" err="1"/>
                  <a:t>coin</a:t>
                </a:r>
                <a:r>
                  <a:rPr lang="it-IT" sz="1400" dirty="0"/>
                  <a:t>)</a:t>
                </a:r>
              </a:p>
              <a:p>
                <a:r>
                  <a:rPr lang="it-IT" sz="1400" dirty="0"/>
                  <a:t>B: </a:t>
                </a:r>
                <a14:m>
                  <m:oMath xmlns:m="http://schemas.openxmlformats.org/officeDocument/2006/math">
                    <m:r>
                      <a:rPr lang="en-US" sz="1400" b="1" i="1" dirty="0">
                        <a:latin typeface="Cambria Math" panose="02040503050406030204" pitchFamily="18" charset="0"/>
                      </a:rPr>
                      <m:t>𝜽</m:t>
                    </m:r>
                    <m:r>
                      <a:rPr lang="it-IT" sz="1400" dirty="0">
                        <a:latin typeface="Cambria Math" panose="02040503050406030204" pitchFamily="18" charset="0"/>
                      </a:rPr>
                      <m:t>=0.</m:t>
                    </m:r>
                    <m:r>
                      <a:rPr lang="it-IT" sz="1400" b="0" i="0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it-IT" sz="1400" dirty="0"/>
                  <a:t> (heavy </a:t>
                </a:r>
                <a:r>
                  <a:rPr lang="it-IT" sz="1400" dirty="0" err="1"/>
                  <a:t>bias</a:t>
                </a:r>
                <a:r>
                  <a:rPr lang="it-IT" sz="1400" dirty="0"/>
                  <a:t> for </a:t>
                </a:r>
                <a:r>
                  <a:rPr lang="it-IT" sz="1400" dirty="0" err="1"/>
                  <a:t>tail</a:t>
                </a:r>
                <a:r>
                  <a:rPr lang="it-IT" sz="1400" dirty="0"/>
                  <a:t>)</a:t>
                </a:r>
              </a:p>
              <a:p>
                <a:r>
                  <a:rPr lang="it-IT" sz="1400" dirty="0"/>
                  <a:t>C: </a:t>
                </a:r>
                <a14:m>
                  <m:oMath xmlns:m="http://schemas.openxmlformats.org/officeDocument/2006/math">
                    <m:r>
                      <a:rPr lang="en-US" sz="1400" b="1" i="1" dirty="0">
                        <a:latin typeface="Cambria Math" panose="02040503050406030204" pitchFamily="18" charset="0"/>
                      </a:rPr>
                      <m:t>𝜽</m:t>
                    </m:r>
                    <m:r>
                      <a:rPr lang="it-IT" sz="1400" dirty="0">
                        <a:latin typeface="Cambria Math" panose="02040503050406030204" pitchFamily="18" charset="0"/>
                      </a:rPr>
                      <m:t>=0.</m:t>
                    </m:r>
                    <m:r>
                      <a:rPr lang="it-IT" sz="1400" b="0" i="0" dirty="0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it-IT" sz="1400" dirty="0"/>
                  <a:t> (</a:t>
                </a:r>
                <a:r>
                  <a:rPr lang="it-IT" sz="1400" dirty="0" err="1"/>
                  <a:t>mild</a:t>
                </a:r>
                <a:r>
                  <a:rPr lang="it-IT" sz="1400" dirty="0"/>
                  <a:t> </a:t>
                </a:r>
                <a:r>
                  <a:rPr lang="it-IT" sz="1400" dirty="0" err="1"/>
                  <a:t>bias</a:t>
                </a:r>
                <a:r>
                  <a:rPr lang="it-IT" sz="1400" dirty="0"/>
                  <a:t> for </a:t>
                </a:r>
                <a:r>
                  <a:rPr lang="it-IT" sz="1400" dirty="0" err="1"/>
                  <a:t>tail</a:t>
                </a:r>
                <a:r>
                  <a:rPr lang="it-IT" sz="1400" dirty="0"/>
                  <a:t>)</a:t>
                </a:r>
              </a:p>
              <a:p>
                <a:r>
                  <a:rPr lang="it-IT" sz="1400" dirty="0"/>
                  <a:t>D: </a:t>
                </a:r>
                <a14:m>
                  <m:oMath xmlns:m="http://schemas.openxmlformats.org/officeDocument/2006/math">
                    <m:r>
                      <a:rPr lang="en-US" sz="1400" b="1" i="1" dirty="0">
                        <a:latin typeface="Cambria Math" panose="02040503050406030204" pitchFamily="18" charset="0"/>
                      </a:rPr>
                      <m:t>𝜽</m:t>
                    </m:r>
                    <m:r>
                      <a:rPr lang="it-IT" sz="1400" dirty="0">
                        <a:latin typeface="Cambria Math" panose="02040503050406030204" pitchFamily="18" charset="0"/>
                      </a:rPr>
                      <m:t>=0.</m:t>
                    </m:r>
                    <m:r>
                      <a:rPr lang="it-IT" sz="1400" b="0" i="0" dirty="0" smtClean="0">
                        <a:latin typeface="Cambria Math" panose="02040503050406030204" pitchFamily="18" charset="0"/>
                      </a:rPr>
                      <m:t>9</m:t>
                    </m:r>
                  </m:oMath>
                </a14:m>
                <a:r>
                  <a:rPr lang="it-IT" sz="1400" dirty="0"/>
                  <a:t> (heavy </a:t>
                </a:r>
                <a:r>
                  <a:rPr lang="it-IT" sz="1400" dirty="0" err="1"/>
                  <a:t>bias</a:t>
                </a:r>
                <a:r>
                  <a:rPr lang="it-IT" sz="1400" dirty="0"/>
                  <a:t> for head)</a:t>
                </a:r>
              </a:p>
            </p:txBody>
          </p:sp>
        </mc:Choice>
        <mc:Fallback xmlns="">
          <p:sp>
            <p:nvSpPr>
              <p:cNvPr id="29" name="Rettangolo 28">
                <a:extLst>
                  <a:ext uri="{FF2B5EF4-FFF2-40B4-BE49-F238E27FC236}">
                    <a16:creationId xmlns:a16="http://schemas.microsoft.com/office/drawing/2014/main" id="{B85597D6-E15B-431C-B9F1-1D3AD8A185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7377" y="5352739"/>
                <a:ext cx="2577239" cy="954107"/>
              </a:xfrm>
              <a:prstGeom prst="rect">
                <a:avLst/>
              </a:prstGeom>
              <a:blipFill>
                <a:blip r:embed="rId5"/>
                <a:stretch>
                  <a:fillRect l="-711" t="-1274" b="-573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43358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tangolo 12">
            <a:extLst>
              <a:ext uri="{FF2B5EF4-FFF2-40B4-BE49-F238E27FC236}">
                <a16:creationId xmlns:a16="http://schemas.microsoft.com/office/drawing/2014/main" id="{CB0F3CC7-D155-4DED-B513-5B4595C79FD5}"/>
              </a:ext>
            </a:extLst>
          </p:cNvPr>
          <p:cNvSpPr/>
          <p:nvPr/>
        </p:nvSpPr>
        <p:spPr>
          <a:xfrm>
            <a:off x="74811" y="6393984"/>
            <a:ext cx="12042378" cy="38305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7B954650-793E-441E-B65B-6ABC0362C7E5}"/>
              </a:ext>
            </a:extLst>
          </p:cNvPr>
          <p:cNvSpPr txBox="1"/>
          <p:nvPr/>
        </p:nvSpPr>
        <p:spPr>
          <a:xfrm>
            <a:off x="209548" y="6393984"/>
            <a:ext cx="11791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Bayesian Data Analysis – A Primer                    Workshop 2021                    Marco D’Alessandro (PhD)                    ISTC CNR </a:t>
            </a:r>
            <a:r>
              <a:rPr lang="it-IT" dirty="0" err="1">
                <a:solidFill>
                  <a:schemeClr val="bg1"/>
                </a:solidFill>
              </a:rPr>
              <a:t>Italy</a:t>
            </a:r>
            <a:r>
              <a:rPr lang="it-IT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6" name="Immagine 5" descr="Immagine che contiene testo, grafica vettoriale, casco&#10;&#10;Descrizione generata automaticamente">
            <a:extLst>
              <a:ext uri="{FF2B5EF4-FFF2-40B4-BE49-F238E27FC236}">
                <a16:creationId xmlns:a16="http://schemas.microsoft.com/office/drawing/2014/main" id="{D3A9C6CB-7DBE-443C-8395-309F48774E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5924"/>
            <a:ext cx="1419574" cy="2188770"/>
          </a:xfrm>
          <a:prstGeom prst="rect">
            <a:avLst/>
          </a:prstGeom>
        </p:spPr>
      </p:pic>
      <p:sp>
        <p:nvSpPr>
          <p:cNvPr id="22" name="Rettangolo 21">
            <a:extLst>
              <a:ext uri="{FF2B5EF4-FFF2-40B4-BE49-F238E27FC236}">
                <a16:creationId xmlns:a16="http://schemas.microsoft.com/office/drawing/2014/main" id="{EF7B9D44-8CA4-4293-8FF1-8F7A13BB796E}"/>
              </a:ext>
            </a:extLst>
          </p:cNvPr>
          <p:cNvSpPr/>
          <p:nvPr/>
        </p:nvSpPr>
        <p:spPr>
          <a:xfrm>
            <a:off x="4306968" y="879537"/>
            <a:ext cx="35971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trike="sngStrike" dirty="0" err="1">
                <a:solidFill>
                  <a:srgbClr val="FF0000"/>
                </a:solidFill>
              </a:rPr>
              <a:t>Probability</a:t>
            </a:r>
            <a:r>
              <a:rPr lang="it-IT" dirty="0"/>
              <a:t> </a:t>
            </a:r>
            <a:r>
              <a:rPr lang="it-IT" dirty="0" err="1">
                <a:solidFill>
                  <a:srgbClr val="FF0000"/>
                </a:solidFill>
              </a:rPr>
              <a:t>beliefs</a:t>
            </a:r>
            <a:r>
              <a:rPr lang="it-IT" dirty="0"/>
              <a:t> over </a:t>
            </a:r>
            <a:r>
              <a:rPr lang="it-IT" dirty="0" err="1">
                <a:solidFill>
                  <a:srgbClr val="00B050"/>
                </a:solidFill>
              </a:rPr>
              <a:t>probabilities</a:t>
            </a:r>
            <a:endParaRPr lang="it-IT" dirty="0">
              <a:solidFill>
                <a:srgbClr val="00B05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ttangolo 1">
                <a:extLst>
                  <a:ext uri="{FF2B5EF4-FFF2-40B4-BE49-F238E27FC236}">
                    <a16:creationId xmlns:a16="http://schemas.microsoft.com/office/drawing/2014/main" id="{60A81B4A-242B-48E8-90DA-27CBAEC31BBD}"/>
                  </a:ext>
                </a:extLst>
              </p:cNvPr>
              <p:cNvSpPr/>
              <p:nvPr/>
            </p:nvSpPr>
            <p:spPr>
              <a:xfrm>
                <a:off x="4705942" y="1450309"/>
                <a:ext cx="2799164" cy="12003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𝜽</m:t>
                      </m:r>
                      <m:r>
                        <a:rPr lang="it-IT" b="1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b="1" i="1">
                          <a:latin typeface="Cambria Math" panose="02040503050406030204" pitchFamily="18" charset="0"/>
                        </a:rPr>
                        <m:t>~ </m:t>
                      </m:r>
                      <m:r>
                        <m:rPr>
                          <m:sty m:val="p"/>
                        </m:rPr>
                        <a:rPr lang="it-IT" b="0" i="0" smtClean="0">
                          <a:latin typeface="Cambria Math" panose="02040503050406030204" pitchFamily="18" charset="0"/>
                        </a:rPr>
                        <m:t>Some</m:t>
                      </m:r>
                      <m:r>
                        <a:rPr lang="it-IT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it-IT" b="0" i="0" smtClean="0">
                          <a:latin typeface="Cambria Math" panose="02040503050406030204" pitchFamily="18" charset="0"/>
                        </a:rPr>
                        <m:t>Distribution</m:t>
                      </m:r>
                      <m:r>
                        <a:rPr lang="it-IT" b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</m:t>
                      </m:r>
                      <m:r>
                        <a:rPr lang="it-IT" b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it-IT" b="1" dirty="0"/>
              </a:p>
              <a:p>
                <a:endParaRPr lang="it-IT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1" i="1"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it-IT" b="1" i="1">
                          <a:latin typeface="Cambria Math" panose="02040503050406030204" pitchFamily="18" charset="0"/>
                        </a:rPr>
                        <m:t> ~ </m:t>
                      </m:r>
                      <m:r>
                        <m:rPr>
                          <m:sty m:val="p"/>
                        </m:rPr>
                        <a:rPr lang="it-IT">
                          <a:latin typeface="Cambria Math" panose="02040503050406030204" pitchFamily="18" charset="0"/>
                        </a:rPr>
                        <m:t>Bernoulli</m:t>
                      </m:r>
                      <m:r>
                        <a:rPr lang="it-IT" b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dirty="0">
                          <a:latin typeface="Cambria Math" panose="02040503050406030204" pitchFamily="18" charset="0"/>
                        </a:rPr>
                        <m:t>𝜽</m:t>
                      </m:r>
                      <m:r>
                        <a:rPr lang="it-IT" b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it-IT" b="1" dirty="0"/>
              </a:p>
              <a:p>
                <a:endParaRPr lang="it-IT" b="1" dirty="0"/>
              </a:p>
            </p:txBody>
          </p:sp>
        </mc:Choice>
        <mc:Fallback xmlns="">
          <p:sp>
            <p:nvSpPr>
              <p:cNvPr id="2" name="Rettangolo 1">
                <a:extLst>
                  <a:ext uri="{FF2B5EF4-FFF2-40B4-BE49-F238E27FC236}">
                    <a16:creationId xmlns:a16="http://schemas.microsoft.com/office/drawing/2014/main" id="{60A81B4A-242B-48E8-90DA-27CBAEC31B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5942" y="1450309"/>
                <a:ext cx="2799164" cy="120032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magine 4">
            <a:extLst>
              <a:ext uri="{FF2B5EF4-FFF2-40B4-BE49-F238E27FC236}">
                <a16:creationId xmlns:a16="http://schemas.microsoft.com/office/drawing/2014/main" id="{88B98DB2-7149-4CFA-A82A-D3C866E9F6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8539" y="1248869"/>
            <a:ext cx="1525849" cy="103729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ttangolo 6">
                <a:extLst>
                  <a:ext uri="{FF2B5EF4-FFF2-40B4-BE49-F238E27FC236}">
                    <a16:creationId xmlns:a16="http://schemas.microsoft.com/office/drawing/2014/main" id="{C55CD949-8169-49AC-8457-AC6A6ADB997D}"/>
                  </a:ext>
                </a:extLst>
              </p:cNvPr>
              <p:cNvSpPr/>
              <p:nvPr/>
            </p:nvSpPr>
            <p:spPr>
              <a:xfrm>
                <a:off x="8640661" y="2230023"/>
                <a:ext cx="371719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dirty="0">
                          <a:latin typeface="Cambria Math" panose="02040503050406030204" pitchFamily="18" charset="0"/>
                        </a:rPr>
                        <m:t>𝜽</m:t>
                      </m:r>
                    </m:oMath>
                  </m:oMathPara>
                </a14:m>
                <a:endParaRPr lang="it-IT" sz="1200" dirty="0"/>
              </a:p>
            </p:txBody>
          </p:sp>
        </mc:Choice>
        <mc:Fallback xmlns="">
          <p:sp>
            <p:nvSpPr>
              <p:cNvPr id="7" name="Rettangolo 6">
                <a:extLst>
                  <a:ext uri="{FF2B5EF4-FFF2-40B4-BE49-F238E27FC236}">
                    <a16:creationId xmlns:a16="http://schemas.microsoft.com/office/drawing/2014/main" id="{C55CD949-8169-49AC-8457-AC6A6ADB99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40661" y="2230023"/>
                <a:ext cx="371719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Immagine 8">
            <a:extLst>
              <a:ext uri="{FF2B5EF4-FFF2-40B4-BE49-F238E27FC236}">
                <a16:creationId xmlns:a16="http://schemas.microsoft.com/office/drawing/2014/main" id="{5EBF9E3F-DFCC-4D31-A190-3FBBAC2F882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4554" y="4025411"/>
            <a:ext cx="3183860" cy="1591930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1B2ABC25-C249-44DA-B0CA-3500304270B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5688" y="4025411"/>
            <a:ext cx="1150992" cy="1377455"/>
          </a:xfrm>
          <a:prstGeom prst="rect">
            <a:avLst/>
          </a:prstGeom>
        </p:spPr>
      </p:pic>
      <p:sp>
        <p:nvSpPr>
          <p:cNvPr id="28" name="Rettangolo 27">
            <a:extLst>
              <a:ext uri="{FF2B5EF4-FFF2-40B4-BE49-F238E27FC236}">
                <a16:creationId xmlns:a16="http://schemas.microsoft.com/office/drawing/2014/main" id="{E1B90149-3442-475A-8FFD-730EEFA1EA10}"/>
              </a:ext>
            </a:extLst>
          </p:cNvPr>
          <p:cNvSpPr/>
          <p:nvPr/>
        </p:nvSpPr>
        <p:spPr>
          <a:xfrm>
            <a:off x="2318170" y="3256337"/>
            <a:ext cx="35971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trike="sngStrike" dirty="0" err="1">
                <a:solidFill>
                  <a:srgbClr val="FF0000"/>
                </a:solidFill>
              </a:rPr>
              <a:t>Uncertainty</a:t>
            </a:r>
            <a:r>
              <a:rPr lang="it-IT" dirty="0">
                <a:solidFill>
                  <a:srgbClr val="FF0000"/>
                </a:solidFill>
              </a:rPr>
              <a:t> </a:t>
            </a:r>
            <a:r>
              <a:rPr lang="it-IT" dirty="0" err="1">
                <a:solidFill>
                  <a:srgbClr val="FF0000"/>
                </a:solidFill>
              </a:rPr>
              <a:t>belief</a:t>
            </a:r>
            <a:r>
              <a:rPr lang="it-IT" dirty="0"/>
              <a:t> </a:t>
            </a:r>
            <a:r>
              <a:rPr lang="it-IT" dirty="0" err="1"/>
              <a:t>about</a:t>
            </a:r>
            <a:r>
              <a:rPr lang="it-IT" dirty="0"/>
              <a:t> </a:t>
            </a:r>
            <a:r>
              <a:rPr lang="it-IT" dirty="0" err="1">
                <a:solidFill>
                  <a:srgbClr val="00B050"/>
                </a:solidFill>
              </a:rPr>
              <a:t>uncertainty</a:t>
            </a:r>
            <a:endParaRPr lang="it-IT" dirty="0">
              <a:solidFill>
                <a:srgbClr val="00B050"/>
              </a:solidFill>
            </a:endParaRPr>
          </a:p>
        </p:txBody>
      </p:sp>
      <p:pic>
        <p:nvPicPr>
          <p:cNvPr id="25" name="Immagine 24">
            <a:extLst>
              <a:ext uri="{FF2B5EF4-FFF2-40B4-BE49-F238E27FC236}">
                <a16:creationId xmlns:a16="http://schemas.microsoft.com/office/drawing/2014/main" id="{86DDD078-FF52-40B5-B6DA-24F9DC43691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480" y="4346435"/>
            <a:ext cx="1525849" cy="104230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ttangolo 31">
                <a:extLst>
                  <a:ext uri="{FF2B5EF4-FFF2-40B4-BE49-F238E27FC236}">
                    <a16:creationId xmlns:a16="http://schemas.microsoft.com/office/drawing/2014/main" id="{B397F8B5-3FB7-4501-98BF-2FF0913D68B5}"/>
                  </a:ext>
                </a:extLst>
              </p:cNvPr>
              <p:cNvSpPr/>
              <p:nvPr/>
            </p:nvSpPr>
            <p:spPr>
              <a:xfrm>
                <a:off x="2611762" y="3868401"/>
                <a:ext cx="3009927" cy="12003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1" i="1" smtClean="0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 </m:t>
                      </m:r>
                      <m:r>
                        <a:rPr lang="it-IT" b="1" i="1">
                          <a:latin typeface="Cambria Math" panose="02040503050406030204" pitchFamily="18" charset="0"/>
                        </a:rPr>
                        <m:t>~ </m:t>
                      </m:r>
                      <m:r>
                        <m:rPr>
                          <m:sty m:val="p"/>
                        </m:rPr>
                        <a:rPr lang="it-IT" b="0" i="0" smtClean="0">
                          <a:latin typeface="Cambria Math" panose="02040503050406030204" pitchFamily="18" charset="0"/>
                        </a:rPr>
                        <m:t>Some</m:t>
                      </m:r>
                      <m:r>
                        <a:rPr lang="it-IT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it-IT" b="0" i="0" smtClean="0">
                          <a:latin typeface="Cambria Math" panose="02040503050406030204" pitchFamily="18" charset="0"/>
                        </a:rPr>
                        <m:t>Distribution</m:t>
                      </m:r>
                      <m:r>
                        <a:rPr lang="it-IT" b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</m:t>
                      </m:r>
                      <m:r>
                        <a:rPr lang="it-IT" b="1" i="1" dirty="0" smtClean="0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,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</m:t>
                      </m:r>
                      <m:r>
                        <a:rPr lang="it-IT" b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it-IT" b="1" dirty="0"/>
              </a:p>
              <a:p>
                <a:endParaRPr lang="it-IT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1" i="1"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it-IT" b="1" i="1">
                          <a:latin typeface="Cambria Math" panose="02040503050406030204" pitchFamily="18" charset="0"/>
                        </a:rPr>
                        <m:t> ~ </m:t>
                      </m:r>
                      <m:r>
                        <m:rPr>
                          <m:sty m:val="p"/>
                        </m:rPr>
                        <a:rPr lang="it-IT">
                          <a:latin typeface="Cambria Math" panose="02040503050406030204" pitchFamily="18" charset="0"/>
                        </a:rPr>
                        <m:t>Normal</m:t>
                      </m:r>
                      <m:r>
                        <a:rPr lang="it-IT" b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t-IT" b="1" i="1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=</m:t>
                      </m:r>
                      <m:r>
                        <a:rPr lang="it-IT" b="1" i="1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𝟏𝟗𝟖𝟓</m:t>
                      </m:r>
                      <m:r>
                        <a:rPr lang="it-IT" b="1" i="1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, </m:t>
                      </m:r>
                      <m:r>
                        <a:rPr lang="it-IT" b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it-IT" b="1" dirty="0"/>
              </a:p>
              <a:p>
                <a:endParaRPr lang="it-IT" b="1" dirty="0"/>
              </a:p>
            </p:txBody>
          </p:sp>
        </mc:Choice>
        <mc:Fallback xmlns="">
          <p:sp>
            <p:nvSpPr>
              <p:cNvPr id="32" name="Rettangolo 31">
                <a:extLst>
                  <a:ext uri="{FF2B5EF4-FFF2-40B4-BE49-F238E27FC236}">
                    <a16:creationId xmlns:a16="http://schemas.microsoft.com/office/drawing/2014/main" id="{B397F8B5-3FB7-4501-98BF-2FF0913D68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762" y="3868401"/>
                <a:ext cx="3009927" cy="120032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ttangolo 25">
                <a:extLst>
                  <a:ext uri="{FF2B5EF4-FFF2-40B4-BE49-F238E27FC236}">
                    <a16:creationId xmlns:a16="http://schemas.microsoft.com/office/drawing/2014/main" id="{88E49219-3DC9-48FE-989A-BFB520F84682}"/>
                  </a:ext>
                </a:extLst>
              </p:cNvPr>
              <p:cNvSpPr/>
              <p:nvPr/>
            </p:nvSpPr>
            <p:spPr>
              <a:xfrm>
                <a:off x="1318062" y="5303279"/>
                <a:ext cx="312906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200" b="1" i="1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</m:t>
                      </m:r>
                    </m:oMath>
                  </m:oMathPara>
                </a14:m>
                <a:endParaRPr lang="it-IT" sz="1200" dirty="0"/>
              </a:p>
            </p:txBody>
          </p:sp>
        </mc:Choice>
        <mc:Fallback xmlns="">
          <p:sp>
            <p:nvSpPr>
              <p:cNvPr id="26" name="Rettangolo 25">
                <a:extLst>
                  <a:ext uri="{FF2B5EF4-FFF2-40B4-BE49-F238E27FC236}">
                    <a16:creationId xmlns:a16="http://schemas.microsoft.com/office/drawing/2014/main" id="{88E49219-3DC9-48FE-989A-BFB520F846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8062" y="5303279"/>
                <a:ext cx="312906" cy="27699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Connettore diritto 29">
            <a:extLst>
              <a:ext uri="{FF2B5EF4-FFF2-40B4-BE49-F238E27FC236}">
                <a16:creationId xmlns:a16="http://schemas.microsoft.com/office/drawing/2014/main" id="{98C9E654-3BF9-451E-9861-213C9A072FA7}"/>
              </a:ext>
            </a:extLst>
          </p:cNvPr>
          <p:cNvCxnSpPr/>
          <p:nvPr/>
        </p:nvCxnSpPr>
        <p:spPr>
          <a:xfrm flipH="1">
            <a:off x="2021747" y="4093828"/>
            <a:ext cx="687897" cy="38589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Connettore diritto 32">
            <a:extLst>
              <a:ext uri="{FF2B5EF4-FFF2-40B4-BE49-F238E27FC236}">
                <a16:creationId xmlns:a16="http://schemas.microsoft.com/office/drawing/2014/main" id="{76071BFF-A52E-4CF8-92A0-B1CA163980A9}"/>
              </a:ext>
            </a:extLst>
          </p:cNvPr>
          <p:cNvCxnSpPr/>
          <p:nvPr/>
        </p:nvCxnSpPr>
        <p:spPr>
          <a:xfrm flipV="1">
            <a:off x="7405688" y="1469259"/>
            <a:ext cx="858866" cy="20997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22060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tangolo 12">
            <a:extLst>
              <a:ext uri="{FF2B5EF4-FFF2-40B4-BE49-F238E27FC236}">
                <a16:creationId xmlns:a16="http://schemas.microsoft.com/office/drawing/2014/main" id="{CB0F3CC7-D155-4DED-B513-5B4595C79FD5}"/>
              </a:ext>
            </a:extLst>
          </p:cNvPr>
          <p:cNvSpPr/>
          <p:nvPr/>
        </p:nvSpPr>
        <p:spPr>
          <a:xfrm>
            <a:off x="74811" y="6393984"/>
            <a:ext cx="12042378" cy="38305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7B954650-793E-441E-B65B-6ABC0362C7E5}"/>
              </a:ext>
            </a:extLst>
          </p:cNvPr>
          <p:cNvSpPr txBox="1"/>
          <p:nvPr/>
        </p:nvSpPr>
        <p:spPr>
          <a:xfrm>
            <a:off x="209548" y="6393984"/>
            <a:ext cx="11791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Bayesian Data Analysis – A Primer                    Workshop 2021                    Marco D’Alessandro (PhD)                    ISTC CNR </a:t>
            </a:r>
            <a:r>
              <a:rPr lang="it-IT" dirty="0" err="1">
                <a:solidFill>
                  <a:schemeClr val="bg1"/>
                </a:solidFill>
              </a:rPr>
              <a:t>Italy</a:t>
            </a:r>
            <a:r>
              <a:rPr lang="it-IT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6" name="Immagine 5" descr="Immagine che contiene testo, grafica vettoriale, casco&#10;&#10;Descrizione generata automaticamente">
            <a:extLst>
              <a:ext uri="{FF2B5EF4-FFF2-40B4-BE49-F238E27FC236}">
                <a16:creationId xmlns:a16="http://schemas.microsoft.com/office/drawing/2014/main" id="{D3A9C6CB-7DBE-443C-8395-309F48774E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1591"/>
            <a:ext cx="1419574" cy="2188770"/>
          </a:xfrm>
          <a:prstGeom prst="rect">
            <a:avLst/>
          </a:prstGeom>
        </p:spPr>
      </p:pic>
      <p:sp>
        <p:nvSpPr>
          <p:cNvPr id="22" name="Rettangolo 21">
            <a:extLst>
              <a:ext uri="{FF2B5EF4-FFF2-40B4-BE49-F238E27FC236}">
                <a16:creationId xmlns:a16="http://schemas.microsoft.com/office/drawing/2014/main" id="{EF7B9D44-8CA4-4293-8FF1-8F7A13BB796E}"/>
              </a:ext>
            </a:extLst>
          </p:cNvPr>
          <p:cNvSpPr/>
          <p:nvPr/>
        </p:nvSpPr>
        <p:spPr>
          <a:xfrm>
            <a:off x="4306968" y="1014782"/>
            <a:ext cx="35971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trike="sngStrike" dirty="0" err="1">
                <a:solidFill>
                  <a:srgbClr val="FF0000"/>
                </a:solidFill>
              </a:rPr>
              <a:t>Probability</a:t>
            </a:r>
            <a:r>
              <a:rPr lang="it-IT" dirty="0"/>
              <a:t> </a:t>
            </a:r>
            <a:r>
              <a:rPr lang="it-IT" dirty="0" err="1">
                <a:solidFill>
                  <a:srgbClr val="FF0000"/>
                </a:solidFill>
              </a:rPr>
              <a:t>beliefs</a:t>
            </a:r>
            <a:r>
              <a:rPr lang="it-IT" dirty="0"/>
              <a:t> over </a:t>
            </a:r>
            <a:r>
              <a:rPr lang="it-IT" dirty="0" err="1">
                <a:solidFill>
                  <a:srgbClr val="00B050"/>
                </a:solidFill>
              </a:rPr>
              <a:t>probabilities</a:t>
            </a:r>
            <a:endParaRPr lang="it-IT" dirty="0">
              <a:solidFill>
                <a:srgbClr val="00B050"/>
              </a:solidFill>
            </a:endParaRP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5EBF9E3F-DFCC-4D31-A190-3FBBAC2F88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1229" y="1072487"/>
            <a:ext cx="2385960" cy="1192980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1B2ABC25-C249-44DA-B0CA-3500304270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3420" y="1021063"/>
            <a:ext cx="813822" cy="973945"/>
          </a:xfrm>
          <a:prstGeom prst="rect">
            <a:avLst/>
          </a:prstGeom>
        </p:spPr>
      </p:pic>
      <p:sp>
        <p:nvSpPr>
          <p:cNvPr id="28" name="Rettangolo 27">
            <a:extLst>
              <a:ext uri="{FF2B5EF4-FFF2-40B4-BE49-F238E27FC236}">
                <a16:creationId xmlns:a16="http://schemas.microsoft.com/office/drawing/2014/main" id="{E1B90149-3442-475A-8FFD-730EEFA1EA10}"/>
              </a:ext>
            </a:extLst>
          </p:cNvPr>
          <p:cNvSpPr/>
          <p:nvPr/>
        </p:nvSpPr>
        <p:spPr>
          <a:xfrm>
            <a:off x="4297444" y="1484311"/>
            <a:ext cx="35971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trike="sngStrike" dirty="0" err="1">
                <a:solidFill>
                  <a:srgbClr val="FF0000"/>
                </a:solidFill>
              </a:rPr>
              <a:t>Uncertainty</a:t>
            </a:r>
            <a:r>
              <a:rPr lang="it-IT" dirty="0">
                <a:solidFill>
                  <a:srgbClr val="FF0000"/>
                </a:solidFill>
              </a:rPr>
              <a:t> </a:t>
            </a:r>
            <a:r>
              <a:rPr lang="it-IT" dirty="0" err="1">
                <a:solidFill>
                  <a:srgbClr val="FF0000"/>
                </a:solidFill>
              </a:rPr>
              <a:t>belief</a:t>
            </a:r>
            <a:r>
              <a:rPr lang="it-IT" dirty="0"/>
              <a:t> </a:t>
            </a:r>
            <a:r>
              <a:rPr lang="it-IT" dirty="0" err="1"/>
              <a:t>about</a:t>
            </a:r>
            <a:r>
              <a:rPr lang="it-IT" dirty="0"/>
              <a:t> </a:t>
            </a:r>
            <a:r>
              <a:rPr lang="it-IT" dirty="0" err="1">
                <a:solidFill>
                  <a:srgbClr val="00B050"/>
                </a:solidFill>
              </a:rPr>
              <a:t>uncertainty</a:t>
            </a:r>
            <a:endParaRPr lang="it-IT" dirty="0">
              <a:solidFill>
                <a:srgbClr val="00B050"/>
              </a:solidFill>
            </a:endParaRP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105718AE-E42D-460D-B382-B698B71092AA}"/>
              </a:ext>
            </a:extLst>
          </p:cNvPr>
          <p:cNvSpPr/>
          <p:nvPr/>
        </p:nvSpPr>
        <p:spPr>
          <a:xfrm>
            <a:off x="3201229" y="2307932"/>
            <a:ext cx="6096000" cy="3631763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Bef>
                <a:spcPts val="600"/>
              </a:spcBef>
            </a:pPr>
            <a:r>
              <a:rPr lang="en-US" sz="2400" i="1" dirty="0">
                <a:solidFill>
                  <a:srgbClr val="00B050"/>
                </a:solidFill>
              </a:rPr>
              <a:t>Aleatoric uncertainty </a:t>
            </a:r>
            <a:r>
              <a:rPr lang="en-US" sz="2400" dirty="0"/>
              <a:t>– irreducible, intrinsic uncertainty (e.g., the variance term in a regression model, coin flips…)</a:t>
            </a:r>
          </a:p>
          <a:p>
            <a:pPr>
              <a:spcBef>
                <a:spcPts val="600"/>
              </a:spcBef>
            </a:pPr>
            <a:r>
              <a:rPr lang="en-US" sz="2400" i="1" dirty="0">
                <a:solidFill>
                  <a:srgbClr val="FF0000"/>
                </a:solidFill>
              </a:rPr>
              <a:t>Epistemic uncertainty </a:t>
            </a:r>
            <a:r>
              <a:rPr lang="en-US" sz="2400" dirty="0"/>
              <a:t>– reducible, extrinsic uncertainty (e.g., posterior over the variance term in a regression model)</a:t>
            </a:r>
          </a:p>
          <a:p>
            <a:pPr lvl="1">
              <a:spcBef>
                <a:spcPts val="600"/>
              </a:spcBef>
            </a:pPr>
            <a:r>
              <a:rPr lang="en-US" sz="2200" dirty="0"/>
              <a:t>- Approximation uncertainty</a:t>
            </a:r>
          </a:p>
          <a:p>
            <a:pPr lvl="1">
              <a:spcBef>
                <a:spcPts val="600"/>
              </a:spcBef>
            </a:pPr>
            <a:r>
              <a:rPr lang="en-US" sz="2200" dirty="0"/>
              <a:t>- Model (misspecification) uncertainty</a:t>
            </a:r>
          </a:p>
          <a:p>
            <a:pPr lvl="1">
              <a:spcBef>
                <a:spcPts val="600"/>
              </a:spcBef>
            </a:pPr>
            <a:r>
              <a:rPr lang="en-US" sz="2200" dirty="0"/>
              <a:t>- Estimation uncertainty </a:t>
            </a:r>
            <a:endParaRPr lang="it-IT" dirty="0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A8AB30DB-555C-4454-B7F4-B5985B82B3CA}"/>
              </a:ext>
            </a:extLst>
          </p:cNvPr>
          <p:cNvSpPr/>
          <p:nvPr/>
        </p:nvSpPr>
        <p:spPr>
          <a:xfrm>
            <a:off x="3771724" y="355924"/>
            <a:ext cx="46485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b="1" dirty="0" err="1"/>
              <a:t>Uncertainty</a:t>
            </a:r>
            <a:r>
              <a:rPr lang="it-IT" b="1" dirty="0"/>
              <a:t> in Bayesian </a:t>
            </a:r>
            <a:r>
              <a:rPr lang="it-IT" b="1" dirty="0" err="1"/>
              <a:t>Probabilistic</a:t>
            </a:r>
            <a:r>
              <a:rPr lang="it-IT" b="1" dirty="0"/>
              <a:t> </a:t>
            </a:r>
            <a:r>
              <a:rPr lang="it-IT" b="1" dirty="0" err="1"/>
              <a:t>Modeling</a:t>
            </a:r>
            <a:endParaRPr lang="en-US" b="1" i="1" dirty="0"/>
          </a:p>
        </p:txBody>
      </p:sp>
    </p:spTree>
    <p:extLst>
      <p:ext uri="{BB962C8B-B14F-4D97-AF65-F5344CB8AC3E}">
        <p14:creationId xmlns:p14="http://schemas.microsoft.com/office/powerpoint/2010/main" val="20083698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tangolo 12">
            <a:extLst>
              <a:ext uri="{FF2B5EF4-FFF2-40B4-BE49-F238E27FC236}">
                <a16:creationId xmlns:a16="http://schemas.microsoft.com/office/drawing/2014/main" id="{CB0F3CC7-D155-4DED-B513-5B4595C79FD5}"/>
              </a:ext>
            </a:extLst>
          </p:cNvPr>
          <p:cNvSpPr/>
          <p:nvPr/>
        </p:nvSpPr>
        <p:spPr>
          <a:xfrm>
            <a:off x="74811" y="6393984"/>
            <a:ext cx="12042378" cy="38305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7B954650-793E-441E-B65B-6ABC0362C7E5}"/>
              </a:ext>
            </a:extLst>
          </p:cNvPr>
          <p:cNvSpPr txBox="1"/>
          <p:nvPr/>
        </p:nvSpPr>
        <p:spPr>
          <a:xfrm>
            <a:off x="209548" y="6393984"/>
            <a:ext cx="11791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Bayesian Data Analysis – A Primer                    Workshop 2021                    Marco D’Alessandro (PhD)                    ISTC CNR </a:t>
            </a:r>
            <a:r>
              <a:rPr lang="it-IT" dirty="0" err="1">
                <a:solidFill>
                  <a:schemeClr val="bg1"/>
                </a:solidFill>
              </a:rPr>
              <a:t>Italy</a:t>
            </a:r>
            <a:r>
              <a:rPr lang="it-IT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A8AB30DB-555C-4454-B7F4-B5985B82B3CA}"/>
              </a:ext>
            </a:extLst>
          </p:cNvPr>
          <p:cNvSpPr/>
          <p:nvPr/>
        </p:nvSpPr>
        <p:spPr>
          <a:xfrm>
            <a:off x="4104618" y="530930"/>
            <a:ext cx="400181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3600" b="1" dirty="0"/>
              <a:t>Bayesian </a:t>
            </a:r>
            <a:r>
              <a:rPr lang="it-IT" sz="3600" b="1" dirty="0" err="1"/>
              <a:t>Inference</a:t>
            </a:r>
            <a:endParaRPr lang="en-US" sz="3600" b="1" i="1" dirty="0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890D6548-FFF4-42EC-AD7A-57443C34E23D}"/>
              </a:ext>
            </a:extLst>
          </p:cNvPr>
          <p:cNvSpPr/>
          <p:nvPr/>
        </p:nvSpPr>
        <p:spPr>
          <a:xfrm>
            <a:off x="3703476" y="1823997"/>
            <a:ext cx="47850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 err="1"/>
              <a:t>But</a:t>
            </a:r>
            <a:r>
              <a:rPr lang="it-IT" dirty="0"/>
              <a:t> first, a core concept: </a:t>
            </a:r>
            <a:r>
              <a:rPr lang="it-IT" b="1" u="sng" dirty="0" err="1"/>
              <a:t>conditional</a:t>
            </a:r>
            <a:r>
              <a:rPr lang="it-IT" b="1" u="sng" dirty="0"/>
              <a:t> </a:t>
            </a:r>
            <a:r>
              <a:rPr lang="it-IT" b="1" u="sng" dirty="0" err="1"/>
              <a:t>probability</a:t>
            </a:r>
            <a:endParaRPr lang="en-US" b="1" i="1" u="sng" dirty="0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E243F753-ACBF-42B8-A3E0-0FEF9B37D5B4}"/>
              </a:ext>
            </a:extLst>
          </p:cNvPr>
          <p:cNvSpPr/>
          <p:nvPr/>
        </p:nvSpPr>
        <p:spPr>
          <a:xfrm>
            <a:off x="2935686" y="2856623"/>
            <a:ext cx="63396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/>
              <a:t>Two-way discrete </a:t>
            </a:r>
            <a:r>
              <a:rPr lang="it-IT" dirty="0" err="1"/>
              <a:t>table</a:t>
            </a:r>
            <a:r>
              <a:rPr lang="it-IT" dirty="0"/>
              <a:t>: 2 random </a:t>
            </a:r>
            <a:r>
              <a:rPr lang="it-IT" dirty="0" err="1"/>
              <a:t>variables</a:t>
            </a:r>
            <a:r>
              <a:rPr lang="it-IT" dirty="0"/>
              <a:t>, </a:t>
            </a:r>
            <a:r>
              <a:rPr lang="it-IT" dirty="0">
                <a:solidFill>
                  <a:schemeClr val="accent5">
                    <a:lumMod val="75000"/>
                  </a:schemeClr>
                </a:solidFill>
              </a:rPr>
              <a:t>Eye color</a:t>
            </a:r>
            <a:r>
              <a:rPr lang="it-IT" dirty="0"/>
              <a:t>, </a:t>
            </a:r>
            <a:r>
              <a:rPr lang="it-IT" dirty="0" err="1">
                <a:solidFill>
                  <a:schemeClr val="accent5">
                    <a:lumMod val="75000"/>
                  </a:schemeClr>
                </a:solidFill>
              </a:rPr>
              <a:t>Hair</a:t>
            </a:r>
            <a:r>
              <a:rPr lang="it-IT" dirty="0">
                <a:solidFill>
                  <a:schemeClr val="accent5">
                    <a:lumMod val="75000"/>
                  </a:schemeClr>
                </a:solidFill>
              </a:rPr>
              <a:t> color</a:t>
            </a:r>
            <a:r>
              <a:rPr lang="it-IT" dirty="0"/>
              <a:t>.</a:t>
            </a:r>
            <a:endParaRPr lang="en-US" b="1" i="1" u="sng" dirty="0">
              <a:solidFill>
                <a:srgbClr val="0070C0"/>
              </a:solidFill>
            </a:endParaRPr>
          </a:p>
        </p:txBody>
      </p:sp>
      <p:pic>
        <p:nvPicPr>
          <p:cNvPr id="4" name="Immagine 3" descr="Immagine che contiene testo, parete, screenshot, vicino&#10;&#10;Descrizione generata automaticamente">
            <a:extLst>
              <a:ext uri="{FF2B5EF4-FFF2-40B4-BE49-F238E27FC236}">
                <a16:creationId xmlns:a16="http://schemas.microsoft.com/office/drawing/2014/main" id="{F8643901-D793-4208-9DD7-5646AC8E6D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9495" y="3209397"/>
            <a:ext cx="5973009" cy="1991003"/>
          </a:xfrm>
          <a:prstGeom prst="rect">
            <a:avLst/>
          </a:prstGeom>
        </p:spPr>
      </p:pic>
      <p:sp>
        <p:nvSpPr>
          <p:cNvPr id="5" name="Rettangolo 4">
            <a:extLst>
              <a:ext uri="{FF2B5EF4-FFF2-40B4-BE49-F238E27FC236}">
                <a16:creationId xmlns:a16="http://schemas.microsoft.com/office/drawing/2014/main" id="{9942F017-CD1E-4B08-9541-AE8370A3D8A4}"/>
              </a:ext>
            </a:extLst>
          </p:cNvPr>
          <p:cNvSpPr/>
          <p:nvPr/>
        </p:nvSpPr>
        <p:spPr>
          <a:xfrm>
            <a:off x="4773336" y="3959604"/>
            <a:ext cx="3087148" cy="184557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C6355452-8549-400A-92E9-98A3A638B411}"/>
              </a:ext>
            </a:extLst>
          </p:cNvPr>
          <p:cNvCxnSpPr>
            <a:stCxn id="5" idx="3"/>
          </p:cNvCxnSpPr>
          <p:nvPr/>
        </p:nvCxnSpPr>
        <p:spPr>
          <a:xfrm flipV="1">
            <a:off x="7860484" y="3892492"/>
            <a:ext cx="1585520" cy="159391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ttangolo 18">
                <a:extLst>
                  <a:ext uri="{FF2B5EF4-FFF2-40B4-BE49-F238E27FC236}">
                    <a16:creationId xmlns:a16="http://schemas.microsoft.com/office/drawing/2014/main" id="{B69CFF9C-B82E-4679-AD83-E4932B2DF90C}"/>
                  </a:ext>
                </a:extLst>
              </p:cNvPr>
              <p:cNvSpPr/>
              <p:nvPr/>
            </p:nvSpPr>
            <p:spPr>
              <a:xfrm>
                <a:off x="9446003" y="3626605"/>
                <a:ext cx="1837189" cy="55399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it-IT" sz="1000" dirty="0" err="1"/>
                  <a:t>Marginal</a:t>
                </a:r>
                <a:r>
                  <a:rPr lang="it-IT" sz="1000" dirty="0"/>
                  <a:t> </a:t>
                </a:r>
                <a:r>
                  <a:rPr lang="it-IT" sz="1000" dirty="0" err="1"/>
                  <a:t>probability</a:t>
                </a:r>
                <a:r>
                  <a:rPr lang="it-IT" sz="1000" dirty="0"/>
                  <a:t> of Brown Eye: </a:t>
                </a:r>
                <a14:m>
                  <m:oMath xmlns:m="http://schemas.openxmlformats.org/officeDocument/2006/math">
                    <m:r>
                      <a:rPr lang="it-IT" sz="1000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it-IT" sz="1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it-IT" sz="1000" i="1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𝐸𝑦𝑒</m:t>
                    </m:r>
                    <m:r>
                      <a:rPr lang="it-IT" sz="1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sz="1000" i="1">
                        <a:latin typeface="Cambria Math" panose="02040503050406030204" pitchFamily="18" charset="0"/>
                      </a:rPr>
                      <m:t>𝐵𝑟𝑜𝑤𝑛</m:t>
                    </m:r>
                    <m:r>
                      <a:rPr lang="it-IT" sz="1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it-IT" sz="1000" b="1" dirty="0"/>
              </a:p>
              <a:p>
                <a:r>
                  <a:rPr lang="it-IT" sz="1000" dirty="0"/>
                  <a:t>  </a:t>
                </a:r>
                <a:endParaRPr lang="en-US" sz="1000" b="1" i="1" u="sng" dirty="0"/>
              </a:p>
            </p:txBody>
          </p:sp>
        </mc:Choice>
        <mc:Fallback xmlns="">
          <p:sp>
            <p:nvSpPr>
              <p:cNvPr id="19" name="Rettangolo 18">
                <a:extLst>
                  <a:ext uri="{FF2B5EF4-FFF2-40B4-BE49-F238E27FC236}">
                    <a16:creationId xmlns:a16="http://schemas.microsoft.com/office/drawing/2014/main" id="{B69CFF9C-B82E-4679-AD83-E4932B2DF9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6003" y="3626605"/>
                <a:ext cx="1837189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ttangolo 14">
            <a:extLst>
              <a:ext uri="{FF2B5EF4-FFF2-40B4-BE49-F238E27FC236}">
                <a16:creationId xmlns:a16="http://schemas.microsoft.com/office/drawing/2014/main" id="{C567A78B-D2EB-4422-B4E2-31E4D5821D2A}"/>
              </a:ext>
            </a:extLst>
          </p:cNvPr>
          <p:cNvSpPr/>
          <p:nvPr/>
        </p:nvSpPr>
        <p:spPr>
          <a:xfrm>
            <a:off x="5436066" y="4180603"/>
            <a:ext cx="352338" cy="173283"/>
          </a:xfrm>
          <a:prstGeom prst="rect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20" name="Connettore diritto 19">
            <a:extLst>
              <a:ext uri="{FF2B5EF4-FFF2-40B4-BE49-F238E27FC236}">
                <a16:creationId xmlns:a16="http://schemas.microsoft.com/office/drawing/2014/main" id="{F3479EF7-30FA-4066-816B-6476ED67B55B}"/>
              </a:ext>
            </a:extLst>
          </p:cNvPr>
          <p:cNvCxnSpPr/>
          <p:nvPr/>
        </p:nvCxnSpPr>
        <p:spPr>
          <a:xfrm flipH="1" flipV="1">
            <a:off x="2533475" y="3758268"/>
            <a:ext cx="2902590" cy="511728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ttangolo 22">
                <a:extLst>
                  <a:ext uri="{FF2B5EF4-FFF2-40B4-BE49-F238E27FC236}">
                    <a16:creationId xmlns:a16="http://schemas.microsoft.com/office/drawing/2014/main" id="{3FE11173-32D3-46A2-9213-581D043777B9}"/>
                  </a:ext>
                </a:extLst>
              </p:cNvPr>
              <p:cNvSpPr/>
              <p:nvPr/>
            </p:nvSpPr>
            <p:spPr>
              <a:xfrm>
                <a:off x="908808" y="3217566"/>
                <a:ext cx="2302059" cy="7078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it-IT" sz="1000" dirty="0"/>
                  <a:t>Joint </a:t>
                </a:r>
                <a:r>
                  <a:rPr lang="it-IT" sz="1000" dirty="0" err="1"/>
                  <a:t>probability</a:t>
                </a:r>
                <a:r>
                  <a:rPr lang="it-IT" sz="1000" dirty="0"/>
                  <a:t> of Blue Eye and Brunette </a:t>
                </a:r>
                <a:r>
                  <a:rPr lang="it-IT" sz="1000" dirty="0" err="1"/>
                  <a:t>Hair</a:t>
                </a:r>
                <a:r>
                  <a:rPr lang="it-IT" sz="1000" dirty="0"/>
                  <a:t>: </a:t>
                </a:r>
                <a:endParaRPr lang="it-IT" sz="10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000" i="1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it-IT" sz="10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t-IT" sz="1000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𝐸𝑦𝑒</m:t>
                      </m:r>
                      <m:r>
                        <a:rPr lang="it-IT" sz="1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sz="1000" i="1">
                          <a:latin typeface="Cambria Math" panose="02040503050406030204" pitchFamily="18" charset="0"/>
                        </a:rPr>
                        <m:t>𝐵𝑙𝑢𝑒</m:t>
                      </m:r>
                      <m:r>
                        <a:rPr lang="it-IT" sz="10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it-IT" sz="1000" b="0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𝐻𝑎𝑖𝑟</m:t>
                      </m:r>
                      <m:r>
                        <a:rPr lang="it-IT" sz="1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sz="1000" b="0" i="1" smtClean="0">
                          <a:latin typeface="Cambria Math" panose="02040503050406030204" pitchFamily="18" charset="0"/>
                        </a:rPr>
                        <m:t>𝐵𝑟𝑢𝑛𝑒𝑡𝑡𝑒</m:t>
                      </m:r>
                      <m:r>
                        <a:rPr lang="it-IT" sz="10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it-IT" sz="1000" b="1" dirty="0"/>
              </a:p>
              <a:p>
                <a:r>
                  <a:rPr lang="it-IT" sz="1000" dirty="0"/>
                  <a:t>  </a:t>
                </a:r>
                <a:endParaRPr lang="en-US" sz="1000" b="1" i="1" u="sng" dirty="0"/>
              </a:p>
            </p:txBody>
          </p:sp>
        </mc:Choice>
        <mc:Fallback xmlns="">
          <p:sp>
            <p:nvSpPr>
              <p:cNvPr id="23" name="Rettangolo 22">
                <a:extLst>
                  <a:ext uri="{FF2B5EF4-FFF2-40B4-BE49-F238E27FC236}">
                    <a16:creationId xmlns:a16="http://schemas.microsoft.com/office/drawing/2014/main" id="{3FE11173-32D3-46A2-9213-581D043777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808" y="3217566"/>
                <a:ext cx="2302059" cy="7078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ttangolo 20">
            <a:extLst>
              <a:ext uri="{FF2B5EF4-FFF2-40B4-BE49-F238E27FC236}">
                <a16:creationId xmlns:a16="http://schemas.microsoft.com/office/drawing/2014/main" id="{83D9E7AF-822E-4CD0-B427-3BF935A30158}"/>
              </a:ext>
            </a:extLst>
          </p:cNvPr>
          <p:cNvSpPr/>
          <p:nvPr/>
        </p:nvSpPr>
        <p:spPr>
          <a:xfrm>
            <a:off x="6786694" y="3925452"/>
            <a:ext cx="419449" cy="1158276"/>
          </a:xfrm>
          <a:prstGeom prst="rect">
            <a:avLst/>
          </a:prstGeom>
          <a:noFill/>
          <a:ln w="9525" cap="flat" cmpd="sng" algn="ctr">
            <a:solidFill>
              <a:schemeClr val="bg2">
                <a:lumMod val="1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25" name="Connettore diritto 24">
            <a:extLst>
              <a:ext uri="{FF2B5EF4-FFF2-40B4-BE49-F238E27FC236}">
                <a16:creationId xmlns:a16="http://schemas.microsoft.com/office/drawing/2014/main" id="{173C9D6E-3E35-4450-8506-6C678C0A78D3}"/>
              </a:ext>
            </a:extLst>
          </p:cNvPr>
          <p:cNvCxnSpPr/>
          <p:nvPr/>
        </p:nvCxnSpPr>
        <p:spPr>
          <a:xfrm flipV="1">
            <a:off x="7206143" y="4572000"/>
            <a:ext cx="2069219" cy="35233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ttangolo 26">
                <a:extLst>
                  <a:ext uri="{FF2B5EF4-FFF2-40B4-BE49-F238E27FC236}">
                    <a16:creationId xmlns:a16="http://schemas.microsoft.com/office/drawing/2014/main" id="{F163025C-E68C-43A5-87A3-0533C42C99F5}"/>
                  </a:ext>
                </a:extLst>
              </p:cNvPr>
              <p:cNvSpPr/>
              <p:nvPr/>
            </p:nvSpPr>
            <p:spPr>
              <a:xfrm>
                <a:off x="9275362" y="4316063"/>
                <a:ext cx="1837189" cy="55399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it-IT" sz="1000" dirty="0" err="1"/>
                  <a:t>Marginal</a:t>
                </a:r>
                <a:r>
                  <a:rPr lang="it-IT" sz="1000" dirty="0"/>
                  <a:t> </a:t>
                </a:r>
                <a:r>
                  <a:rPr lang="it-IT" sz="1000" dirty="0" err="1"/>
                  <a:t>probability</a:t>
                </a:r>
                <a:r>
                  <a:rPr lang="it-IT" sz="1000" dirty="0"/>
                  <a:t> of Blond </a:t>
                </a:r>
                <a:r>
                  <a:rPr lang="it-IT" sz="1000" dirty="0" err="1"/>
                  <a:t>Hair</a:t>
                </a:r>
                <a:r>
                  <a:rPr lang="it-IT" sz="1000" dirty="0"/>
                  <a:t>: </a:t>
                </a:r>
                <a14:m>
                  <m:oMath xmlns:m="http://schemas.openxmlformats.org/officeDocument/2006/math">
                    <m:r>
                      <a:rPr lang="it-IT" sz="1000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it-IT" sz="1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it-IT" sz="1000" i="1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𝐸𝑦𝑒</m:t>
                    </m:r>
                    <m:r>
                      <a:rPr lang="it-IT" sz="1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sz="1000" i="1">
                        <a:latin typeface="Cambria Math" panose="02040503050406030204" pitchFamily="18" charset="0"/>
                      </a:rPr>
                      <m:t>𝐵𝑟𝑜𝑤𝑛</m:t>
                    </m:r>
                    <m:r>
                      <a:rPr lang="it-IT" sz="1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it-IT" sz="1000" b="1" dirty="0"/>
              </a:p>
              <a:p>
                <a:r>
                  <a:rPr lang="it-IT" sz="1000" dirty="0"/>
                  <a:t>  </a:t>
                </a:r>
                <a:endParaRPr lang="en-US" sz="1000" b="1" i="1" u="sng" dirty="0"/>
              </a:p>
            </p:txBody>
          </p:sp>
        </mc:Choice>
        <mc:Fallback xmlns="">
          <p:sp>
            <p:nvSpPr>
              <p:cNvPr id="27" name="Rettangolo 26">
                <a:extLst>
                  <a:ext uri="{FF2B5EF4-FFF2-40B4-BE49-F238E27FC236}">
                    <a16:creationId xmlns:a16="http://schemas.microsoft.com/office/drawing/2014/main" id="{F163025C-E68C-43A5-87A3-0533C42C99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5362" y="4316063"/>
                <a:ext cx="1837189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ttangolo 25">
                <a:extLst>
                  <a:ext uri="{FF2B5EF4-FFF2-40B4-BE49-F238E27FC236}">
                    <a16:creationId xmlns:a16="http://schemas.microsoft.com/office/drawing/2014/main" id="{0EF87911-A6F7-45E7-B030-C0C63C878080}"/>
                  </a:ext>
                </a:extLst>
              </p:cNvPr>
              <p:cNvSpPr/>
              <p:nvPr/>
            </p:nvSpPr>
            <p:spPr>
              <a:xfrm>
                <a:off x="897541" y="4851940"/>
                <a:ext cx="1848455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4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it-IT" sz="1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it-IT" sz="1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it-IT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it-IT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sz="14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it-IT" sz="1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e>
                          <m:r>
                            <a:rPr lang="it-IT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it-IT" sz="14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it-IT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t-IT" sz="14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it-IT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it-IT" sz="1400" i="1" dirty="0"/>
              </a:p>
            </p:txBody>
          </p:sp>
        </mc:Choice>
        <mc:Fallback xmlns="">
          <p:sp>
            <p:nvSpPr>
              <p:cNvPr id="26" name="Rettangolo 25">
                <a:extLst>
                  <a:ext uri="{FF2B5EF4-FFF2-40B4-BE49-F238E27FC236}">
                    <a16:creationId xmlns:a16="http://schemas.microsoft.com/office/drawing/2014/main" id="{0EF87911-A6F7-45E7-B030-C0C63C8780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541" y="4851940"/>
                <a:ext cx="1848455" cy="307777"/>
              </a:xfrm>
              <a:prstGeom prst="rect">
                <a:avLst/>
              </a:prstGeom>
              <a:blipFill>
                <a:blip r:embed="rId6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ttangolo 28">
                <a:extLst>
                  <a:ext uri="{FF2B5EF4-FFF2-40B4-BE49-F238E27FC236}">
                    <a16:creationId xmlns:a16="http://schemas.microsoft.com/office/drawing/2014/main" id="{B26D6F65-565F-4DA3-9372-DAAAE4B528B0}"/>
                  </a:ext>
                </a:extLst>
              </p:cNvPr>
              <p:cNvSpPr/>
              <p:nvPr/>
            </p:nvSpPr>
            <p:spPr>
              <a:xfrm>
                <a:off x="853458" y="5585754"/>
                <a:ext cx="1936620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40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it-IT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e>
                          <m:r>
                            <a:rPr lang="it-IT" sz="1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it-IT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sz="1400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it-IT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it-IT" sz="1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it-IT" sz="1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it-IT" sz="1400" i="1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it-IT" sz="1400" i="1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it-IT" sz="14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t-IT" sz="14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it-IT" sz="1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it-IT" sz="1400" i="1" dirty="0"/>
              </a:p>
            </p:txBody>
          </p:sp>
        </mc:Choice>
        <mc:Fallback xmlns="">
          <p:sp>
            <p:nvSpPr>
              <p:cNvPr id="29" name="Rettangolo 28">
                <a:extLst>
                  <a:ext uri="{FF2B5EF4-FFF2-40B4-BE49-F238E27FC236}">
                    <a16:creationId xmlns:a16="http://schemas.microsoft.com/office/drawing/2014/main" id="{B26D6F65-565F-4DA3-9372-DAAAE4B528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458" y="5585754"/>
                <a:ext cx="1936620" cy="307777"/>
              </a:xfrm>
              <a:prstGeom prst="rect">
                <a:avLst/>
              </a:prstGeom>
              <a:blipFill>
                <a:blip r:embed="rId7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Connettore 2 30">
            <a:extLst>
              <a:ext uri="{FF2B5EF4-FFF2-40B4-BE49-F238E27FC236}">
                <a16:creationId xmlns:a16="http://schemas.microsoft.com/office/drawing/2014/main" id="{C6EF6891-01A3-4D03-BE48-95ED1A927A62}"/>
              </a:ext>
            </a:extLst>
          </p:cNvPr>
          <p:cNvCxnSpPr>
            <a:endCxn id="26" idx="0"/>
          </p:cNvCxnSpPr>
          <p:nvPr/>
        </p:nvCxnSpPr>
        <p:spPr>
          <a:xfrm>
            <a:off x="1821768" y="3833769"/>
            <a:ext cx="1" cy="10181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ttore 2 32">
            <a:extLst>
              <a:ext uri="{FF2B5EF4-FFF2-40B4-BE49-F238E27FC236}">
                <a16:creationId xmlns:a16="http://schemas.microsoft.com/office/drawing/2014/main" id="{05BB1A52-F647-47FA-A082-E1C37F62AA8B}"/>
              </a:ext>
            </a:extLst>
          </p:cNvPr>
          <p:cNvCxnSpPr>
            <a:endCxn id="29" idx="0"/>
          </p:cNvCxnSpPr>
          <p:nvPr/>
        </p:nvCxnSpPr>
        <p:spPr>
          <a:xfrm>
            <a:off x="1821768" y="5241210"/>
            <a:ext cx="0" cy="3445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ttangolo 33">
            <a:extLst>
              <a:ext uri="{FF2B5EF4-FFF2-40B4-BE49-F238E27FC236}">
                <a16:creationId xmlns:a16="http://schemas.microsoft.com/office/drawing/2014/main" id="{A003C4FB-C1E3-4CD9-B22B-461866C2E169}"/>
              </a:ext>
            </a:extLst>
          </p:cNvPr>
          <p:cNvSpPr/>
          <p:nvPr/>
        </p:nvSpPr>
        <p:spPr>
          <a:xfrm>
            <a:off x="687897" y="4572000"/>
            <a:ext cx="2228740" cy="1661020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ttangolo 34">
                <a:extLst>
                  <a:ext uri="{FF2B5EF4-FFF2-40B4-BE49-F238E27FC236}">
                    <a16:creationId xmlns:a16="http://schemas.microsoft.com/office/drawing/2014/main" id="{D439E6B8-2A14-4174-9ADB-892C767C1219}"/>
                  </a:ext>
                </a:extLst>
              </p:cNvPr>
              <p:cNvSpPr/>
              <p:nvPr/>
            </p:nvSpPr>
            <p:spPr>
              <a:xfrm>
                <a:off x="3641824" y="5418396"/>
                <a:ext cx="684341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40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endChr m:val="|"/>
                          <m:ctrlPr>
                            <a:rPr lang="it-IT" sz="1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𝐻𝑎𝑖𝑟</m:t>
                          </m:r>
                          <m:r>
                            <a:rPr lang="it-IT" sz="14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it-IT" sz="1400" i="1">
                              <a:latin typeface="Cambria Math" panose="02040503050406030204" pitchFamily="18" charset="0"/>
                            </a:rPr>
                            <m:t>𝐵𝑟𝑢𝑛𝑒𝑡𝑡𝑒</m:t>
                          </m:r>
                        </m:e>
                      </m:d>
                      <m:r>
                        <a:rPr lang="it-IT" sz="14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𝐸𝑦𝑒</m:t>
                      </m:r>
                      <m:r>
                        <a:rPr lang="it-IT" sz="1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sz="1400" i="1">
                          <a:latin typeface="Cambria Math" panose="02040503050406030204" pitchFamily="18" charset="0"/>
                        </a:rPr>
                        <m:t>𝐵𝑙𝑢𝑒</m:t>
                      </m:r>
                      <m:r>
                        <a:rPr lang="it-IT" sz="1400" i="1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it-IT" sz="1400" i="1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it-IT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t-IT" sz="14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𝐻𝑎𝑖𝑟</m:t>
                      </m:r>
                      <m:r>
                        <a:rPr lang="it-IT" sz="1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sz="1400" i="1">
                          <a:latin typeface="Cambria Math" panose="02040503050406030204" pitchFamily="18" charset="0"/>
                        </a:rPr>
                        <m:t>𝐵𝑟𝑢𝑛𝑒𝑡𝑡𝑒</m:t>
                      </m:r>
                      <m:r>
                        <a:rPr lang="it-IT" sz="1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it-IT" sz="14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𝐸𝑦𝑒</m:t>
                      </m:r>
                      <m:r>
                        <a:rPr lang="it-IT" sz="1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sz="1400" i="1">
                          <a:latin typeface="Cambria Math" panose="02040503050406030204" pitchFamily="18" charset="0"/>
                        </a:rPr>
                        <m:t>𝐵𝑙𝑢𝑒</m:t>
                      </m:r>
                      <m:r>
                        <a:rPr lang="it-IT" sz="1400" i="1">
                          <a:latin typeface="Cambria Math" panose="02040503050406030204" pitchFamily="18" charset="0"/>
                        </a:rPr>
                        <m:t>)/</m:t>
                      </m:r>
                      <m:r>
                        <a:rPr lang="it-IT" sz="14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it-IT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t-IT" sz="14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𝐸𝑦𝑒</m:t>
                      </m:r>
                      <m:r>
                        <a:rPr lang="it-IT" sz="1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sz="1400" i="1">
                          <a:latin typeface="Cambria Math" panose="02040503050406030204" pitchFamily="18" charset="0"/>
                        </a:rPr>
                        <m:t>𝐵𝑙𝑢𝑒</m:t>
                      </m:r>
                      <m:r>
                        <a:rPr lang="it-IT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it-IT" sz="1400" b="1" dirty="0"/>
              </a:p>
            </p:txBody>
          </p:sp>
        </mc:Choice>
        <mc:Fallback xmlns="">
          <p:sp>
            <p:nvSpPr>
              <p:cNvPr id="35" name="Rettangolo 34">
                <a:extLst>
                  <a:ext uri="{FF2B5EF4-FFF2-40B4-BE49-F238E27FC236}">
                    <a16:creationId xmlns:a16="http://schemas.microsoft.com/office/drawing/2014/main" id="{D439E6B8-2A14-4174-9ADB-892C767C12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1824" y="5418396"/>
                <a:ext cx="6843412" cy="307777"/>
              </a:xfrm>
              <a:prstGeom prst="rect">
                <a:avLst/>
              </a:prstGeom>
              <a:blipFill>
                <a:blip r:embed="rId8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ttangolo 35">
                <a:extLst>
                  <a:ext uri="{FF2B5EF4-FFF2-40B4-BE49-F238E27FC236}">
                    <a16:creationId xmlns:a16="http://schemas.microsoft.com/office/drawing/2014/main" id="{3F68C8EA-C151-4402-A9B6-79C167593B42}"/>
                  </a:ext>
                </a:extLst>
              </p:cNvPr>
              <p:cNvSpPr/>
              <p:nvPr/>
            </p:nvSpPr>
            <p:spPr>
              <a:xfrm>
                <a:off x="3641824" y="5668084"/>
                <a:ext cx="3926331" cy="4970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40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endChr m:val="|"/>
                          <m:ctrlPr>
                            <a:rPr lang="it-IT" sz="1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𝐻𝑎𝑖𝑟</m:t>
                          </m:r>
                          <m:r>
                            <a:rPr lang="it-IT" sz="14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it-IT" sz="1400" i="1">
                              <a:latin typeface="Cambria Math" panose="02040503050406030204" pitchFamily="18" charset="0"/>
                            </a:rPr>
                            <m:t>𝐵𝑟𝑢𝑛𝑒𝑡𝑡𝑒</m:t>
                          </m:r>
                        </m:e>
                      </m:d>
                      <m:r>
                        <a:rPr lang="it-IT" sz="14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𝐸𝑦𝑒</m:t>
                      </m:r>
                      <m:r>
                        <a:rPr lang="it-IT" sz="1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sz="1400" i="1">
                          <a:latin typeface="Cambria Math" panose="02040503050406030204" pitchFamily="18" charset="0"/>
                        </a:rPr>
                        <m:t>𝐵𝑙𝑢𝑒</m:t>
                      </m:r>
                      <m:r>
                        <a:rPr lang="it-IT" sz="1400" i="1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it-IT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140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it-IT" sz="1400" b="0" i="1" smtClean="0">
                              <a:latin typeface="Cambria Math" panose="02040503050406030204" pitchFamily="18" charset="0"/>
                            </a:rPr>
                            <m:t>.14</m:t>
                          </m:r>
                        </m:num>
                        <m:den>
                          <m:r>
                            <a:rPr lang="it-IT" sz="1400" b="0" i="1" smtClean="0">
                              <a:latin typeface="Cambria Math" panose="02040503050406030204" pitchFamily="18" charset="0"/>
                            </a:rPr>
                            <m:t>0.36</m:t>
                          </m:r>
                        </m:den>
                      </m:f>
                      <m:r>
                        <a:rPr lang="it-IT" sz="1400" b="0" i="1" smtClean="0">
                          <a:latin typeface="Cambria Math" panose="02040503050406030204" pitchFamily="18" charset="0"/>
                        </a:rPr>
                        <m:t>=0.38</m:t>
                      </m:r>
                    </m:oMath>
                  </m:oMathPara>
                </a14:m>
                <a:endParaRPr lang="it-IT" sz="1400" b="1" dirty="0"/>
              </a:p>
            </p:txBody>
          </p:sp>
        </mc:Choice>
        <mc:Fallback xmlns="">
          <p:sp>
            <p:nvSpPr>
              <p:cNvPr id="36" name="Rettangolo 35">
                <a:extLst>
                  <a:ext uri="{FF2B5EF4-FFF2-40B4-BE49-F238E27FC236}">
                    <a16:creationId xmlns:a16="http://schemas.microsoft.com/office/drawing/2014/main" id="{3F68C8EA-C151-4402-A9B6-79C167593B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1824" y="5668084"/>
                <a:ext cx="3926331" cy="497059"/>
              </a:xfrm>
              <a:prstGeom prst="rect">
                <a:avLst/>
              </a:prstGeom>
              <a:blipFill>
                <a:blip r:embed="rId9"/>
                <a:stretch>
                  <a:fillRect b="-123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Connettore 2 37">
            <a:extLst>
              <a:ext uri="{FF2B5EF4-FFF2-40B4-BE49-F238E27FC236}">
                <a16:creationId xmlns:a16="http://schemas.microsoft.com/office/drawing/2014/main" id="{A05B6158-7417-40CB-B9CB-8902AA5FF521}"/>
              </a:ext>
            </a:extLst>
          </p:cNvPr>
          <p:cNvCxnSpPr>
            <a:cxnSpLocks/>
            <a:stCxn id="29" idx="3"/>
          </p:cNvCxnSpPr>
          <p:nvPr/>
        </p:nvCxnSpPr>
        <p:spPr>
          <a:xfrm>
            <a:off x="2790078" y="5739643"/>
            <a:ext cx="80879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ttangolo 38">
            <a:extLst>
              <a:ext uri="{FF2B5EF4-FFF2-40B4-BE49-F238E27FC236}">
                <a16:creationId xmlns:a16="http://schemas.microsoft.com/office/drawing/2014/main" id="{B255A9F1-F5AE-4140-BB6A-D91830A72869}"/>
              </a:ext>
            </a:extLst>
          </p:cNvPr>
          <p:cNvSpPr/>
          <p:nvPr/>
        </p:nvSpPr>
        <p:spPr>
          <a:xfrm>
            <a:off x="3431479" y="5285064"/>
            <a:ext cx="7096704" cy="947956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133590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tangolo 12">
            <a:extLst>
              <a:ext uri="{FF2B5EF4-FFF2-40B4-BE49-F238E27FC236}">
                <a16:creationId xmlns:a16="http://schemas.microsoft.com/office/drawing/2014/main" id="{448556CF-E3CA-4233-8D85-AFA9DAC35DAF}"/>
              </a:ext>
            </a:extLst>
          </p:cNvPr>
          <p:cNvSpPr/>
          <p:nvPr/>
        </p:nvSpPr>
        <p:spPr>
          <a:xfrm>
            <a:off x="74811" y="6393984"/>
            <a:ext cx="12042378" cy="38305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B5DD1EA3-18BD-4E5E-B134-336C7EDD00C0}"/>
              </a:ext>
            </a:extLst>
          </p:cNvPr>
          <p:cNvSpPr txBox="1"/>
          <p:nvPr/>
        </p:nvSpPr>
        <p:spPr>
          <a:xfrm>
            <a:off x="209548" y="6393984"/>
            <a:ext cx="11791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Bayesian Data Analysis – A Primer                    Workshop 2021                    Marco D’Alessandro (PhD)                    ISTC CNR </a:t>
            </a:r>
            <a:r>
              <a:rPr lang="it-IT" dirty="0" err="1">
                <a:solidFill>
                  <a:schemeClr val="bg1"/>
                </a:solidFill>
              </a:rPr>
              <a:t>Italy</a:t>
            </a:r>
            <a:r>
              <a:rPr lang="it-IT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38B8F0F4-55AE-4537-97BF-F6DDEF7AC45B}"/>
              </a:ext>
            </a:extLst>
          </p:cNvPr>
          <p:cNvSpPr txBox="1">
            <a:spLocks/>
          </p:cNvSpPr>
          <p:nvPr/>
        </p:nvSpPr>
        <p:spPr>
          <a:xfrm>
            <a:off x="1749040" y="643765"/>
            <a:ext cx="8712968" cy="51845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Reinforcement learning, e.g., DeepMind’s dreamer:</a:t>
            </a:r>
          </a:p>
          <a:p>
            <a:pPr lvl="1"/>
            <a:r>
              <a:rPr lang="en-US" sz="1600" i="1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https://github.com/google-research/dreamer</a:t>
            </a:r>
            <a:endParaRPr lang="en-US" sz="16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Deep computer vision, e.g., semantic segmentation:</a:t>
            </a:r>
          </a:p>
          <a:p>
            <a:pPr lvl="1"/>
            <a:r>
              <a:rPr lang="en-US" sz="1600" i="1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https://alexgkendall.com/computer_vision/bayesian_deep_learning_for_safe_ai/</a:t>
            </a:r>
            <a:endParaRPr lang="en-US" sz="16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Deep generative modeling, e.g., image generation:</a:t>
            </a:r>
          </a:p>
          <a:p>
            <a:pPr lvl="1"/>
            <a:r>
              <a:rPr lang="en-US" sz="1600" i="1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https://openai.com/blog/glow/</a:t>
            </a:r>
            <a:endParaRPr lang="en-US" sz="16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5DAC6B6-CD88-47D3-813D-AACCB1BF81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2282" y="3796705"/>
            <a:ext cx="2439371" cy="184878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AABD563-B5C2-4B7D-834F-474AA4BA41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56190" y="3719310"/>
            <a:ext cx="4089124" cy="183453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AD33E68-8FDD-4426-9C85-A7D5CA0F9A2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39851" y="3719310"/>
            <a:ext cx="2053881" cy="183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7180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tangolo 12">
            <a:extLst>
              <a:ext uri="{FF2B5EF4-FFF2-40B4-BE49-F238E27FC236}">
                <a16:creationId xmlns:a16="http://schemas.microsoft.com/office/drawing/2014/main" id="{CB0F3CC7-D155-4DED-B513-5B4595C79FD5}"/>
              </a:ext>
            </a:extLst>
          </p:cNvPr>
          <p:cNvSpPr/>
          <p:nvPr/>
        </p:nvSpPr>
        <p:spPr>
          <a:xfrm>
            <a:off x="74811" y="6393984"/>
            <a:ext cx="12042378" cy="38305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7B954650-793E-441E-B65B-6ABC0362C7E5}"/>
              </a:ext>
            </a:extLst>
          </p:cNvPr>
          <p:cNvSpPr txBox="1"/>
          <p:nvPr/>
        </p:nvSpPr>
        <p:spPr>
          <a:xfrm>
            <a:off x="209548" y="6393984"/>
            <a:ext cx="11791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Bayesian Data Analysis – A Primer                    Workshop 2021                    Marco D’Alessandro (PhD)                    ISTC CNR </a:t>
            </a:r>
            <a:r>
              <a:rPr lang="it-IT" dirty="0" err="1">
                <a:solidFill>
                  <a:schemeClr val="bg1"/>
                </a:solidFill>
              </a:rPr>
              <a:t>Italy</a:t>
            </a:r>
            <a:r>
              <a:rPr lang="it-IT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A8AB30DB-555C-4454-B7F4-B5985B82B3CA}"/>
              </a:ext>
            </a:extLst>
          </p:cNvPr>
          <p:cNvSpPr/>
          <p:nvPr/>
        </p:nvSpPr>
        <p:spPr>
          <a:xfrm>
            <a:off x="4104618" y="530930"/>
            <a:ext cx="400181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3600" b="1" dirty="0"/>
              <a:t>Bayesian </a:t>
            </a:r>
            <a:r>
              <a:rPr lang="it-IT" sz="3600" b="1" dirty="0" err="1"/>
              <a:t>Inference</a:t>
            </a:r>
            <a:endParaRPr lang="en-US" sz="3600" b="1" i="1" dirty="0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890D6548-FFF4-42EC-AD7A-57443C34E23D}"/>
              </a:ext>
            </a:extLst>
          </p:cNvPr>
          <p:cNvSpPr/>
          <p:nvPr/>
        </p:nvSpPr>
        <p:spPr>
          <a:xfrm>
            <a:off x="3015010" y="1825443"/>
            <a:ext cx="61619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 err="1"/>
              <a:t>What</a:t>
            </a:r>
            <a:r>
              <a:rPr lang="it-IT" dirty="0"/>
              <a:t> </a:t>
            </a:r>
            <a:r>
              <a:rPr lang="it-IT" dirty="0" err="1"/>
              <a:t>should</a:t>
            </a:r>
            <a:r>
              <a:rPr lang="it-IT" dirty="0"/>
              <a:t> </a:t>
            </a:r>
            <a:r>
              <a:rPr lang="it-IT" dirty="0" err="1"/>
              <a:t>all</a:t>
            </a:r>
            <a:r>
              <a:rPr lang="it-IT" dirty="0"/>
              <a:t> of </a:t>
            </a:r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to do with Bayesian Data Analysis?</a:t>
            </a:r>
            <a:endParaRPr lang="en-US" b="1" i="1" u="sng" dirty="0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E243F753-ACBF-42B8-A3E0-0FEF9B37D5B4}"/>
              </a:ext>
            </a:extLst>
          </p:cNvPr>
          <p:cNvSpPr/>
          <p:nvPr/>
        </p:nvSpPr>
        <p:spPr>
          <a:xfrm>
            <a:off x="2926160" y="2454717"/>
            <a:ext cx="63396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 err="1"/>
              <a:t>Let’s</a:t>
            </a:r>
            <a:r>
              <a:rPr lang="it-IT" dirty="0"/>
              <a:t> </a:t>
            </a:r>
            <a:r>
              <a:rPr lang="it-IT" dirty="0" err="1"/>
              <a:t>apply</a:t>
            </a:r>
            <a:r>
              <a:rPr lang="it-IT" dirty="0"/>
              <a:t> the </a:t>
            </a:r>
            <a:r>
              <a:rPr lang="it-IT" dirty="0" err="1"/>
              <a:t>two</a:t>
            </a:r>
            <a:r>
              <a:rPr lang="it-IT" dirty="0"/>
              <a:t>-way </a:t>
            </a:r>
            <a:r>
              <a:rPr lang="it-IT" dirty="0" err="1"/>
              <a:t>table</a:t>
            </a:r>
            <a:r>
              <a:rPr lang="it-IT" dirty="0"/>
              <a:t> </a:t>
            </a:r>
            <a:r>
              <a:rPr lang="it-IT" dirty="0" err="1"/>
              <a:t>logic</a:t>
            </a:r>
            <a:r>
              <a:rPr lang="it-IT" dirty="0"/>
              <a:t> to </a:t>
            </a:r>
            <a:r>
              <a:rPr lang="it-IT" dirty="0">
                <a:solidFill>
                  <a:schemeClr val="accent5">
                    <a:lumMod val="75000"/>
                  </a:schemeClr>
                </a:solidFill>
              </a:rPr>
              <a:t>DATA</a:t>
            </a:r>
            <a:r>
              <a:rPr lang="it-IT" dirty="0"/>
              <a:t> and </a:t>
            </a:r>
            <a:r>
              <a:rPr lang="it-IT" dirty="0">
                <a:solidFill>
                  <a:schemeClr val="accent5">
                    <a:lumMod val="75000"/>
                  </a:schemeClr>
                </a:solidFill>
              </a:rPr>
              <a:t>PARAMETERS</a:t>
            </a:r>
            <a:endParaRPr lang="en-US" b="1" i="1" u="sng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3" name="Immagine 2" descr="Immagine che contiene tavolo&#10;&#10;Descrizione generata automaticamente">
            <a:extLst>
              <a:ext uri="{FF2B5EF4-FFF2-40B4-BE49-F238E27FC236}">
                <a16:creationId xmlns:a16="http://schemas.microsoft.com/office/drawing/2014/main" id="{57E98B58-EB75-4D09-8583-00C465C22D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6159" y="3410306"/>
            <a:ext cx="6197684" cy="2065895"/>
          </a:xfrm>
          <a:prstGeom prst="rect">
            <a:avLst/>
          </a:prstGeom>
        </p:spPr>
      </p:pic>
      <p:sp>
        <p:nvSpPr>
          <p:cNvPr id="6" name="Ovale 5">
            <a:extLst>
              <a:ext uri="{FF2B5EF4-FFF2-40B4-BE49-F238E27FC236}">
                <a16:creationId xmlns:a16="http://schemas.microsoft.com/office/drawing/2014/main" id="{D4B602A7-453E-4A91-B356-9A157817FCB7}"/>
              </a:ext>
            </a:extLst>
          </p:cNvPr>
          <p:cNvSpPr/>
          <p:nvPr/>
        </p:nvSpPr>
        <p:spPr>
          <a:xfrm>
            <a:off x="2926159" y="4160939"/>
            <a:ext cx="941165" cy="1015068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193F0CFA-CB10-45B5-B5F6-220D71D1CE1A}"/>
              </a:ext>
            </a:extLst>
          </p:cNvPr>
          <p:cNvCxnSpPr>
            <a:stCxn id="6" idx="2"/>
          </p:cNvCxnSpPr>
          <p:nvPr/>
        </p:nvCxnSpPr>
        <p:spPr>
          <a:xfrm flipH="1" flipV="1">
            <a:off x="2399251" y="4202884"/>
            <a:ext cx="526908" cy="465589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Ovale 9">
            <a:extLst>
              <a:ext uri="{FF2B5EF4-FFF2-40B4-BE49-F238E27FC236}">
                <a16:creationId xmlns:a16="http://schemas.microsoft.com/office/drawing/2014/main" id="{B5098558-5A18-4FE1-ABF7-51B80839B793}"/>
              </a:ext>
            </a:extLst>
          </p:cNvPr>
          <p:cNvSpPr/>
          <p:nvPr/>
        </p:nvSpPr>
        <p:spPr>
          <a:xfrm>
            <a:off x="4104618" y="3833769"/>
            <a:ext cx="2438795" cy="327170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7" name="Connettore diritto 16">
            <a:extLst>
              <a:ext uri="{FF2B5EF4-FFF2-40B4-BE49-F238E27FC236}">
                <a16:creationId xmlns:a16="http://schemas.microsoft.com/office/drawing/2014/main" id="{EABE1D3E-FA31-4C32-9B97-EBCBC1CC154A}"/>
              </a:ext>
            </a:extLst>
          </p:cNvPr>
          <p:cNvCxnSpPr>
            <a:stCxn id="10" idx="6"/>
          </p:cNvCxnSpPr>
          <p:nvPr/>
        </p:nvCxnSpPr>
        <p:spPr>
          <a:xfrm flipV="1">
            <a:off x="6543413" y="3228818"/>
            <a:ext cx="2181137" cy="768536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" name="Ovale 21">
            <a:extLst>
              <a:ext uri="{FF2B5EF4-FFF2-40B4-BE49-F238E27FC236}">
                <a16:creationId xmlns:a16="http://schemas.microsoft.com/office/drawing/2014/main" id="{39783BDB-9FB5-44A0-834C-10E1E7377168}"/>
              </a:ext>
            </a:extLst>
          </p:cNvPr>
          <p:cNvSpPr/>
          <p:nvPr/>
        </p:nvSpPr>
        <p:spPr>
          <a:xfrm>
            <a:off x="4371864" y="4197346"/>
            <a:ext cx="1904301" cy="857144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28" name="Connettore diritto 27">
            <a:extLst>
              <a:ext uri="{FF2B5EF4-FFF2-40B4-BE49-F238E27FC236}">
                <a16:creationId xmlns:a16="http://schemas.microsoft.com/office/drawing/2014/main" id="{F6555D0E-854C-4D30-98C6-CB4F940AF6CB}"/>
              </a:ext>
            </a:extLst>
          </p:cNvPr>
          <p:cNvCxnSpPr>
            <a:cxnSpLocks/>
            <a:stCxn id="22" idx="4"/>
          </p:cNvCxnSpPr>
          <p:nvPr/>
        </p:nvCxnSpPr>
        <p:spPr>
          <a:xfrm>
            <a:off x="5324015" y="5054490"/>
            <a:ext cx="642263" cy="663362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7" name="Rettangolo 36">
            <a:extLst>
              <a:ext uri="{FF2B5EF4-FFF2-40B4-BE49-F238E27FC236}">
                <a16:creationId xmlns:a16="http://schemas.microsoft.com/office/drawing/2014/main" id="{5E9F9D2C-B4D5-4C85-AB62-2CBF5119D1D3}"/>
              </a:ext>
            </a:extLst>
          </p:cNvPr>
          <p:cNvSpPr/>
          <p:nvPr/>
        </p:nvSpPr>
        <p:spPr>
          <a:xfrm>
            <a:off x="1124261" y="3750690"/>
            <a:ext cx="202820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 err="1"/>
              <a:t>All</a:t>
            </a:r>
            <a:r>
              <a:rPr lang="it-IT" dirty="0"/>
              <a:t> the </a:t>
            </a:r>
            <a:r>
              <a:rPr lang="it-IT" dirty="0" err="1"/>
              <a:t>possible</a:t>
            </a:r>
            <a:r>
              <a:rPr lang="it-IT" dirty="0"/>
              <a:t> </a:t>
            </a:r>
            <a:r>
              <a:rPr lang="it-IT" dirty="0">
                <a:solidFill>
                  <a:schemeClr val="accent5">
                    <a:lumMod val="75000"/>
                  </a:schemeClr>
                </a:solidFill>
              </a:rPr>
              <a:t>Datasets</a:t>
            </a:r>
            <a:endParaRPr lang="en-US" b="1" i="1" u="sng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40" name="Rettangolo 39">
            <a:extLst>
              <a:ext uri="{FF2B5EF4-FFF2-40B4-BE49-F238E27FC236}">
                <a16:creationId xmlns:a16="http://schemas.microsoft.com/office/drawing/2014/main" id="{B1274682-9A56-4768-A68F-9F7DFA262418}"/>
              </a:ext>
            </a:extLst>
          </p:cNvPr>
          <p:cNvSpPr/>
          <p:nvPr/>
        </p:nvSpPr>
        <p:spPr>
          <a:xfrm>
            <a:off x="8835142" y="2750253"/>
            <a:ext cx="218113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 err="1"/>
              <a:t>All</a:t>
            </a:r>
            <a:r>
              <a:rPr lang="it-IT" dirty="0"/>
              <a:t> the </a:t>
            </a:r>
            <a:r>
              <a:rPr lang="it-IT" dirty="0" err="1">
                <a:solidFill>
                  <a:schemeClr val="accent5">
                    <a:lumMod val="75000"/>
                  </a:schemeClr>
                </a:solidFill>
              </a:rPr>
              <a:t>Parameters</a:t>
            </a:r>
            <a:r>
              <a:rPr lang="it-IT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it-IT" dirty="0" err="1"/>
              <a:t>related</a:t>
            </a:r>
            <a:r>
              <a:rPr lang="it-IT" dirty="0"/>
              <a:t> to </a:t>
            </a:r>
            <a:r>
              <a:rPr lang="it-IT" dirty="0" err="1"/>
              <a:t>our</a:t>
            </a:r>
            <a:r>
              <a:rPr lang="it-IT" dirty="0"/>
              <a:t> model</a:t>
            </a:r>
            <a:endParaRPr lang="en-US" b="1" i="1" u="sng" dirty="0"/>
          </a:p>
        </p:txBody>
      </p:sp>
      <p:sp>
        <p:nvSpPr>
          <p:cNvPr id="41" name="Rettangolo 40">
            <a:extLst>
              <a:ext uri="{FF2B5EF4-FFF2-40B4-BE49-F238E27FC236}">
                <a16:creationId xmlns:a16="http://schemas.microsoft.com/office/drawing/2014/main" id="{20558BAA-8939-4CBD-9B13-0E6E2A945250}"/>
              </a:ext>
            </a:extLst>
          </p:cNvPr>
          <p:cNvSpPr/>
          <p:nvPr/>
        </p:nvSpPr>
        <p:spPr>
          <a:xfrm>
            <a:off x="5966278" y="5611927"/>
            <a:ext cx="23807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/>
              <a:t>The </a:t>
            </a:r>
            <a:r>
              <a:rPr lang="it-IT" b="1" dirty="0">
                <a:solidFill>
                  <a:srgbClr val="FF0000"/>
                </a:solidFill>
              </a:rPr>
              <a:t>joint </a:t>
            </a:r>
            <a:r>
              <a:rPr lang="it-IT" b="1" dirty="0" err="1">
                <a:solidFill>
                  <a:srgbClr val="FF0000"/>
                </a:solidFill>
              </a:rPr>
              <a:t>probability</a:t>
            </a:r>
            <a:r>
              <a:rPr lang="it-IT" b="1" dirty="0">
                <a:solidFill>
                  <a:srgbClr val="FF0000"/>
                </a:solidFill>
              </a:rPr>
              <a:t> </a:t>
            </a:r>
            <a:r>
              <a:rPr lang="it-IT" dirty="0"/>
              <a:t>of </a:t>
            </a:r>
            <a:r>
              <a:rPr lang="it-IT" dirty="0">
                <a:solidFill>
                  <a:schemeClr val="accent5">
                    <a:lumMod val="75000"/>
                  </a:schemeClr>
                </a:solidFill>
              </a:rPr>
              <a:t>Data</a:t>
            </a:r>
            <a:r>
              <a:rPr lang="it-IT" dirty="0"/>
              <a:t> and </a:t>
            </a:r>
            <a:r>
              <a:rPr lang="it-IT" dirty="0" err="1">
                <a:solidFill>
                  <a:schemeClr val="accent5">
                    <a:lumMod val="75000"/>
                  </a:schemeClr>
                </a:solidFill>
              </a:rPr>
              <a:t>Parameters</a:t>
            </a:r>
            <a:endParaRPr lang="en-US" b="1" i="1" u="sng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42" name="Ovale 41">
            <a:extLst>
              <a:ext uri="{FF2B5EF4-FFF2-40B4-BE49-F238E27FC236}">
                <a16:creationId xmlns:a16="http://schemas.microsoft.com/office/drawing/2014/main" id="{C71DE18D-4134-40AA-954A-715C38975959}"/>
              </a:ext>
            </a:extLst>
          </p:cNvPr>
          <p:cNvSpPr/>
          <p:nvPr/>
        </p:nvSpPr>
        <p:spPr>
          <a:xfrm>
            <a:off x="6837028" y="4197346"/>
            <a:ext cx="2428808" cy="768536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44" name="Connettore diritto 43">
            <a:extLst>
              <a:ext uri="{FF2B5EF4-FFF2-40B4-BE49-F238E27FC236}">
                <a16:creationId xmlns:a16="http://schemas.microsoft.com/office/drawing/2014/main" id="{6E759FED-8C80-416E-9C7D-0F658128B78E}"/>
              </a:ext>
            </a:extLst>
          </p:cNvPr>
          <p:cNvCxnSpPr>
            <a:stCxn id="42" idx="6"/>
          </p:cNvCxnSpPr>
          <p:nvPr/>
        </p:nvCxnSpPr>
        <p:spPr>
          <a:xfrm>
            <a:off x="9265836" y="4581614"/>
            <a:ext cx="526913" cy="216502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5" name="Rettangolo 44">
            <a:extLst>
              <a:ext uri="{FF2B5EF4-FFF2-40B4-BE49-F238E27FC236}">
                <a16:creationId xmlns:a16="http://schemas.microsoft.com/office/drawing/2014/main" id="{5A432FE9-095B-4AC0-A50B-3F6C781E4919}"/>
              </a:ext>
            </a:extLst>
          </p:cNvPr>
          <p:cNvSpPr/>
          <p:nvPr/>
        </p:nvSpPr>
        <p:spPr>
          <a:xfrm>
            <a:off x="9792749" y="4426447"/>
            <a:ext cx="218113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 err="1"/>
              <a:t>Marginal</a:t>
            </a:r>
            <a:r>
              <a:rPr lang="it-IT" dirty="0"/>
              <a:t> </a:t>
            </a:r>
            <a:r>
              <a:rPr lang="it-IT" dirty="0" err="1"/>
              <a:t>probability</a:t>
            </a:r>
            <a:r>
              <a:rPr lang="it-IT" dirty="0"/>
              <a:t> of the Data</a:t>
            </a:r>
            <a:endParaRPr lang="en-US" b="1" i="1" u="sng" dirty="0"/>
          </a:p>
        </p:txBody>
      </p:sp>
    </p:spTree>
    <p:extLst>
      <p:ext uri="{BB962C8B-B14F-4D97-AF65-F5344CB8AC3E}">
        <p14:creationId xmlns:p14="http://schemas.microsoft.com/office/powerpoint/2010/main" val="9854906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tangolo 12">
            <a:extLst>
              <a:ext uri="{FF2B5EF4-FFF2-40B4-BE49-F238E27FC236}">
                <a16:creationId xmlns:a16="http://schemas.microsoft.com/office/drawing/2014/main" id="{CB0F3CC7-D155-4DED-B513-5B4595C79FD5}"/>
              </a:ext>
            </a:extLst>
          </p:cNvPr>
          <p:cNvSpPr/>
          <p:nvPr/>
        </p:nvSpPr>
        <p:spPr>
          <a:xfrm>
            <a:off x="74811" y="6393984"/>
            <a:ext cx="12042378" cy="38305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7B954650-793E-441E-B65B-6ABC0362C7E5}"/>
              </a:ext>
            </a:extLst>
          </p:cNvPr>
          <p:cNvSpPr txBox="1"/>
          <p:nvPr/>
        </p:nvSpPr>
        <p:spPr>
          <a:xfrm>
            <a:off x="209548" y="6393984"/>
            <a:ext cx="11791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Bayesian Data Analysis – A Primer                    Workshop 2021                    Marco D’Alessandro (PhD)                    ISTC CNR </a:t>
            </a:r>
            <a:r>
              <a:rPr lang="it-IT" dirty="0" err="1">
                <a:solidFill>
                  <a:schemeClr val="bg1"/>
                </a:solidFill>
              </a:rPr>
              <a:t>Italy</a:t>
            </a:r>
            <a:r>
              <a:rPr lang="it-IT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A8AB30DB-555C-4454-B7F4-B5985B82B3CA}"/>
              </a:ext>
            </a:extLst>
          </p:cNvPr>
          <p:cNvSpPr/>
          <p:nvPr/>
        </p:nvSpPr>
        <p:spPr>
          <a:xfrm>
            <a:off x="4104618" y="530930"/>
            <a:ext cx="400181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3600" b="1" dirty="0"/>
              <a:t>Bayesian </a:t>
            </a:r>
            <a:r>
              <a:rPr lang="it-IT" sz="3600" b="1" dirty="0" err="1"/>
              <a:t>Inference</a:t>
            </a:r>
            <a:endParaRPr lang="en-US" sz="3600" b="1" i="1" dirty="0"/>
          </a:p>
        </p:txBody>
      </p:sp>
      <p:pic>
        <p:nvPicPr>
          <p:cNvPr id="3" name="Immagine 2" descr="Immagine che contiene tavolo&#10;&#10;Descrizione generata automaticamente">
            <a:extLst>
              <a:ext uri="{FF2B5EF4-FFF2-40B4-BE49-F238E27FC236}">
                <a16:creationId xmlns:a16="http://schemas.microsoft.com/office/drawing/2014/main" id="{57E98B58-EB75-4D09-8583-00C465C22D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6682" y="1434936"/>
            <a:ext cx="6197684" cy="206589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ttangolo 1">
                <a:extLst>
                  <a:ext uri="{FF2B5EF4-FFF2-40B4-BE49-F238E27FC236}">
                    <a16:creationId xmlns:a16="http://schemas.microsoft.com/office/drawing/2014/main" id="{FA628C43-59E8-4131-8D71-47AFC6AE65ED}"/>
                  </a:ext>
                </a:extLst>
              </p:cNvPr>
              <p:cNvSpPr/>
              <p:nvPr/>
            </p:nvSpPr>
            <p:spPr>
              <a:xfrm>
                <a:off x="4104618" y="4133459"/>
                <a:ext cx="3412409" cy="6790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it-IT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d>
                        </m:num>
                        <m:den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it-IT" i="1" dirty="0"/>
              </a:p>
            </p:txBody>
          </p:sp>
        </mc:Choice>
        <mc:Fallback xmlns="">
          <p:sp>
            <p:nvSpPr>
              <p:cNvPr id="2" name="Rettangolo 1">
                <a:extLst>
                  <a:ext uri="{FF2B5EF4-FFF2-40B4-BE49-F238E27FC236}">
                    <a16:creationId xmlns:a16="http://schemas.microsoft.com/office/drawing/2014/main" id="{FA628C43-59E8-4131-8D71-47AFC6AE65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4618" y="4133459"/>
                <a:ext cx="3412409" cy="6790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Ovale 4">
            <a:extLst>
              <a:ext uri="{FF2B5EF4-FFF2-40B4-BE49-F238E27FC236}">
                <a16:creationId xmlns:a16="http://schemas.microsoft.com/office/drawing/2014/main" id="{1F4770EC-3C87-4C7E-ADFD-D4D23448EAFB}"/>
              </a:ext>
            </a:extLst>
          </p:cNvPr>
          <p:cNvSpPr/>
          <p:nvPr/>
        </p:nvSpPr>
        <p:spPr>
          <a:xfrm>
            <a:off x="4104618" y="4353886"/>
            <a:ext cx="844887" cy="276837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Ovale 24">
            <a:extLst>
              <a:ext uri="{FF2B5EF4-FFF2-40B4-BE49-F238E27FC236}">
                <a16:creationId xmlns:a16="http://schemas.microsoft.com/office/drawing/2014/main" id="{5A2FAEF6-CFF7-4936-AA1B-7A9342F8A9D3}"/>
              </a:ext>
            </a:extLst>
          </p:cNvPr>
          <p:cNvSpPr/>
          <p:nvPr/>
        </p:nvSpPr>
        <p:spPr>
          <a:xfrm>
            <a:off x="6214581" y="4180333"/>
            <a:ext cx="672781" cy="276837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Ovale 25">
            <a:extLst>
              <a:ext uri="{FF2B5EF4-FFF2-40B4-BE49-F238E27FC236}">
                <a16:creationId xmlns:a16="http://schemas.microsoft.com/office/drawing/2014/main" id="{9A207D41-DB20-4B67-AE2C-FA445E626455}"/>
              </a:ext>
            </a:extLst>
          </p:cNvPr>
          <p:cNvSpPr/>
          <p:nvPr/>
        </p:nvSpPr>
        <p:spPr>
          <a:xfrm>
            <a:off x="6946738" y="4197720"/>
            <a:ext cx="482952" cy="276837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7" name="Ovale 26">
            <a:extLst>
              <a:ext uri="{FF2B5EF4-FFF2-40B4-BE49-F238E27FC236}">
                <a16:creationId xmlns:a16="http://schemas.microsoft.com/office/drawing/2014/main" id="{4C928F56-D9C9-4A02-995B-532AEA4B6D23}"/>
              </a:ext>
            </a:extLst>
          </p:cNvPr>
          <p:cNvSpPr/>
          <p:nvPr/>
        </p:nvSpPr>
        <p:spPr>
          <a:xfrm>
            <a:off x="6550971" y="4513042"/>
            <a:ext cx="482952" cy="276837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F7B051BE-15D2-427A-84B4-52E0561F0B1F}"/>
              </a:ext>
            </a:extLst>
          </p:cNvPr>
          <p:cNvCxnSpPr>
            <a:stCxn id="5" idx="3"/>
          </p:cNvCxnSpPr>
          <p:nvPr/>
        </p:nvCxnSpPr>
        <p:spPr>
          <a:xfrm flipH="1">
            <a:off x="3909270" y="4590181"/>
            <a:ext cx="319079" cy="22231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" name="Connettore diritto 29">
            <a:extLst>
              <a:ext uri="{FF2B5EF4-FFF2-40B4-BE49-F238E27FC236}">
                <a16:creationId xmlns:a16="http://schemas.microsoft.com/office/drawing/2014/main" id="{73A5FEF5-CBC4-44B4-B505-9146F9A0924D}"/>
              </a:ext>
            </a:extLst>
          </p:cNvPr>
          <p:cNvCxnSpPr>
            <a:cxnSpLocks/>
            <a:stCxn id="25" idx="0"/>
          </p:cNvCxnSpPr>
          <p:nvPr/>
        </p:nvCxnSpPr>
        <p:spPr>
          <a:xfrm flipV="1">
            <a:off x="6550972" y="3758506"/>
            <a:ext cx="1234011" cy="421827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" name="Connettore diritto 32">
            <a:extLst>
              <a:ext uri="{FF2B5EF4-FFF2-40B4-BE49-F238E27FC236}">
                <a16:creationId xmlns:a16="http://schemas.microsoft.com/office/drawing/2014/main" id="{932EC709-2E7A-4DFD-BBF5-6FF965919F86}"/>
              </a:ext>
            </a:extLst>
          </p:cNvPr>
          <p:cNvCxnSpPr>
            <a:cxnSpLocks/>
            <a:stCxn id="26" idx="6"/>
          </p:cNvCxnSpPr>
          <p:nvPr/>
        </p:nvCxnSpPr>
        <p:spPr>
          <a:xfrm>
            <a:off x="7429690" y="4336139"/>
            <a:ext cx="1210971" cy="136836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6" name="Connettore diritto 35">
            <a:extLst>
              <a:ext uri="{FF2B5EF4-FFF2-40B4-BE49-F238E27FC236}">
                <a16:creationId xmlns:a16="http://schemas.microsoft.com/office/drawing/2014/main" id="{EC285E3C-3D45-49C6-BD1B-C88890A331C4}"/>
              </a:ext>
            </a:extLst>
          </p:cNvPr>
          <p:cNvCxnSpPr>
            <a:cxnSpLocks/>
            <a:stCxn id="27" idx="4"/>
          </p:cNvCxnSpPr>
          <p:nvPr/>
        </p:nvCxnSpPr>
        <p:spPr>
          <a:xfrm>
            <a:off x="6792447" y="4789879"/>
            <a:ext cx="799590" cy="397565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9" name="Rettangolo 38">
            <a:extLst>
              <a:ext uri="{FF2B5EF4-FFF2-40B4-BE49-F238E27FC236}">
                <a16:creationId xmlns:a16="http://schemas.microsoft.com/office/drawing/2014/main" id="{68A52B02-30C7-4244-AECE-E9A5599DF390}"/>
              </a:ext>
            </a:extLst>
          </p:cNvPr>
          <p:cNvSpPr/>
          <p:nvPr/>
        </p:nvSpPr>
        <p:spPr>
          <a:xfrm>
            <a:off x="2898283" y="4645687"/>
            <a:ext cx="117052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b="1" dirty="0" err="1"/>
              <a:t>Posterior</a:t>
            </a:r>
            <a:endParaRPr lang="en-US" b="1" i="1" u="sng" dirty="0"/>
          </a:p>
        </p:txBody>
      </p:sp>
      <p:sp>
        <p:nvSpPr>
          <p:cNvPr id="43" name="Rettangolo 42">
            <a:extLst>
              <a:ext uri="{FF2B5EF4-FFF2-40B4-BE49-F238E27FC236}">
                <a16:creationId xmlns:a16="http://schemas.microsoft.com/office/drawing/2014/main" id="{AB53EDD2-E51E-4280-9856-7750ADCC8D52}"/>
              </a:ext>
            </a:extLst>
          </p:cNvPr>
          <p:cNvSpPr/>
          <p:nvPr/>
        </p:nvSpPr>
        <p:spPr>
          <a:xfrm>
            <a:off x="7759864" y="3515311"/>
            <a:ext cx="117052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b="1" dirty="0" err="1"/>
              <a:t>Likelihood</a:t>
            </a:r>
            <a:endParaRPr lang="en-US" b="1" i="1" u="sng" dirty="0"/>
          </a:p>
        </p:txBody>
      </p:sp>
      <p:sp>
        <p:nvSpPr>
          <p:cNvPr id="46" name="Rettangolo 45">
            <a:extLst>
              <a:ext uri="{FF2B5EF4-FFF2-40B4-BE49-F238E27FC236}">
                <a16:creationId xmlns:a16="http://schemas.microsoft.com/office/drawing/2014/main" id="{8405402E-F2D0-4E6E-AD78-DBBBEB25D00F}"/>
              </a:ext>
            </a:extLst>
          </p:cNvPr>
          <p:cNvSpPr/>
          <p:nvPr/>
        </p:nvSpPr>
        <p:spPr>
          <a:xfrm>
            <a:off x="8659468" y="4282598"/>
            <a:ext cx="117052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b="1" dirty="0" err="1"/>
              <a:t>Prior</a:t>
            </a:r>
            <a:endParaRPr lang="en-US" b="1" i="1" u="sng" dirty="0"/>
          </a:p>
        </p:txBody>
      </p:sp>
      <p:sp>
        <p:nvSpPr>
          <p:cNvPr id="47" name="Rettangolo 46">
            <a:extLst>
              <a:ext uri="{FF2B5EF4-FFF2-40B4-BE49-F238E27FC236}">
                <a16:creationId xmlns:a16="http://schemas.microsoft.com/office/drawing/2014/main" id="{D3FF2939-0933-477D-BACA-0956DA2DBC00}"/>
              </a:ext>
            </a:extLst>
          </p:cNvPr>
          <p:cNvSpPr/>
          <p:nvPr/>
        </p:nvSpPr>
        <p:spPr>
          <a:xfrm>
            <a:off x="7599338" y="5015019"/>
            <a:ext cx="33231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b="1" dirty="0" err="1"/>
              <a:t>Evidence</a:t>
            </a:r>
            <a:r>
              <a:rPr lang="it-IT" b="1" dirty="0"/>
              <a:t> (</a:t>
            </a:r>
            <a:r>
              <a:rPr lang="it-IT" b="1" dirty="0" err="1"/>
              <a:t>Marginal</a:t>
            </a:r>
            <a:r>
              <a:rPr lang="it-IT" b="1" dirty="0"/>
              <a:t> </a:t>
            </a:r>
            <a:r>
              <a:rPr lang="it-IT" b="1" dirty="0" err="1"/>
              <a:t>Likelihood</a:t>
            </a:r>
            <a:r>
              <a:rPr lang="it-IT" b="1" dirty="0"/>
              <a:t>)</a:t>
            </a:r>
            <a:endParaRPr lang="en-US" b="1" i="1" u="sng" dirty="0"/>
          </a:p>
        </p:txBody>
      </p:sp>
    </p:spTree>
    <p:extLst>
      <p:ext uri="{BB962C8B-B14F-4D97-AF65-F5344CB8AC3E}">
        <p14:creationId xmlns:p14="http://schemas.microsoft.com/office/powerpoint/2010/main" val="2403114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5" grpId="0" animBg="1"/>
      <p:bldP spid="26" grpId="0" animBg="1"/>
      <p:bldP spid="27" grpId="0" animBg="1"/>
      <p:bldP spid="39" grpId="0"/>
      <p:bldP spid="43" grpId="0"/>
      <p:bldP spid="46" grpId="0"/>
      <p:bldP spid="4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tangolo 12">
            <a:extLst>
              <a:ext uri="{FF2B5EF4-FFF2-40B4-BE49-F238E27FC236}">
                <a16:creationId xmlns:a16="http://schemas.microsoft.com/office/drawing/2014/main" id="{CB0F3CC7-D155-4DED-B513-5B4595C79FD5}"/>
              </a:ext>
            </a:extLst>
          </p:cNvPr>
          <p:cNvSpPr/>
          <p:nvPr/>
        </p:nvSpPr>
        <p:spPr>
          <a:xfrm>
            <a:off x="74811" y="6393984"/>
            <a:ext cx="12042378" cy="38305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7B954650-793E-441E-B65B-6ABC0362C7E5}"/>
              </a:ext>
            </a:extLst>
          </p:cNvPr>
          <p:cNvSpPr txBox="1"/>
          <p:nvPr/>
        </p:nvSpPr>
        <p:spPr>
          <a:xfrm>
            <a:off x="209548" y="6393984"/>
            <a:ext cx="11791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Bayesian Data Analysis – A Primer                    Workshop 2021                    Marco D’Alessandro (PhD)                    ISTC CNR </a:t>
            </a:r>
            <a:r>
              <a:rPr lang="it-IT" dirty="0" err="1">
                <a:solidFill>
                  <a:schemeClr val="bg1"/>
                </a:solidFill>
              </a:rPr>
              <a:t>Italy</a:t>
            </a:r>
            <a:r>
              <a:rPr lang="it-IT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A8AB30DB-555C-4454-B7F4-B5985B82B3CA}"/>
              </a:ext>
            </a:extLst>
          </p:cNvPr>
          <p:cNvSpPr/>
          <p:nvPr/>
        </p:nvSpPr>
        <p:spPr>
          <a:xfrm>
            <a:off x="4104618" y="530930"/>
            <a:ext cx="400181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3600" b="1" dirty="0"/>
              <a:t>Bayesian </a:t>
            </a:r>
            <a:r>
              <a:rPr lang="it-IT" sz="3600" b="1" dirty="0" err="1"/>
              <a:t>Inference</a:t>
            </a:r>
            <a:endParaRPr lang="en-US" sz="3600" b="1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ttangolo 1">
                <a:extLst>
                  <a:ext uri="{FF2B5EF4-FFF2-40B4-BE49-F238E27FC236}">
                    <a16:creationId xmlns:a16="http://schemas.microsoft.com/office/drawing/2014/main" id="{FA628C43-59E8-4131-8D71-47AFC6AE65ED}"/>
                  </a:ext>
                </a:extLst>
              </p:cNvPr>
              <p:cNvSpPr/>
              <p:nvPr/>
            </p:nvSpPr>
            <p:spPr>
              <a:xfrm>
                <a:off x="4871949" y="1778509"/>
                <a:ext cx="246714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m:rPr>
                          <m:nor/>
                        </m:rPr>
                        <a:rPr lang="it-IT" b="0" i="0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m:rPr>
                          <m:nor/>
                        </m:rPr>
                        <a:rPr lang="it-IT"/>
                        <m:t>∝</m:t>
                      </m:r>
                      <m:r>
                        <m:rPr>
                          <m:nor/>
                        </m:rPr>
                        <a:rPr lang="it-IT" b="0" i="0" smtClean="0"/>
                        <m:t>  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it-IT" i="1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it-IT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it-IT" i="1" dirty="0"/>
              </a:p>
            </p:txBody>
          </p:sp>
        </mc:Choice>
        <mc:Fallback xmlns="">
          <p:sp>
            <p:nvSpPr>
              <p:cNvPr id="2" name="Rettangolo 1">
                <a:extLst>
                  <a:ext uri="{FF2B5EF4-FFF2-40B4-BE49-F238E27FC236}">
                    <a16:creationId xmlns:a16="http://schemas.microsoft.com/office/drawing/2014/main" id="{FA628C43-59E8-4131-8D71-47AFC6AE65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1949" y="1778509"/>
                <a:ext cx="2467149" cy="369332"/>
              </a:xfrm>
              <a:prstGeom prst="rect">
                <a:avLst/>
              </a:prstGeom>
              <a:blipFill>
                <a:blip r:embed="rId2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ttangolo 18">
                <a:extLst>
                  <a:ext uri="{FF2B5EF4-FFF2-40B4-BE49-F238E27FC236}">
                    <a16:creationId xmlns:a16="http://schemas.microsoft.com/office/drawing/2014/main" id="{666991A8-8E46-4340-BB23-17FE29FA00F7}"/>
                  </a:ext>
                </a:extLst>
              </p:cNvPr>
              <p:cNvSpPr/>
              <p:nvPr/>
            </p:nvSpPr>
            <p:spPr>
              <a:xfrm>
                <a:off x="3434886" y="2572812"/>
                <a:ext cx="5322228" cy="923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FontTx/>
                  <a:buChar char="-"/>
                </a:pPr>
                <a:r>
                  <a:rPr lang="it-IT" dirty="0"/>
                  <a:t>From </a:t>
                </a:r>
                <a:r>
                  <a:rPr lang="it-IT" dirty="0" err="1"/>
                  <a:t>prior</a:t>
                </a:r>
                <a:r>
                  <a:rPr lang="it-IT" dirty="0"/>
                  <a:t> </a:t>
                </a:r>
                <a:r>
                  <a:rPr lang="it-IT" dirty="0" err="1"/>
                  <a:t>belief</a:t>
                </a:r>
                <a:r>
                  <a:rPr lang="it-IT" dirty="0"/>
                  <a:t> </a:t>
                </a:r>
                <a14:m>
                  <m:oMath xmlns:m="http://schemas.openxmlformats.org/officeDocument/2006/math">
                    <m:r>
                      <a:rPr lang="it-IT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it-IT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it-IT" dirty="0"/>
                  <a:t> to posterior belief </a:t>
                </a:r>
                <a14:m>
                  <m:oMath xmlns:m="http://schemas.openxmlformats.org/officeDocument/2006/math">
                    <m:r>
                      <a:rPr lang="it-IT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</m:oMath>
                </a14:m>
                <a:endParaRPr lang="it-IT" dirty="0"/>
              </a:p>
              <a:p>
                <a:pPr marL="285750" indent="-285750">
                  <a:buFontTx/>
                  <a:buChar char="-"/>
                </a:pPr>
                <a:r>
                  <a:rPr lang="it-IT" dirty="0"/>
                  <a:t>Model </a:t>
                </a:r>
                <a:r>
                  <a:rPr lang="it-IT" dirty="0" err="1"/>
                  <a:t>inversion</a:t>
                </a:r>
                <a:r>
                  <a:rPr lang="it-IT" dirty="0"/>
                  <a:t> (reverse engineering) from </a:t>
                </a:r>
                <a14:m>
                  <m:oMath xmlns:m="http://schemas.openxmlformats.org/officeDocument/2006/math">
                    <m:r>
                      <a:rPr lang="it-IT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it-IT" dirty="0"/>
                  <a:t> to </a:t>
                </a:r>
                <a14:m>
                  <m:oMath xmlns:m="http://schemas.openxmlformats.org/officeDocument/2006/math">
                    <m:r>
                      <a:rPr lang="it-IT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</m:oMath>
                </a14:m>
                <a:r>
                  <a:rPr lang="it-IT" dirty="0"/>
                  <a:t>.  </a:t>
                </a:r>
                <a:endParaRPr lang="en-US" b="1" i="1" u="sng" dirty="0"/>
              </a:p>
            </p:txBody>
          </p:sp>
        </mc:Choice>
        <mc:Fallback xmlns="">
          <p:sp>
            <p:nvSpPr>
              <p:cNvPr id="19" name="Rettangolo 18">
                <a:extLst>
                  <a:ext uri="{FF2B5EF4-FFF2-40B4-BE49-F238E27FC236}">
                    <a16:creationId xmlns:a16="http://schemas.microsoft.com/office/drawing/2014/main" id="{666991A8-8E46-4340-BB23-17FE29FA00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4886" y="2572812"/>
                <a:ext cx="5322228" cy="923330"/>
              </a:xfrm>
              <a:prstGeom prst="rect">
                <a:avLst/>
              </a:prstGeom>
              <a:blipFill>
                <a:blip r:embed="rId3"/>
                <a:stretch>
                  <a:fillRect l="-915" t="-3289" b="-921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ttangolo 20">
            <a:extLst>
              <a:ext uri="{FF2B5EF4-FFF2-40B4-BE49-F238E27FC236}">
                <a16:creationId xmlns:a16="http://schemas.microsoft.com/office/drawing/2014/main" id="{9C669586-1007-40F7-BDFC-3649FB6033B6}"/>
              </a:ext>
            </a:extLst>
          </p:cNvPr>
          <p:cNvSpPr/>
          <p:nvPr/>
        </p:nvSpPr>
        <p:spPr>
          <a:xfrm>
            <a:off x="3434886" y="3971010"/>
            <a:ext cx="532222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i="1" dirty="0"/>
              <a:t>In Bayesian Statistics, </a:t>
            </a:r>
            <a:r>
              <a:rPr lang="en-US" b="1" i="1" u="sng" dirty="0">
                <a:solidFill>
                  <a:srgbClr val="FF0000"/>
                </a:solidFill>
              </a:rPr>
              <a:t>EVERYTHING</a:t>
            </a:r>
            <a:r>
              <a:rPr lang="en-US" b="1" i="1" dirty="0"/>
              <a:t> has a probability distribution, both Data and Parameters</a:t>
            </a:r>
          </a:p>
        </p:txBody>
      </p:sp>
    </p:spTree>
    <p:extLst>
      <p:ext uri="{BB962C8B-B14F-4D97-AF65-F5344CB8AC3E}">
        <p14:creationId xmlns:p14="http://schemas.microsoft.com/office/powerpoint/2010/main" val="38916306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tangolo 12">
            <a:extLst>
              <a:ext uri="{FF2B5EF4-FFF2-40B4-BE49-F238E27FC236}">
                <a16:creationId xmlns:a16="http://schemas.microsoft.com/office/drawing/2014/main" id="{CB0F3CC7-D155-4DED-B513-5B4595C79FD5}"/>
              </a:ext>
            </a:extLst>
          </p:cNvPr>
          <p:cNvSpPr/>
          <p:nvPr/>
        </p:nvSpPr>
        <p:spPr>
          <a:xfrm>
            <a:off x="74811" y="6393984"/>
            <a:ext cx="12042378" cy="38305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7B954650-793E-441E-B65B-6ABC0362C7E5}"/>
              </a:ext>
            </a:extLst>
          </p:cNvPr>
          <p:cNvSpPr txBox="1"/>
          <p:nvPr/>
        </p:nvSpPr>
        <p:spPr>
          <a:xfrm>
            <a:off x="209548" y="6393984"/>
            <a:ext cx="11791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Bayesian Data Analysis – A Primer                    Workshop 2021                    Marco D’Alessandro (PhD)                    ISTC CNR </a:t>
            </a:r>
            <a:r>
              <a:rPr lang="it-IT" dirty="0" err="1">
                <a:solidFill>
                  <a:schemeClr val="bg1"/>
                </a:solidFill>
              </a:rPr>
              <a:t>Italy</a:t>
            </a:r>
            <a:r>
              <a:rPr lang="it-IT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A8AB30DB-555C-4454-B7F4-B5985B82B3CA}"/>
              </a:ext>
            </a:extLst>
          </p:cNvPr>
          <p:cNvSpPr/>
          <p:nvPr/>
        </p:nvSpPr>
        <p:spPr>
          <a:xfrm>
            <a:off x="4104618" y="530930"/>
            <a:ext cx="400181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3600" b="1" dirty="0" err="1"/>
              <a:t>Bayesian</a:t>
            </a:r>
            <a:r>
              <a:rPr lang="it-IT" sz="3600" b="1" dirty="0"/>
              <a:t> </a:t>
            </a:r>
            <a:r>
              <a:rPr lang="it-IT" sz="3600" b="1" dirty="0" err="1"/>
              <a:t>Inference</a:t>
            </a:r>
            <a:endParaRPr lang="it-IT" sz="3600" b="1" dirty="0"/>
          </a:p>
          <a:p>
            <a:pPr algn="ctr"/>
            <a:r>
              <a:rPr lang="it-IT" dirty="0"/>
              <a:t>(A </a:t>
            </a:r>
            <a:r>
              <a:rPr lang="it-IT" dirty="0" err="1"/>
              <a:t>simple</a:t>
            </a:r>
            <a:r>
              <a:rPr lang="it-IT" dirty="0"/>
              <a:t> discrete case)</a:t>
            </a:r>
            <a:endParaRPr lang="en-US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48F4F117-DF1E-4E5B-8B26-0415F17C2A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1171" y="3856281"/>
            <a:ext cx="3599695" cy="1798324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4258AFD9-69C5-4FA6-AE2F-BBFDF04D43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1172" y="1783218"/>
            <a:ext cx="3599695" cy="179832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0AD76CBC-0313-40A3-9921-5DA876988E59}"/>
                  </a:ext>
                </a:extLst>
              </p:cNvPr>
              <p:cNvSpPr txBox="1"/>
              <p:nvPr/>
            </p:nvSpPr>
            <p:spPr>
              <a:xfrm>
                <a:off x="2223082" y="2547296"/>
                <a:ext cx="478173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it-IT" sz="800" b="1" i="0" dirty="0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it-IT" sz="800" b="1" i="0" dirty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it-IT" sz="800" b="1" i="0" dirty="0" smtClean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it-IT" sz="800" b="1" dirty="0"/>
                  <a:t>66</a:t>
                </a:r>
              </a:p>
            </p:txBody>
          </p:sp>
        </mc:Choice>
        <mc:Fallback xmlns="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0AD76CBC-0313-40A3-9921-5DA876988E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3082" y="2547296"/>
                <a:ext cx="478173" cy="215444"/>
              </a:xfrm>
              <a:prstGeom prst="rect">
                <a:avLst/>
              </a:prstGeom>
              <a:blipFill>
                <a:blip r:embed="rId4"/>
                <a:stretch>
                  <a:fillRect b="-1142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asellaDiTesto 16">
                <a:extLst>
                  <a:ext uri="{FF2B5EF4-FFF2-40B4-BE49-F238E27FC236}">
                    <a16:creationId xmlns:a16="http://schemas.microsoft.com/office/drawing/2014/main" id="{3B403659-D73D-443F-B938-0D3C2ED6FCED}"/>
                  </a:ext>
                </a:extLst>
              </p:cNvPr>
              <p:cNvSpPr txBox="1"/>
              <p:nvPr/>
            </p:nvSpPr>
            <p:spPr>
              <a:xfrm>
                <a:off x="2903988" y="2342338"/>
                <a:ext cx="478173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800" b="1" i="0" dirty="0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it-IT" sz="800" b="1" i="0" dirty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it-IT" sz="800" b="1" i="1" dirty="0" smtClean="0">
                          <a:latin typeface="Cambria Math" panose="02040503050406030204" pitchFamily="18" charset="0"/>
                        </a:rPr>
                        <m:t>𝟐𝟓𝟎</m:t>
                      </m:r>
                    </m:oMath>
                  </m:oMathPara>
                </a14:m>
                <a:endParaRPr lang="it-IT" sz="800" b="1" dirty="0"/>
              </a:p>
            </p:txBody>
          </p:sp>
        </mc:Choice>
        <mc:Fallback xmlns="">
          <p:sp>
            <p:nvSpPr>
              <p:cNvPr id="17" name="CasellaDiTesto 16">
                <a:extLst>
                  <a:ext uri="{FF2B5EF4-FFF2-40B4-BE49-F238E27FC236}">
                    <a16:creationId xmlns:a16="http://schemas.microsoft.com/office/drawing/2014/main" id="{3B403659-D73D-443F-B938-0D3C2ED6FC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3988" y="2342338"/>
                <a:ext cx="478173" cy="21544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asellaDiTesto 19">
                <a:extLst>
                  <a:ext uri="{FF2B5EF4-FFF2-40B4-BE49-F238E27FC236}">
                    <a16:creationId xmlns:a16="http://schemas.microsoft.com/office/drawing/2014/main" id="{357CA42A-8053-4082-A69B-E98FC9784A7B}"/>
                  </a:ext>
                </a:extLst>
              </p:cNvPr>
              <p:cNvSpPr txBox="1"/>
              <p:nvPr/>
            </p:nvSpPr>
            <p:spPr>
              <a:xfrm>
                <a:off x="3602676" y="2547296"/>
                <a:ext cx="478173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800" b="1" i="0" dirty="0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it-IT" sz="800" b="1" i="0" dirty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it-IT" sz="800" b="1" i="1" dirty="0" smtClean="0">
                          <a:latin typeface="Cambria Math" panose="02040503050406030204" pitchFamily="18" charset="0"/>
                        </a:rPr>
                        <m:t>𝟏𝟔𝟔</m:t>
                      </m:r>
                    </m:oMath>
                  </m:oMathPara>
                </a14:m>
                <a:endParaRPr lang="it-IT" sz="800" b="1" dirty="0"/>
              </a:p>
            </p:txBody>
          </p:sp>
        </mc:Choice>
        <mc:Fallback xmlns="">
          <p:sp>
            <p:nvSpPr>
              <p:cNvPr id="20" name="CasellaDiTesto 19">
                <a:extLst>
                  <a:ext uri="{FF2B5EF4-FFF2-40B4-BE49-F238E27FC236}">
                    <a16:creationId xmlns:a16="http://schemas.microsoft.com/office/drawing/2014/main" id="{357CA42A-8053-4082-A69B-E98FC9784A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2676" y="2547296"/>
                <a:ext cx="478173" cy="21544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CasellaDiTesto 21">
                <a:extLst>
                  <a:ext uri="{FF2B5EF4-FFF2-40B4-BE49-F238E27FC236}">
                    <a16:creationId xmlns:a16="http://schemas.microsoft.com/office/drawing/2014/main" id="{3F5442C7-7935-4383-B142-556962C37267}"/>
                  </a:ext>
                </a:extLst>
              </p:cNvPr>
              <p:cNvSpPr txBox="1"/>
              <p:nvPr/>
            </p:nvSpPr>
            <p:spPr>
              <a:xfrm>
                <a:off x="4301364" y="2342338"/>
                <a:ext cx="478173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800" b="1" i="0" dirty="0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it-IT" sz="800" b="1" i="0" dirty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it-IT" sz="800" b="1" i="1" dirty="0" smtClean="0">
                          <a:latin typeface="Cambria Math" panose="02040503050406030204" pitchFamily="18" charset="0"/>
                        </a:rPr>
                        <m:t>𝟐𝟓𝟎</m:t>
                      </m:r>
                    </m:oMath>
                  </m:oMathPara>
                </a14:m>
                <a:endParaRPr lang="it-IT" sz="800" b="1" dirty="0"/>
              </a:p>
            </p:txBody>
          </p:sp>
        </mc:Choice>
        <mc:Fallback xmlns="">
          <p:sp>
            <p:nvSpPr>
              <p:cNvPr id="22" name="CasellaDiTesto 21">
                <a:extLst>
                  <a:ext uri="{FF2B5EF4-FFF2-40B4-BE49-F238E27FC236}">
                    <a16:creationId xmlns:a16="http://schemas.microsoft.com/office/drawing/2014/main" id="{3F5442C7-7935-4383-B142-556962C372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1364" y="2342338"/>
                <a:ext cx="478173" cy="21544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asellaDiTesto 22">
                <a:extLst>
                  <a:ext uri="{FF2B5EF4-FFF2-40B4-BE49-F238E27FC236}">
                    <a16:creationId xmlns:a16="http://schemas.microsoft.com/office/drawing/2014/main" id="{6A7EF91F-5752-4D89-800A-554BD6CFDC14}"/>
                  </a:ext>
                </a:extLst>
              </p:cNvPr>
              <p:cNvSpPr txBox="1"/>
              <p:nvPr/>
            </p:nvSpPr>
            <p:spPr>
              <a:xfrm>
                <a:off x="5000052" y="2547296"/>
                <a:ext cx="478173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800" b="1" i="0" dirty="0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it-IT" sz="800" b="1" i="0" dirty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it-IT" sz="800" b="1" i="1" dirty="0" smtClean="0">
                          <a:latin typeface="Cambria Math" panose="02040503050406030204" pitchFamily="18" charset="0"/>
                        </a:rPr>
                        <m:t>𝟏𝟔𝟔</m:t>
                      </m:r>
                    </m:oMath>
                  </m:oMathPara>
                </a14:m>
                <a:endParaRPr lang="it-IT" sz="800" b="1" dirty="0"/>
              </a:p>
            </p:txBody>
          </p:sp>
        </mc:Choice>
        <mc:Fallback xmlns="">
          <p:sp>
            <p:nvSpPr>
              <p:cNvPr id="23" name="CasellaDiTesto 22">
                <a:extLst>
                  <a:ext uri="{FF2B5EF4-FFF2-40B4-BE49-F238E27FC236}">
                    <a16:creationId xmlns:a16="http://schemas.microsoft.com/office/drawing/2014/main" id="{6A7EF91F-5752-4D89-800A-554BD6CFDC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0052" y="2547296"/>
                <a:ext cx="478173" cy="21544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CasellaDiTesto 23">
                <a:extLst>
                  <a:ext uri="{FF2B5EF4-FFF2-40B4-BE49-F238E27FC236}">
                    <a16:creationId xmlns:a16="http://schemas.microsoft.com/office/drawing/2014/main" id="{74724F3F-29DB-450E-A3CF-CF1A8A6ADB0E}"/>
                  </a:ext>
                </a:extLst>
              </p:cNvPr>
              <p:cNvSpPr txBox="1"/>
              <p:nvPr/>
            </p:nvSpPr>
            <p:spPr>
              <a:xfrm>
                <a:off x="2223082" y="4415306"/>
                <a:ext cx="478173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800" b="1" i="0" dirty="0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it-IT" sz="800" b="1" i="0" dirty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it-IT" sz="800" b="1" i="1" dirty="0" smtClean="0">
                          <a:latin typeface="Cambria Math" panose="02040503050406030204" pitchFamily="18" charset="0"/>
                        </a:rPr>
                        <m:t>𝟐𝟒𝟑</m:t>
                      </m:r>
                    </m:oMath>
                  </m:oMathPara>
                </a14:m>
                <a:endParaRPr lang="it-IT" sz="800" b="1" dirty="0"/>
              </a:p>
            </p:txBody>
          </p:sp>
        </mc:Choice>
        <mc:Fallback xmlns="">
          <p:sp>
            <p:nvSpPr>
              <p:cNvPr id="24" name="CasellaDiTesto 23">
                <a:extLst>
                  <a:ext uri="{FF2B5EF4-FFF2-40B4-BE49-F238E27FC236}">
                    <a16:creationId xmlns:a16="http://schemas.microsoft.com/office/drawing/2014/main" id="{74724F3F-29DB-450E-A3CF-CF1A8A6ADB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3082" y="4415306"/>
                <a:ext cx="478173" cy="21544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asellaDiTesto 24">
                <a:extLst>
                  <a:ext uri="{FF2B5EF4-FFF2-40B4-BE49-F238E27FC236}">
                    <a16:creationId xmlns:a16="http://schemas.microsoft.com/office/drawing/2014/main" id="{BFEC7E93-10E5-45B8-992F-E062FB4AAB14}"/>
                  </a:ext>
                </a:extLst>
              </p:cNvPr>
              <p:cNvSpPr txBox="1"/>
              <p:nvPr/>
            </p:nvSpPr>
            <p:spPr>
              <a:xfrm>
                <a:off x="2885855" y="3925218"/>
                <a:ext cx="478173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800" b="1" i="0" dirty="0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it-IT" sz="800" b="1" i="0" dirty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it-IT" sz="800" b="1" i="1" dirty="0" smtClean="0">
                          <a:latin typeface="Cambria Math" panose="02040503050406030204" pitchFamily="18" charset="0"/>
                        </a:rPr>
                        <m:t>𝟒𝟒𝟏</m:t>
                      </m:r>
                    </m:oMath>
                  </m:oMathPara>
                </a14:m>
                <a:endParaRPr lang="it-IT" sz="800" b="1" dirty="0"/>
              </a:p>
            </p:txBody>
          </p:sp>
        </mc:Choice>
        <mc:Fallback xmlns="">
          <p:sp>
            <p:nvSpPr>
              <p:cNvPr id="25" name="CasellaDiTesto 24">
                <a:extLst>
                  <a:ext uri="{FF2B5EF4-FFF2-40B4-BE49-F238E27FC236}">
                    <a16:creationId xmlns:a16="http://schemas.microsoft.com/office/drawing/2014/main" id="{BFEC7E93-10E5-45B8-992F-E062FB4AAB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5855" y="3925218"/>
                <a:ext cx="478173" cy="21544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CasellaDiTesto 25">
                <a:extLst>
                  <a:ext uri="{FF2B5EF4-FFF2-40B4-BE49-F238E27FC236}">
                    <a16:creationId xmlns:a16="http://schemas.microsoft.com/office/drawing/2014/main" id="{99CE2652-B796-4693-A493-89E90A60F734}"/>
                  </a:ext>
                </a:extLst>
              </p:cNvPr>
              <p:cNvSpPr txBox="1"/>
              <p:nvPr/>
            </p:nvSpPr>
            <p:spPr>
              <a:xfrm>
                <a:off x="3602675" y="4105477"/>
                <a:ext cx="478173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800" b="1" i="0" dirty="0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it-IT" sz="800" b="1" i="0" dirty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it-IT" sz="800" b="1" i="1" dirty="0" smtClean="0">
                          <a:latin typeface="Cambria Math" panose="02040503050406030204" pitchFamily="18" charset="0"/>
                        </a:rPr>
                        <m:t>𝟑𝟕𝟓</m:t>
                      </m:r>
                    </m:oMath>
                  </m:oMathPara>
                </a14:m>
                <a:endParaRPr lang="it-IT" sz="800" b="1" dirty="0"/>
              </a:p>
            </p:txBody>
          </p:sp>
        </mc:Choice>
        <mc:Fallback xmlns="">
          <p:sp>
            <p:nvSpPr>
              <p:cNvPr id="26" name="CasellaDiTesto 25">
                <a:extLst>
                  <a:ext uri="{FF2B5EF4-FFF2-40B4-BE49-F238E27FC236}">
                    <a16:creationId xmlns:a16="http://schemas.microsoft.com/office/drawing/2014/main" id="{99CE2652-B796-4693-A493-89E90A60F7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2675" y="4105477"/>
                <a:ext cx="478173" cy="21544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CasellaDiTesto 26">
                <a:extLst>
                  <a:ext uri="{FF2B5EF4-FFF2-40B4-BE49-F238E27FC236}">
                    <a16:creationId xmlns:a16="http://schemas.microsoft.com/office/drawing/2014/main" id="{B56EEAC8-7EF2-4F5D-BAF3-4473B6F3F1F0}"/>
                  </a:ext>
                </a:extLst>
              </p:cNvPr>
              <p:cNvSpPr txBox="1"/>
              <p:nvPr/>
            </p:nvSpPr>
            <p:spPr>
              <a:xfrm>
                <a:off x="4300707" y="4548176"/>
                <a:ext cx="478173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800" b="1" i="0" dirty="0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it-IT" sz="800" b="1" i="0" dirty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it-IT" sz="800" b="1" i="1" dirty="0" smtClean="0">
                          <a:latin typeface="Cambria Math" panose="02040503050406030204" pitchFamily="18" charset="0"/>
                        </a:rPr>
                        <m:t>𝟏𝟖𝟗</m:t>
                      </m:r>
                    </m:oMath>
                  </m:oMathPara>
                </a14:m>
                <a:endParaRPr lang="it-IT" sz="800" b="1" dirty="0"/>
              </a:p>
            </p:txBody>
          </p:sp>
        </mc:Choice>
        <mc:Fallback xmlns="">
          <p:sp>
            <p:nvSpPr>
              <p:cNvPr id="27" name="CasellaDiTesto 26">
                <a:extLst>
                  <a:ext uri="{FF2B5EF4-FFF2-40B4-BE49-F238E27FC236}">
                    <a16:creationId xmlns:a16="http://schemas.microsoft.com/office/drawing/2014/main" id="{B56EEAC8-7EF2-4F5D-BAF3-4473B6F3F1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0707" y="4548176"/>
                <a:ext cx="478173" cy="21544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CasellaDiTesto 27">
                <a:extLst>
                  <a:ext uri="{FF2B5EF4-FFF2-40B4-BE49-F238E27FC236}">
                    <a16:creationId xmlns:a16="http://schemas.microsoft.com/office/drawing/2014/main" id="{28373F3A-E91E-4FDF-AC53-BF550F52ACB4}"/>
                  </a:ext>
                </a:extLst>
              </p:cNvPr>
              <p:cNvSpPr txBox="1"/>
              <p:nvPr/>
            </p:nvSpPr>
            <p:spPr>
              <a:xfrm>
                <a:off x="5000051" y="4943464"/>
                <a:ext cx="478173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800" b="1" i="0" dirty="0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it-IT" sz="800" b="1" i="0" dirty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it-IT" sz="800" b="1" i="1" dirty="0" smtClean="0">
                          <a:latin typeface="Cambria Math" panose="02040503050406030204" pitchFamily="18" charset="0"/>
                        </a:rPr>
                        <m:t>𝟎𝟐𝟕</m:t>
                      </m:r>
                    </m:oMath>
                  </m:oMathPara>
                </a14:m>
                <a:endParaRPr lang="it-IT" sz="800" b="1" dirty="0"/>
              </a:p>
            </p:txBody>
          </p:sp>
        </mc:Choice>
        <mc:Fallback xmlns="">
          <p:sp>
            <p:nvSpPr>
              <p:cNvPr id="28" name="CasellaDiTesto 27">
                <a:extLst>
                  <a:ext uri="{FF2B5EF4-FFF2-40B4-BE49-F238E27FC236}">
                    <a16:creationId xmlns:a16="http://schemas.microsoft.com/office/drawing/2014/main" id="{28373F3A-E91E-4FDF-AC53-BF550F52AC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0051" y="4943464"/>
                <a:ext cx="478173" cy="21544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" name="Immagine 29">
            <a:extLst>
              <a:ext uri="{FF2B5EF4-FFF2-40B4-BE49-F238E27FC236}">
                <a16:creationId xmlns:a16="http://schemas.microsoft.com/office/drawing/2014/main" id="{1703860F-37D3-4922-AFDC-E13FD32F953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3612" y="1783218"/>
            <a:ext cx="3599695" cy="179832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1" name="CasellaDiTesto 30">
                <a:extLst>
                  <a:ext uri="{FF2B5EF4-FFF2-40B4-BE49-F238E27FC236}">
                    <a16:creationId xmlns:a16="http://schemas.microsoft.com/office/drawing/2014/main" id="{07028E39-2A5C-4406-A286-2DEA257BC1CF}"/>
                  </a:ext>
                </a:extLst>
              </p:cNvPr>
              <p:cNvSpPr txBox="1"/>
              <p:nvPr/>
            </p:nvSpPr>
            <p:spPr>
              <a:xfrm>
                <a:off x="7200327" y="2581614"/>
                <a:ext cx="478173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800" b="1" i="0" dirty="0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it-IT" sz="800" b="1" i="0" dirty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it-IT" sz="800" b="1" i="1" dirty="0" smtClean="0">
                          <a:latin typeface="Cambria Math" panose="02040503050406030204" pitchFamily="18" charset="0"/>
                        </a:rPr>
                        <m:t>𝟏𝟓𝟐</m:t>
                      </m:r>
                    </m:oMath>
                  </m:oMathPara>
                </a14:m>
                <a:endParaRPr lang="it-IT" sz="800" b="1" dirty="0"/>
              </a:p>
            </p:txBody>
          </p:sp>
        </mc:Choice>
        <mc:Fallback xmlns="">
          <p:sp>
            <p:nvSpPr>
              <p:cNvPr id="31" name="CasellaDiTesto 30">
                <a:extLst>
                  <a:ext uri="{FF2B5EF4-FFF2-40B4-BE49-F238E27FC236}">
                    <a16:creationId xmlns:a16="http://schemas.microsoft.com/office/drawing/2014/main" id="{07028E39-2A5C-4406-A286-2DEA257BC1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0327" y="2581614"/>
                <a:ext cx="478173" cy="215444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CasellaDiTesto 31">
                <a:extLst>
                  <a:ext uri="{FF2B5EF4-FFF2-40B4-BE49-F238E27FC236}">
                    <a16:creationId xmlns:a16="http://schemas.microsoft.com/office/drawing/2014/main" id="{979D5085-3CEB-4EB4-AD88-7BE4E52F412A}"/>
                  </a:ext>
                </a:extLst>
              </p:cNvPr>
              <p:cNvSpPr txBox="1"/>
              <p:nvPr/>
            </p:nvSpPr>
            <p:spPr>
              <a:xfrm>
                <a:off x="7867343" y="1929152"/>
                <a:ext cx="478173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800" b="1" i="0" dirty="0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it-IT" sz="800" b="1" i="0" dirty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it-IT" sz="800" b="1" i="1" dirty="0" smtClean="0">
                          <a:latin typeface="Cambria Math" panose="02040503050406030204" pitchFamily="18" charset="0"/>
                        </a:rPr>
                        <m:t>𝟒𝟏𝟔</m:t>
                      </m:r>
                    </m:oMath>
                  </m:oMathPara>
                </a14:m>
                <a:endParaRPr lang="it-IT" sz="800" b="1" dirty="0"/>
              </a:p>
            </p:txBody>
          </p:sp>
        </mc:Choice>
        <mc:Fallback xmlns="">
          <p:sp>
            <p:nvSpPr>
              <p:cNvPr id="32" name="CasellaDiTesto 31">
                <a:extLst>
                  <a:ext uri="{FF2B5EF4-FFF2-40B4-BE49-F238E27FC236}">
                    <a16:creationId xmlns:a16="http://schemas.microsoft.com/office/drawing/2014/main" id="{979D5085-3CEB-4EB4-AD88-7BE4E52F41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7343" y="1929152"/>
                <a:ext cx="478173" cy="215444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CasellaDiTesto 32">
                <a:extLst>
                  <a:ext uri="{FF2B5EF4-FFF2-40B4-BE49-F238E27FC236}">
                    <a16:creationId xmlns:a16="http://schemas.microsoft.com/office/drawing/2014/main" id="{A582C2D4-2ADB-4BF3-A7F7-C49488D7C792}"/>
                  </a:ext>
                </a:extLst>
              </p:cNvPr>
              <p:cNvSpPr txBox="1"/>
              <p:nvPr/>
            </p:nvSpPr>
            <p:spPr>
              <a:xfrm>
                <a:off x="8583072" y="2366170"/>
                <a:ext cx="478173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800" b="1" i="0" dirty="0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it-IT" sz="800" b="1" i="0" dirty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it-IT" sz="800" b="1" i="1" dirty="0" smtClean="0">
                          <a:latin typeface="Cambria Math" panose="02040503050406030204" pitchFamily="18" charset="0"/>
                        </a:rPr>
                        <m:t>𝟐𝟑𝟓</m:t>
                      </m:r>
                    </m:oMath>
                  </m:oMathPara>
                </a14:m>
                <a:endParaRPr lang="it-IT" sz="800" b="1" dirty="0"/>
              </a:p>
            </p:txBody>
          </p:sp>
        </mc:Choice>
        <mc:Fallback xmlns="">
          <p:sp>
            <p:nvSpPr>
              <p:cNvPr id="33" name="CasellaDiTesto 32">
                <a:extLst>
                  <a:ext uri="{FF2B5EF4-FFF2-40B4-BE49-F238E27FC236}">
                    <a16:creationId xmlns:a16="http://schemas.microsoft.com/office/drawing/2014/main" id="{A582C2D4-2ADB-4BF3-A7F7-C49488D7C7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3072" y="2366170"/>
                <a:ext cx="478173" cy="215444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CasellaDiTesto 33">
                <a:extLst>
                  <a:ext uri="{FF2B5EF4-FFF2-40B4-BE49-F238E27FC236}">
                    <a16:creationId xmlns:a16="http://schemas.microsoft.com/office/drawing/2014/main" id="{F6D96D23-2895-4BDA-9491-96C724C21EF2}"/>
                  </a:ext>
                </a:extLst>
              </p:cNvPr>
              <p:cNvSpPr txBox="1"/>
              <p:nvPr/>
            </p:nvSpPr>
            <p:spPr>
              <a:xfrm>
                <a:off x="9269102" y="2488669"/>
                <a:ext cx="478173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800" b="1" i="0" dirty="0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it-IT" sz="800" b="1" i="0" dirty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it-IT" sz="800" b="1" i="1" dirty="0" smtClean="0">
                          <a:latin typeface="Cambria Math" panose="02040503050406030204" pitchFamily="18" charset="0"/>
                        </a:rPr>
                        <m:t>𝟏𝟕𝟖</m:t>
                      </m:r>
                    </m:oMath>
                  </m:oMathPara>
                </a14:m>
                <a:endParaRPr lang="it-IT" sz="800" b="1" dirty="0"/>
              </a:p>
            </p:txBody>
          </p:sp>
        </mc:Choice>
        <mc:Fallback xmlns="">
          <p:sp>
            <p:nvSpPr>
              <p:cNvPr id="34" name="CasellaDiTesto 33">
                <a:extLst>
                  <a:ext uri="{FF2B5EF4-FFF2-40B4-BE49-F238E27FC236}">
                    <a16:creationId xmlns:a16="http://schemas.microsoft.com/office/drawing/2014/main" id="{F6D96D23-2895-4BDA-9491-96C724C21E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9102" y="2488669"/>
                <a:ext cx="478173" cy="215444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CasellaDiTesto 34">
                <a:extLst>
                  <a:ext uri="{FF2B5EF4-FFF2-40B4-BE49-F238E27FC236}">
                    <a16:creationId xmlns:a16="http://schemas.microsoft.com/office/drawing/2014/main" id="{4A457635-9E2E-45BC-BB56-5DA4E09F7F5D}"/>
                  </a:ext>
                </a:extLst>
              </p:cNvPr>
              <p:cNvSpPr txBox="1"/>
              <p:nvPr/>
            </p:nvSpPr>
            <p:spPr>
              <a:xfrm>
                <a:off x="9993002" y="2893482"/>
                <a:ext cx="478173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800" b="1" i="0" dirty="0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it-IT" sz="800" b="1" i="0" dirty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it-IT" sz="800" b="1" i="1" dirty="0" smtClean="0">
                          <a:latin typeface="Cambria Math" panose="02040503050406030204" pitchFamily="18" charset="0"/>
                        </a:rPr>
                        <m:t>𝟎𝟏𝟕</m:t>
                      </m:r>
                    </m:oMath>
                  </m:oMathPara>
                </a14:m>
                <a:endParaRPr lang="it-IT" sz="800" b="1" dirty="0"/>
              </a:p>
            </p:txBody>
          </p:sp>
        </mc:Choice>
        <mc:Fallback xmlns="">
          <p:sp>
            <p:nvSpPr>
              <p:cNvPr id="35" name="CasellaDiTesto 34">
                <a:extLst>
                  <a:ext uri="{FF2B5EF4-FFF2-40B4-BE49-F238E27FC236}">
                    <a16:creationId xmlns:a16="http://schemas.microsoft.com/office/drawing/2014/main" id="{4A457635-9E2E-45BC-BB56-5DA4E09F7F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93002" y="2893482"/>
                <a:ext cx="478173" cy="215444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Rettangolo 35">
            <a:extLst>
              <a:ext uri="{FF2B5EF4-FFF2-40B4-BE49-F238E27FC236}">
                <a16:creationId xmlns:a16="http://schemas.microsoft.com/office/drawing/2014/main" id="{98D9EEFA-F024-4121-922D-D0B6C81283FD}"/>
              </a:ext>
            </a:extLst>
          </p:cNvPr>
          <p:cNvSpPr/>
          <p:nvPr/>
        </p:nvSpPr>
        <p:spPr>
          <a:xfrm>
            <a:off x="2903988" y="2036874"/>
            <a:ext cx="505462" cy="1392126"/>
          </a:xfrm>
          <a:prstGeom prst="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7" name="Rettangolo 36">
            <a:extLst>
              <a:ext uri="{FF2B5EF4-FFF2-40B4-BE49-F238E27FC236}">
                <a16:creationId xmlns:a16="http://schemas.microsoft.com/office/drawing/2014/main" id="{E2132FE5-6078-4556-B344-241BDB091F3B}"/>
              </a:ext>
            </a:extLst>
          </p:cNvPr>
          <p:cNvSpPr/>
          <p:nvPr/>
        </p:nvSpPr>
        <p:spPr>
          <a:xfrm>
            <a:off x="2906000" y="3925218"/>
            <a:ext cx="505462" cy="1599282"/>
          </a:xfrm>
          <a:prstGeom prst="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8" name="Rettangolo 37">
            <a:extLst>
              <a:ext uri="{FF2B5EF4-FFF2-40B4-BE49-F238E27FC236}">
                <a16:creationId xmlns:a16="http://schemas.microsoft.com/office/drawing/2014/main" id="{507B08E7-4CF9-4B56-A53E-41BDFFBF1300}"/>
              </a:ext>
            </a:extLst>
          </p:cNvPr>
          <p:cNvSpPr/>
          <p:nvPr/>
        </p:nvSpPr>
        <p:spPr>
          <a:xfrm>
            <a:off x="7857306" y="1882739"/>
            <a:ext cx="505462" cy="1546261"/>
          </a:xfrm>
          <a:prstGeom prst="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40" name="Connettore diritto 39">
            <a:extLst>
              <a:ext uri="{FF2B5EF4-FFF2-40B4-BE49-F238E27FC236}">
                <a16:creationId xmlns:a16="http://schemas.microsoft.com/office/drawing/2014/main" id="{D6292E6E-E86F-4E68-B504-A7D84DF06ECA}"/>
              </a:ext>
            </a:extLst>
          </p:cNvPr>
          <p:cNvCxnSpPr>
            <a:cxnSpLocks/>
            <a:stCxn id="36" idx="2"/>
          </p:cNvCxnSpPr>
          <p:nvPr/>
        </p:nvCxnSpPr>
        <p:spPr>
          <a:xfrm>
            <a:off x="3156719" y="3429000"/>
            <a:ext cx="1843332" cy="297176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2" name="Connettore diritto 41">
            <a:extLst>
              <a:ext uri="{FF2B5EF4-FFF2-40B4-BE49-F238E27FC236}">
                <a16:creationId xmlns:a16="http://schemas.microsoft.com/office/drawing/2014/main" id="{3FEA54D5-A2F6-481E-A82B-504548A201AC}"/>
              </a:ext>
            </a:extLst>
          </p:cNvPr>
          <p:cNvCxnSpPr>
            <a:stCxn id="37" idx="0"/>
          </p:cNvCxnSpPr>
          <p:nvPr/>
        </p:nvCxnSpPr>
        <p:spPr>
          <a:xfrm flipV="1">
            <a:off x="3158731" y="3729712"/>
            <a:ext cx="1841320" cy="195506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7" name="Figura a mano libera: forma 46">
            <a:extLst>
              <a:ext uri="{FF2B5EF4-FFF2-40B4-BE49-F238E27FC236}">
                <a16:creationId xmlns:a16="http://schemas.microsoft.com/office/drawing/2014/main" id="{18CF9C32-5D34-44FB-97D6-60FFFDDE4000}"/>
              </a:ext>
            </a:extLst>
          </p:cNvPr>
          <p:cNvSpPr/>
          <p:nvPr/>
        </p:nvSpPr>
        <p:spPr>
          <a:xfrm>
            <a:off x="5000051" y="3429000"/>
            <a:ext cx="3077149" cy="297176"/>
          </a:xfrm>
          <a:custGeom>
            <a:avLst/>
            <a:gdLst>
              <a:gd name="connsiteX0" fmla="*/ 0 w 3055620"/>
              <a:gd name="connsiteY0" fmla="*/ 297180 h 297180"/>
              <a:gd name="connsiteX1" fmla="*/ 2179320 w 3055620"/>
              <a:gd name="connsiteY1" fmla="*/ 228600 h 297180"/>
              <a:gd name="connsiteX2" fmla="*/ 3055620 w 3055620"/>
              <a:gd name="connsiteY2" fmla="*/ 0 h 297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55620" h="297180">
                <a:moveTo>
                  <a:pt x="0" y="297180"/>
                </a:moveTo>
                <a:cubicBezTo>
                  <a:pt x="835025" y="287655"/>
                  <a:pt x="1670050" y="278130"/>
                  <a:pt x="2179320" y="228600"/>
                </a:cubicBezTo>
                <a:cubicBezTo>
                  <a:pt x="2688590" y="179070"/>
                  <a:pt x="2898140" y="46990"/>
                  <a:pt x="3055620" y="0"/>
                </a:cubicBezTo>
              </a:path>
            </a:pathLst>
          </a:cu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ttangolo 47">
                <a:extLst>
                  <a:ext uri="{FF2B5EF4-FFF2-40B4-BE49-F238E27FC236}">
                    <a16:creationId xmlns:a16="http://schemas.microsoft.com/office/drawing/2014/main" id="{AE644807-FBE2-48B4-92C1-20ED930AE8C2}"/>
                  </a:ext>
                </a:extLst>
              </p:cNvPr>
              <p:cNvSpPr/>
              <p:nvPr/>
            </p:nvSpPr>
            <p:spPr>
              <a:xfrm>
                <a:off x="5723742" y="3667700"/>
                <a:ext cx="5950475" cy="62805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=0.3</m:t>
                          </m:r>
                        </m:e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={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=1, 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=3}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it-IT" b="0" i="1" dirty="0" smtClean="0">
                                  <a:latin typeface="Cambria Math" panose="02040503050406030204" pitchFamily="18" charset="0"/>
                                </a:rPr>
                                <m:t>=0.3</m:t>
                              </m:r>
                            </m:e>
                          </m:d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=0.3)</m:t>
                          </m:r>
                        </m:num>
                        <m:den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den>
                      </m:f>
                    </m:oMath>
                  </m:oMathPara>
                </a14:m>
                <a:endParaRPr lang="it-IT" i="1" dirty="0"/>
              </a:p>
            </p:txBody>
          </p:sp>
        </mc:Choice>
        <mc:Fallback xmlns="">
          <p:sp>
            <p:nvSpPr>
              <p:cNvPr id="48" name="Rettangolo 47">
                <a:extLst>
                  <a:ext uri="{FF2B5EF4-FFF2-40B4-BE49-F238E27FC236}">
                    <a16:creationId xmlns:a16="http://schemas.microsoft.com/office/drawing/2014/main" id="{AE644807-FBE2-48B4-92C1-20ED930AE8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3742" y="3667700"/>
                <a:ext cx="5950475" cy="628057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Rettangolo 52">
                <a:extLst>
                  <a:ext uri="{FF2B5EF4-FFF2-40B4-BE49-F238E27FC236}">
                    <a16:creationId xmlns:a16="http://schemas.microsoft.com/office/drawing/2014/main" id="{816B1B3B-3A6A-4EDD-B80D-44AB266C5B96}"/>
                  </a:ext>
                </a:extLst>
              </p:cNvPr>
              <p:cNvSpPr/>
              <p:nvPr/>
            </p:nvSpPr>
            <p:spPr>
              <a:xfrm>
                <a:off x="8822158" y="4344002"/>
                <a:ext cx="2778325" cy="61651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.441 ×0.250</m:t>
                          </m:r>
                        </m:num>
                        <m:den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den>
                      </m:f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=0.416</m:t>
                      </m:r>
                    </m:oMath>
                  </m:oMathPara>
                </a14:m>
                <a:endParaRPr lang="it-IT" i="1" dirty="0"/>
              </a:p>
            </p:txBody>
          </p:sp>
        </mc:Choice>
        <mc:Fallback xmlns="">
          <p:sp>
            <p:nvSpPr>
              <p:cNvPr id="53" name="Rettangolo 52">
                <a:extLst>
                  <a:ext uri="{FF2B5EF4-FFF2-40B4-BE49-F238E27FC236}">
                    <a16:creationId xmlns:a16="http://schemas.microsoft.com/office/drawing/2014/main" id="{816B1B3B-3A6A-4EDD-B80D-44AB266C5B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22158" y="4344002"/>
                <a:ext cx="2778325" cy="616515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5" name="Connettore diritto 54">
            <a:extLst>
              <a:ext uri="{FF2B5EF4-FFF2-40B4-BE49-F238E27FC236}">
                <a16:creationId xmlns:a16="http://schemas.microsoft.com/office/drawing/2014/main" id="{CEC2B3A6-C7C8-452B-AE56-8A8ED67B0B7A}"/>
              </a:ext>
            </a:extLst>
          </p:cNvPr>
          <p:cNvCxnSpPr>
            <a:cxnSpLocks/>
          </p:cNvCxnSpPr>
          <p:nvPr/>
        </p:nvCxnSpPr>
        <p:spPr>
          <a:xfrm flipH="1">
            <a:off x="7867344" y="4862467"/>
            <a:ext cx="1879931" cy="21245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Rettangolo 55">
            <a:extLst>
              <a:ext uri="{FF2B5EF4-FFF2-40B4-BE49-F238E27FC236}">
                <a16:creationId xmlns:a16="http://schemas.microsoft.com/office/drawing/2014/main" id="{42400B0D-CE6E-423E-899F-51E60AFA9671}"/>
              </a:ext>
            </a:extLst>
          </p:cNvPr>
          <p:cNvSpPr/>
          <p:nvPr/>
        </p:nvSpPr>
        <p:spPr>
          <a:xfrm>
            <a:off x="6013784" y="4918335"/>
            <a:ext cx="191033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1400" dirty="0" err="1"/>
              <a:t>Normalization</a:t>
            </a:r>
            <a:r>
              <a:rPr lang="it-IT" sz="1400" dirty="0"/>
              <a:t> Constant</a:t>
            </a:r>
          </a:p>
        </p:txBody>
      </p:sp>
      <p:pic>
        <p:nvPicPr>
          <p:cNvPr id="58" name="Immagine 57" descr="Immagine che contiene testo, grafica vettoriale, casco&#10;&#10;Descrizione generata automaticamente">
            <a:extLst>
              <a:ext uri="{FF2B5EF4-FFF2-40B4-BE49-F238E27FC236}">
                <a16:creationId xmlns:a16="http://schemas.microsoft.com/office/drawing/2014/main" id="{EE124591-5A50-4103-918F-59C02E2F7CDE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36874"/>
            <a:ext cx="1419574" cy="218877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9" name="Rettangolo 58">
                <a:extLst>
                  <a:ext uri="{FF2B5EF4-FFF2-40B4-BE49-F238E27FC236}">
                    <a16:creationId xmlns:a16="http://schemas.microsoft.com/office/drawing/2014/main" id="{85C65160-0BE3-44E5-9457-DAD25EC228EB}"/>
                  </a:ext>
                </a:extLst>
              </p:cNvPr>
              <p:cNvSpPr/>
              <p:nvPr/>
            </p:nvSpPr>
            <p:spPr>
              <a:xfrm>
                <a:off x="5655611" y="5187813"/>
                <a:ext cx="3331618" cy="7645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it-IT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</m:e>
                      </m:nary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59" name="Rettangolo 58">
                <a:extLst>
                  <a:ext uri="{FF2B5EF4-FFF2-40B4-BE49-F238E27FC236}">
                    <a16:creationId xmlns:a16="http://schemas.microsoft.com/office/drawing/2014/main" id="{85C65160-0BE3-44E5-9457-DAD25EC228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5611" y="5187813"/>
                <a:ext cx="3331618" cy="764568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Rettangolo 59">
                <a:extLst>
                  <a:ext uri="{FF2B5EF4-FFF2-40B4-BE49-F238E27FC236}">
                    <a16:creationId xmlns:a16="http://schemas.microsoft.com/office/drawing/2014/main" id="{8D0D0FBD-AB75-4846-95E3-D58381F647DF}"/>
                  </a:ext>
                </a:extLst>
              </p:cNvPr>
              <p:cNvSpPr/>
              <p:nvPr/>
            </p:nvSpPr>
            <p:spPr>
              <a:xfrm>
                <a:off x="6120871" y="5912142"/>
                <a:ext cx="605332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i="1">
                          <a:latin typeface="Cambria Math" panose="02040503050406030204" pitchFamily="18" charset="0"/>
                        </a:rPr>
                        <m:t>0.166</m:t>
                      </m:r>
                      <m:d>
                        <m:d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0.243</m:t>
                          </m:r>
                        </m:e>
                      </m:d>
                      <m:r>
                        <a:rPr lang="it-IT" i="1">
                          <a:latin typeface="Cambria Math" panose="02040503050406030204" pitchFamily="18" charset="0"/>
                        </a:rPr>
                        <m:t>+0.250</m:t>
                      </m:r>
                      <m:d>
                        <m:d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0.441</m:t>
                          </m:r>
                        </m:e>
                      </m:d>
                      <m:r>
                        <a:rPr lang="it-IT" i="1">
                          <a:latin typeface="Cambria Math" panose="02040503050406030204" pitchFamily="18" charset="0"/>
                        </a:rPr>
                        <m:t>+…+0.166(0.027)=0.265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60" name="Rettangolo 59">
                <a:extLst>
                  <a:ext uri="{FF2B5EF4-FFF2-40B4-BE49-F238E27FC236}">
                    <a16:creationId xmlns:a16="http://schemas.microsoft.com/office/drawing/2014/main" id="{8D0D0FBD-AB75-4846-95E3-D58381F647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871" y="5912142"/>
                <a:ext cx="6053324" cy="369332"/>
              </a:xfrm>
              <a:prstGeom prst="rect">
                <a:avLst/>
              </a:prstGeom>
              <a:blipFill>
                <a:blip r:embed="rId2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644657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tangolo 12">
            <a:extLst>
              <a:ext uri="{FF2B5EF4-FFF2-40B4-BE49-F238E27FC236}">
                <a16:creationId xmlns:a16="http://schemas.microsoft.com/office/drawing/2014/main" id="{CB0F3CC7-D155-4DED-B513-5B4595C79FD5}"/>
              </a:ext>
            </a:extLst>
          </p:cNvPr>
          <p:cNvSpPr/>
          <p:nvPr/>
        </p:nvSpPr>
        <p:spPr>
          <a:xfrm>
            <a:off x="74811" y="6393984"/>
            <a:ext cx="12042378" cy="38305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7B954650-793E-441E-B65B-6ABC0362C7E5}"/>
              </a:ext>
            </a:extLst>
          </p:cNvPr>
          <p:cNvSpPr txBox="1"/>
          <p:nvPr/>
        </p:nvSpPr>
        <p:spPr>
          <a:xfrm>
            <a:off x="209548" y="6393984"/>
            <a:ext cx="11791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Bayesian Data Analysis – A Primer                    Workshop 2021                    Marco D’Alessandro (PhD)                    ISTC CNR </a:t>
            </a:r>
            <a:r>
              <a:rPr lang="it-IT" dirty="0" err="1">
                <a:solidFill>
                  <a:schemeClr val="bg1"/>
                </a:solidFill>
              </a:rPr>
              <a:t>Italy</a:t>
            </a:r>
            <a:r>
              <a:rPr lang="it-IT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58" name="Immagine 57" descr="Immagine che contiene testo, grafica vettoriale, casco&#10;&#10;Descrizione generata automaticamente">
            <a:extLst>
              <a:ext uri="{FF2B5EF4-FFF2-40B4-BE49-F238E27FC236}">
                <a16:creationId xmlns:a16="http://schemas.microsoft.com/office/drawing/2014/main" id="{EE124591-5A50-4103-918F-59C02E2F7C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36874"/>
            <a:ext cx="1419574" cy="2188770"/>
          </a:xfrm>
          <a:prstGeom prst="rect">
            <a:avLst/>
          </a:prstGeom>
        </p:spPr>
      </p:pic>
      <p:sp>
        <p:nvSpPr>
          <p:cNvPr id="39" name="Rettangolo 38">
            <a:extLst>
              <a:ext uri="{FF2B5EF4-FFF2-40B4-BE49-F238E27FC236}">
                <a16:creationId xmlns:a16="http://schemas.microsoft.com/office/drawing/2014/main" id="{6A0F10AC-E1A4-4425-8A7C-B80BA9A2DA57}"/>
              </a:ext>
            </a:extLst>
          </p:cNvPr>
          <p:cNvSpPr/>
          <p:nvPr/>
        </p:nvSpPr>
        <p:spPr>
          <a:xfrm>
            <a:off x="4104618" y="530930"/>
            <a:ext cx="400181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3600" b="1" dirty="0" err="1"/>
              <a:t>Bayesian</a:t>
            </a:r>
            <a:r>
              <a:rPr lang="it-IT" sz="3600" b="1" dirty="0"/>
              <a:t> </a:t>
            </a:r>
            <a:r>
              <a:rPr lang="it-IT" sz="3600" b="1" dirty="0" err="1"/>
              <a:t>Inference</a:t>
            </a:r>
            <a:endParaRPr lang="it-IT" sz="3600" b="1" dirty="0"/>
          </a:p>
          <a:p>
            <a:pPr algn="ctr"/>
            <a:r>
              <a:rPr lang="it-IT" dirty="0"/>
              <a:t>(A </a:t>
            </a:r>
            <a:r>
              <a:rPr lang="it-IT" dirty="0" err="1"/>
              <a:t>simple</a:t>
            </a:r>
            <a:r>
              <a:rPr lang="it-IT" dirty="0"/>
              <a:t> discrete case)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E26CE7D7-E2C1-4EA9-A42B-6326931C9803}"/>
                  </a:ext>
                </a:extLst>
              </p:cNvPr>
              <p:cNvSpPr txBox="1"/>
              <p:nvPr/>
            </p:nvSpPr>
            <p:spPr>
              <a:xfrm>
                <a:off x="4514412" y="2036874"/>
                <a:ext cx="318222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/>
                  <a:t>How </a:t>
                </a:r>
                <a14:m>
                  <m:oMath xmlns:m="http://schemas.openxmlformats.org/officeDocument/2006/math">
                    <m:r>
                      <a:rPr lang="it-IT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=0.3</m:t>
                        </m:r>
                      </m:e>
                    </m:d>
                  </m:oMath>
                </a14:m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</a:t>
                </a:r>
                <a:r>
                  <a:rPr lang="it-IT" dirty="0" err="1"/>
                  <a:t>computed</a:t>
                </a:r>
                <a:endParaRPr lang="it-IT" dirty="0"/>
              </a:p>
            </p:txBody>
          </p:sp>
        </mc:Choice>
        <mc:Fallback xmlns="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E26CE7D7-E2C1-4EA9-A42B-6326931C98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4412" y="2036874"/>
                <a:ext cx="3182224" cy="369332"/>
              </a:xfrm>
              <a:prstGeom prst="rect">
                <a:avLst/>
              </a:prstGeom>
              <a:blipFill>
                <a:blip r:embed="rId3"/>
                <a:stretch>
                  <a:fillRect l="-1724" t="-8197" r="-958" b="-2459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CasellaDiTesto 42">
            <a:extLst>
              <a:ext uri="{FF2B5EF4-FFF2-40B4-BE49-F238E27FC236}">
                <a16:creationId xmlns:a16="http://schemas.microsoft.com/office/drawing/2014/main" id="{916DB481-BD90-415F-AA73-AE6CC32F8C7B}"/>
              </a:ext>
            </a:extLst>
          </p:cNvPr>
          <p:cNvSpPr txBox="1"/>
          <p:nvPr/>
        </p:nvSpPr>
        <p:spPr>
          <a:xfrm>
            <a:off x="3143642" y="2814844"/>
            <a:ext cx="5904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Choose</a:t>
            </a:r>
            <a:r>
              <a:rPr lang="it-IT" dirty="0"/>
              <a:t> a </a:t>
            </a:r>
            <a:r>
              <a:rPr lang="it-IT" dirty="0" err="1"/>
              <a:t>probabiliy</a:t>
            </a:r>
            <a:r>
              <a:rPr lang="it-IT" dirty="0"/>
              <a:t> model </a:t>
            </a:r>
            <a:r>
              <a:rPr lang="it-IT" dirty="0" err="1"/>
              <a:t>describing</a:t>
            </a:r>
            <a:r>
              <a:rPr lang="it-IT" dirty="0"/>
              <a:t> the data (e.g. </a:t>
            </a:r>
            <a:r>
              <a:rPr lang="it-IT" dirty="0" err="1"/>
              <a:t>Binomial</a:t>
            </a:r>
            <a:r>
              <a:rPr lang="it-IT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ttangolo 2">
                <a:extLst>
                  <a:ext uri="{FF2B5EF4-FFF2-40B4-BE49-F238E27FC236}">
                    <a16:creationId xmlns:a16="http://schemas.microsoft.com/office/drawing/2014/main" id="{E298D411-4DBF-4458-89E0-461DDCFB5D2B}"/>
                  </a:ext>
                </a:extLst>
              </p:cNvPr>
              <p:cNvSpPr/>
              <p:nvPr/>
            </p:nvSpPr>
            <p:spPr>
              <a:xfrm>
                <a:off x="5056455" y="3435756"/>
                <a:ext cx="209813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 ~ </m:t>
                      </m:r>
                      <m:r>
                        <m:rPr>
                          <m:sty m:val="p"/>
                        </m:rPr>
                        <a:rPr lang="it-IT" b="0" i="0" smtClean="0">
                          <a:latin typeface="Cambria Math" panose="02040503050406030204" pitchFamily="18" charset="0"/>
                        </a:rPr>
                        <m:t>Binomial</m:t>
                      </m:r>
                      <m:r>
                        <a:rPr lang="it-IT" b="0" i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it-IT" b="0" i="0" smtClean="0"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it-IT" b="0" i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it-IT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3" name="Rettangolo 2">
                <a:extLst>
                  <a:ext uri="{FF2B5EF4-FFF2-40B4-BE49-F238E27FC236}">
                    <a16:creationId xmlns:a16="http://schemas.microsoft.com/office/drawing/2014/main" id="{E298D411-4DBF-4458-89E0-461DDCFB5D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6455" y="3435756"/>
                <a:ext cx="2098138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CasellaDiTesto 43">
                <a:extLst>
                  <a:ext uri="{FF2B5EF4-FFF2-40B4-BE49-F238E27FC236}">
                    <a16:creationId xmlns:a16="http://schemas.microsoft.com/office/drawing/2014/main" id="{44F508B7-EDDE-4842-92FC-CC7B8ADB8336}"/>
                  </a:ext>
                </a:extLst>
              </p:cNvPr>
              <p:cNvSpPr txBox="1"/>
              <p:nvPr/>
            </p:nvSpPr>
            <p:spPr>
              <a:xfrm>
                <a:off x="4514412" y="4695658"/>
                <a:ext cx="325602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/>
                  <a:t>My data are </a:t>
                </a:r>
                <a14:m>
                  <m:oMath xmlns:m="http://schemas.openxmlformats.org/officeDocument/2006/math">
                    <m:r>
                      <a:rPr lang="it-IT" i="1">
                        <a:latin typeface="Cambria Math" panose="02040503050406030204" pitchFamily="18" charset="0"/>
                      </a:rPr>
                      <m:t>𝐷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={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=1, 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=3}</m:t>
                    </m:r>
                  </m:oMath>
                </a14:m>
                <a:endParaRPr lang="it-IT" dirty="0"/>
              </a:p>
            </p:txBody>
          </p:sp>
        </mc:Choice>
        <mc:Fallback xmlns="">
          <p:sp>
            <p:nvSpPr>
              <p:cNvPr id="44" name="CasellaDiTesto 43">
                <a:extLst>
                  <a:ext uri="{FF2B5EF4-FFF2-40B4-BE49-F238E27FC236}">
                    <a16:creationId xmlns:a16="http://schemas.microsoft.com/office/drawing/2014/main" id="{44F508B7-EDDE-4842-92FC-CC7B8ADB83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4412" y="4695658"/>
                <a:ext cx="3256023" cy="369332"/>
              </a:xfrm>
              <a:prstGeom prst="rect">
                <a:avLst/>
              </a:prstGeom>
              <a:blipFill>
                <a:blip r:embed="rId5"/>
                <a:stretch>
                  <a:fillRect l="-1685" t="-8197" b="-2459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ttangolo 44">
                <a:extLst>
                  <a:ext uri="{FF2B5EF4-FFF2-40B4-BE49-F238E27FC236}">
                    <a16:creationId xmlns:a16="http://schemas.microsoft.com/office/drawing/2014/main" id="{4130F2B5-4041-4336-AE94-73B7BA529B85}"/>
                  </a:ext>
                </a:extLst>
              </p:cNvPr>
              <p:cNvSpPr/>
              <p:nvPr/>
            </p:nvSpPr>
            <p:spPr>
              <a:xfrm>
                <a:off x="2937346" y="4065707"/>
                <a:ext cx="631730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={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=1, 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=3}|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it-IT" i="1" dirty="0">
                              <a:latin typeface="Cambria Math" panose="02040503050406030204" pitchFamily="18" charset="0"/>
                            </a:rPr>
                            <m:t>=0.3</m:t>
                          </m:r>
                        </m:e>
                      </m:d>
                      <m:r>
                        <m:rPr>
                          <m:nor/>
                        </m:rPr>
                        <a:rPr lang="it-IT" b="0" i="0" dirty="0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m:rPr>
                          <m:nor/>
                        </m:rPr>
                        <a:rPr lang="it-IT"/>
                        <m:t>∝</m:t>
                      </m:r>
                      <m:r>
                        <m:rPr>
                          <m:nor/>
                        </m:rPr>
                        <a:rPr lang="it-IT" b="0" i="0" smtClean="0"/>
                        <m:t>  </m:t>
                      </m:r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p>
                      </m:sSup>
                      <m:sSup>
                        <m:sSup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(1−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it-IT" i="1" dirty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𝑦</m:t>
                          </m:r>
                        </m:sup>
                      </m:sSup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 =</m:t>
                      </m:r>
                      <m:sSup>
                        <m:sSup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0.3</m:t>
                          </m:r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sSup>
                        <m:sSup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0.7</m:t>
                          </m:r>
                          <m:r>
                            <a:rPr lang="it-IT" i="1" dirty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45" name="Rettangolo 44">
                <a:extLst>
                  <a:ext uri="{FF2B5EF4-FFF2-40B4-BE49-F238E27FC236}">
                    <a16:creationId xmlns:a16="http://schemas.microsoft.com/office/drawing/2014/main" id="{4130F2B5-4041-4336-AE94-73B7BA529B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7346" y="4065707"/>
                <a:ext cx="6317307" cy="369332"/>
              </a:xfrm>
              <a:prstGeom prst="rect">
                <a:avLst/>
              </a:prstGeom>
              <a:blipFill>
                <a:blip r:embed="rId6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CasellaDiTesto 45">
                <a:extLst>
                  <a:ext uri="{FF2B5EF4-FFF2-40B4-BE49-F238E27FC236}">
                    <a16:creationId xmlns:a16="http://schemas.microsoft.com/office/drawing/2014/main" id="{271FE326-0D92-43CA-B855-307D18982B85}"/>
                  </a:ext>
                </a:extLst>
              </p:cNvPr>
              <p:cNvSpPr txBox="1"/>
              <p:nvPr/>
            </p:nvSpPr>
            <p:spPr>
              <a:xfrm>
                <a:off x="2141189" y="5313865"/>
                <a:ext cx="790961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it-IT" i="1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</a:t>
                </a:r>
                <a:r>
                  <a:rPr lang="it-IT" dirty="0" err="1"/>
                  <a:t>fixed</a:t>
                </a:r>
                <a:r>
                  <a:rPr lang="it-IT" dirty="0"/>
                  <a:t>. I plug-in </a:t>
                </a:r>
                <a:r>
                  <a:rPr lang="it-IT" dirty="0" err="1"/>
                  <a:t>each</a:t>
                </a:r>
                <a:r>
                  <a:rPr lang="it-IT" dirty="0"/>
                  <a:t> </a:t>
                </a:r>
                <a:r>
                  <a:rPr lang="it-IT" dirty="0" err="1"/>
                  <a:t>value</a:t>
                </a:r>
                <a:r>
                  <a:rPr lang="it-IT" dirty="0"/>
                  <a:t> of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it-IT" dirty="0"/>
                  <a:t> and compute the </a:t>
                </a:r>
                <a:r>
                  <a:rPr lang="it-IT" dirty="0" err="1"/>
                  <a:t>likelihood</a:t>
                </a:r>
                <a:r>
                  <a:rPr lang="it-IT" dirty="0"/>
                  <a:t> for </a:t>
                </a:r>
                <a:r>
                  <a:rPr lang="it-IT" dirty="0" err="1"/>
                  <a:t>each</a:t>
                </a:r>
                <a:r>
                  <a:rPr lang="it-IT" dirty="0"/>
                  <a:t> of </a:t>
                </a:r>
                <a:r>
                  <a:rPr lang="it-IT" dirty="0" err="1"/>
                  <a:t>them</a:t>
                </a:r>
                <a:r>
                  <a:rPr lang="it-IT" dirty="0"/>
                  <a:t>.</a:t>
                </a:r>
              </a:p>
            </p:txBody>
          </p:sp>
        </mc:Choice>
        <mc:Fallback xmlns="">
          <p:sp>
            <p:nvSpPr>
              <p:cNvPr id="46" name="CasellaDiTesto 45">
                <a:extLst>
                  <a:ext uri="{FF2B5EF4-FFF2-40B4-BE49-F238E27FC236}">
                    <a16:creationId xmlns:a16="http://schemas.microsoft.com/office/drawing/2014/main" id="{271FE326-0D92-43CA-B855-307D18982B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1189" y="5313865"/>
                <a:ext cx="7909619" cy="369332"/>
              </a:xfrm>
              <a:prstGeom prst="rect">
                <a:avLst/>
              </a:prstGeom>
              <a:blipFill>
                <a:blip r:embed="rId7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530986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tangolo 12">
            <a:extLst>
              <a:ext uri="{FF2B5EF4-FFF2-40B4-BE49-F238E27FC236}">
                <a16:creationId xmlns:a16="http://schemas.microsoft.com/office/drawing/2014/main" id="{CB0F3CC7-D155-4DED-B513-5B4595C79FD5}"/>
              </a:ext>
            </a:extLst>
          </p:cNvPr>
          <p:cNvSpPr/>
          <p:nvPr/>
        </p:nvSpPr>
        <p:spPr>
          <a:xfrm>
            <a:off x="74811" y="6393984"/>
            <a:ext cx="12042378" cy="38305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7B954650-793E-441E-B65B-6ABC0362C7E5}"/>
              </a:ext>
            </a:extLst>
          </p:cNvPr>
          <p:cNvSpPr txBox="1"/>
          <p:nvPr/>
        </p:nvSpPr>
        <p:spPr>
          <a:xfrm>
            <a:off x="209548" y="6393984"/>
            <a:ext cx="11791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Bayesian Data Analysis – A Primer                    Workshop 2021                    Marco D’Alessandro (PhD)                    ISTC CNR </a:t>
            </a:r>
            <a:r>
              <a:rPr lang="it-IT" dirty="0" err="1">
                <a:solidFill>
                  <a:schemeClr val="bg1"/>
                </a:solidFill>
              </a:rPr>
              <a:t>Italy</a:t>
            </a:r>
            <a:r>
              <a:rPr lang="it-IT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58" name="Immagine 57" descr="Immagine che contiene testo, grafica vettoriale, casco&#10;&#10;Descrizione generata automaticamente">
            <a:extLst>
              <a:ext uri="{FF2B5EF4-FFF2-40B4-BE49-F238E27FC236}">
                <a16:creationId xmlns:a16="http://schemas.microsoft.com/office/drawing/2014/main" id="{EE124591-5A50-4103-918F-59C02E2F7C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36874"/>
            <a:ext cx="1419574" cy="2188770"/>
          </a:xfrm>
          <a:prstGeom prst="rect">
            <a:avLst/>
          </a:prstGeom>
        </p:spPr>
      </p:pic>
      <p:sp>
        <p:nvSpPr>
          <p:cNvPr id="39" name="Rettangolo 38">
            <a:extLst>
              <a:ext uri="{FF2B5EF4-FFF2-40B4-BE49-F238E27FC236}">
                <a16:creationId xmlns:a16="http://schemas.microsoft.com/office/drawing/2014/main" id="{6A0F10AC-E1A4-4425-8A7C-B80BA9A2DA57}"/>
              </a:ext>
            </a:extLst>
          </p:cNvPr>
          <p:cNvSpPr/>
          <p:nvPr/>
        </p:nvSpPr>
        <p:spPr>
          <a:xfrm>
            <a:off x="4104618" y="530930"/>
            <a:ext cx="400181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3600" b="1" dirty="0" err="1"/>
              <a:t>Bayesian</a:t>
            </a:r>
            <a:r>
              <a:rPr lang="it-IT" sz="3600" b="1" dirty="0"/>
              <a:t> </a:t>
            </a:r>
            <a:r>
              <a:rPr lang="it-IT" sz="3600" b="1" dirty="0" err="1"/>
              <a:t>Inference</a:t>
            </a:r>
            <a:endParaRPr lang="it-IT" sz="3600" b="1" dirty="0"/>
          </a:p>
          <a:p>
            <a:pPr algn="ctr"/>
            <a:r>
              <a:rPr lang="it-IT" dirty="0"/>
              <a:t>(A more </a:t>
            </a:r>
            <a:r>
              <a:rPr lang="it-IT" dirty="0" err="1"/>
              <a:t>realistic</a:t>
            </a:r>
            <a:r>
              <a:rPr lang="it-IT" dirty="0"/>
              <a:t> scenario)</a:t>
            </a:r>
            <a:endParaRPr lang="en-US" dirty="0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8E8EE245-5C48-4C7C-B48C-9D180F129B85}"/>
              </a:ext>
            </a:extLst>
          </p:cNvPr>
          <p:cNvSpPr/>
          <p:nvPr/>
        </p:nvSpPr>
        <p:spPr>
          <a:xfrm>
            <a:off x="3231372" y="2483072"/>
            <a:ext cx="574830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it-IT" dirty="0"/>
              <a:t>I flip a </a:t>
            </a:r>
            <a:r>
              <a:rPr lang="it-IT" dirty="0" err="1"/>
              <a:t>coin</a:t>
            </a:r>
            <a:r>
              <a:rPr lang="it-IT" dirty="0"/>
              <a:t> </a:t>
            </a:r>
            <a:r>
              <a:rPr lang="it-IT" dirty="0">
                <a:solidFill>
                  <a:schemeClr val="accent1"/>
                </a:solidFill>
              </a:rPr>
              <a:t>30</a:t>
            </a:r>
            <a:r>
              <a:rPr lang="it-IT" dirty="0"/>
              <a:t> times and </a:t>
            </a:r>
            <a:r>
              <a:rPr lang="it-IT" dirty="0" err="1"/>
              <a:t>obtain</a:t>
            </a:r>
            <a:r>
              <a:rPr lang="it-IT" dirty="0"/>
              <a:t> head </a:t>
            </a:r>
            <a:r>
              <a:rPr lang="it-IT" dirty="0">
                <a:solidFill>
                  <a:schemeClr val="accent1"/>
                </a:solidFill>
              </a:rPr>
              <a:t>5</a:t>
            </a:r>
            <a:r>
              <a:rPr lang="it-IT" dirty="0"/>
              <a:t> times. Make </a:t>
            </a:r>
            <a:r>
              <a:rPr lang="it-IT" dirty="0" err="1"/>
              <a:t>inference</a:t>
            </a:r>
            <a:r>
              <a:rPr lang="it-IT" dirty="0"/>
              <a:t> </a:t>
            </a:r>
            <a:r>
              <a:rPr lang="it-IT" dirty="0" err="1"/>
              <a:t>about</a:t>
            </a:r>
            <a:r>
              <a:rPr lang="it-IT" dirty="0"/>
              <a:t> the rate </a:t>
            </a:r>
            <a:r>
              <a:rPr lang="it-IT" dirty="0" err="1"/>
              <a:t>parameter</a:t>
            </a:r>
            <a:r>
              <a:rPr lang="it-IT" dirty="0"/>
              <a:t> </a:t>
            </a:r>
            <a:r>
              <a:rPr lang="it-IT" dirty="0" err="1"/>
              <a:t>regulating</a:t>
            </a:r>
            <a:r>
              <a:rPr lang="it-IT" dirty="0"/>
              <a:t> head </a:t>
            </a:r>
            <a:r>
              <a:rPr lang="it-IT" dirty="0" err="1"/>
              <a:t>outcomes</a:t>
            </a:r>
            <a:r>
              <a:rPr lang="it-IT" dirty="0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ttangolo 2">
                <a:extLst>
                  <a:ext uri="{FF2B5EF4-FFF2-40B4-BE49-F238E27FC236}">
                    <a16:creationId xmlns:a16="http://schemas.microsoft.com/office/drawing/2014/main" id="{5DD81017-5969-4B83-A3EA-F3D87EE09AC9}"/>
                  </a:ext>
                </a:extLst>
              </p:cNvPr>
              <p:cNvSpPr/>
              <p:nvPr/>
            </p:nvSpPr>
            <p:spPr>
              <a:xfrm>
                <a:off x="5026476" y="4040978"/>
                <a:ext cx="226728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it-IT" i="1" smtClean="0">
                          <a:latin typeface="Cambria Math" panose="02040503050406030204" pitchFamily="18" charset="0"/>
                        </a:rPr>
                        <m:t>={</m:t>
                      </m:r>
                      <m:r>
                        <a:rPr lang="it-IT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it-IT" i="1" smtClean="0">
                          <a:latin typeface="Cambria Math" panose="02040503050406030204" pitchFamily="18" charset="0"/>
                        </a:rPr>
                        <m:t>=5, 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=30}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3" name="Rettangolo 2">
                <a:extLst>
                  <a:ext uri="{FF2B5EF4-FFF2-40B4-BE49-F238E27FC236}">
                    <a16:creationId xmlns:a16="http://schemas.microsoft.com/office/drawing/2014/main" id="{5DD81017-5969-4B83-A3EA-F3D87EE09A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6476" y="4040978"/>
                <a:ext cx="2267287" cy="369332"/>
              </a:xfrm>
              <a:prstGeom prst="rect">
                <a:avLst/>
              </a:prstGeom>
              <a:blipFill>
                <a:blip r:embed="rId3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619449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tangolo 12">
            <a:extLst>
              <a:ext uri="{FF2B5EF4-FFF2-40B4-BE49-F238E27FC236}">
                <a16:creationId xmlns:a16="http://schemas.microsoft.com/office/drawing/2014/main" id="{CB0F3CC7-D155-4DED-B513-5B4595C79FD5}"/>
              </a:ext>
            </a:extLst>
          </p:cNvPr>
          <p:cNvSpPr/>
          <p:nvPr/>
        </p:nvSpPr>
        <p:spPr>
          <a:xfrm>
            <a:off x="74811" y="6393984"/>
            <a:ext cx="12042378" cy="38305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7B954650-793E-441E-B65B-6ABC0362C7E5}"/>
              </a:ext>
            </a:extLst>
          </p:cNvPr>
          <p:cNvSpPr txBox="1"/>
          <p:nvPr/>
        </p:nvSpPr>
        <p:spPr>
          <a:xfrm>
            <a:off x="209548" y="6393984"/>
            <a:ext cx="11791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Bayesian Data Analysis – A Primer                    Workshop 2021                    Marco D’Alessandro (PhD)                    ISTC CNR </a:t>
            </a:r>
            <a:r>
              <a:rPr lang="it-IT" dirty="0" err="1">
                <a:solidFill>
                  <a:schemeClr val="bg1"/>
                </a:solidFill>
              </a:rPr>
              <a:t>Italy</a:t>
            </a:r>
            <a:r>
              <a:rPr lang="it-IT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58" name="Immagine 57" descr="Immagine che contiene testo, grafica vettoriale, casco&#10;&#10;Descrizione generata automaticamente">
            <a:extLst>
              <a:ext uri="{FF2B5EF4-FFF2-40B4-BE49-F238E27FC236}">
                <a16:creationId xmlns:a16="http://schemas.microsoft.com/office/drawing/2014/main" id="{EE124591-5A50-4103-918F-59C02E2F7C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36874"/>
            <a:ext cx="1419574" cy="2188770"/>
          </a:xfrm>
          <a:prstGeom prst="rect">
            <a:avLst/>
          </a:prstGeom>
        </p:spPr>
      </p:pic>
      <p:sp>
        <p:nvSpPr>
          <p:cNvPr id="39" name="Rettangolo 38">
            <a:extLst>
              <a:ext uri="{FF2B5EF4-FFF2-40B4-BE49-F238E27FC236}">
                <a16:creationId xmlns:a16="http://schemas.microsoft.com/office/drawing/2014/main" id="{6A0F10AC-E1A4-4425-8A7C-B80BA9A2DA57}"/>
              </a:ext>
            </a:extLst>
          </p:cNvPr>
          <p:cNvSpPr/>
          <p:nvPr/>
        </p:nvSpPr>
        <p:spPr>
          <a:xfrm>
            <a:off x="4104618" y="530930"/>
            <a:ext cx="400181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3600" b="1" dirty="0" err="1"/>
              <a:t>Bayesian</a:t>
            </a:r>
            <a:r>
              <a:rPr lang="it-IT" sz="3600" b="1" dirty="0"/>
              <a:t> </a:t>
            </a:r>
            <a:r>
              <a:rPr lang="it-IT" sz="3600" b="1" dirty="0" err="1"/>
              <a:t>Inference</a:t>
            </a:r>
            <a:endParaRPr lang="it-IT" sz="3600" b="1" dirty="0"/>
          </a:p>
          <a:p>
            <a:pPr algn="ctr"/>
            <a:r>
              <a:rPr lang="it-IT" dirty="0"/>
              <a:t>(A more </a:t>
            </a:r>
            <a:r>
              <a:rPr lang="it-IT" dirty="0" err="1"/>
              <a:t>realistic</a:t>
            </a:r>
            <a:r>
              <a:rPr lang="it-IT" dirty="0"/>
              <a:t> scenario)</a:t>
            </a:r>
            <a:endParaRPr lang="en-US" dirty="0"/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1D23943B-EB84-47A7-A0E4-B78BF3523CCE}"/>
              </a:ext>
            </a:extLst>
          </p:cNvPr>
          <p:cNvSpPr/>
          <p:nvPr/>
        </p:nvSpPr>
        <p:spPr>
          <a:xfrm>
            <a:off x="4584402" y="1852208"/>
            <a:ext cx="30390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dirty="0" err="1"/>
              <a:t>Probability</a:t>
            </a:r>
            <a:r>
              <a:rPr lang="it-IT" dirty="0"/>
              <a:t> model for the </a:t>
            </a:r>
            <a:r>
              <a:rPr lang="it-IT" dirty="0" err="1"/>
              <a:t>Prior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ttangolo 4">
                <a:extLst>
                  <a:ext uri="{FF2B5EF4-FFF2-40B4-BE49-F238E27FC236}">
                    <a16:creationId xmlns:a16="http://schemas.microsoft.com/office/drawing/2014/main" id="{399F031D-AA24-4021-9941-63711E64BEDA}"/>
                  </a:ext>
                </a:extLst>
              </p:cNvPr>
              <p:cNvSpPr/>
              <p:nvPr/>
            </p:nvSpPr>
            <p:spPr>
              <a:xfrm>
                <a:off x="5288486" y="2436789"/>
                <a:ext cx="158601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~ </m:t>
                      </m:r>
                      <m:r>
                        <m:rPr>
                          <m:sty m:val="p"/>
                        </m:rPr>
                        <a:rPr lang="it-IT">
                          <a:latin typeface="Cambria Math" panose="02040503050406030204" pitchFamily="18" charset="0"/>
                        </a:rPr>
                        <m:t>B</m:t>
                      </m:r>
                      <m:r>
                        <m:rPr>
                          <m:sty m:val="p"/>
                        </m:rPr>
                        <a:rPr lang="it-IT" b="0" i="0" smtClean="0">
                          <a:latin typeface="Cambria Math" panose="02040503050406030204" pitchFamily="18" charset="0"/>
                        </a:rPr>
                        <m:t>eta</m:t>
                      </m:r>
                      <m:r>
                        <a:rPr lang="it-IT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t-IT" i="1" smtClean="0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</m:t>
                      </m:r>
                      <m:r>
                        <a:rPr lang="it-IT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it-IT" i="1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</m:t>
                      </m:r>
                      <m:r>
                        <a:rPr lang="it-IT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5" name="Rettangolo 4">
                <a:extLst>
                  <a:ext uri="{FF2B5EF4-FFF2-40B4-BE49-F238E27FC236}">
                    <a16:creationId xmlns:a16="http://schemas.microsoft.com/office/drawing/2014/main" id="{399F031D-AA24-4021-9941-63711E64BE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8486" y="2436789"/>
                <a:ext cx="1586012" cy="369332"/>
              </a:xfrm>
              <a:prstGeom prst="rect">
                <a:avLst/>
              </a:prstGeom>
              <a:blipFill>
                <a:blip r:embed="rId3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Immagine 6">
            <a:extLst>
              <a:ext uri="{FF2B5EF4-FFF2-40B4-BE49-F238E27FC236}">
                <a16:creationId xmlns:a16="http://schemas.microsoft.com/office/drawing/2014/main" id="{0DFFF82D-0463-42B8-895D-7D480DCB8F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7341" y="2838233"/>
            <a:ext cx="3177517" cy="254449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ttangolo 15">
                <a:extLst>
                  <a:ext uri="{FF2B5EF4-FFF2-40B4-BE49-F238E27FC236}">
                    <a16:creationId xmlns:a16="http://schemas.microsoft.com/office/drawing/2014/main" id="{2A0FA814-C2F2-4F97-B8E4-B09D728A6660}"/>
                  </a:ext>
                </a:extLst>
              </p:cNvPr>
              <p:cNvSpPr/>
              <p:nvPr/>
            </p:nvSpPr>
            <p:spPr>
              <a:xfrm>
                <a:off x="3820647" y="5630090"/>
                <a:ext cx="471533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it-IT" dirty="0"/>
                  <a:t>I </a:t>
                </a:r>
                <a:r>
                  <a:rPr lang="it-IT" dirty="0" err="1"/>
                  <a:t>consider</a:t>
                </a:r>
                <a:r>
                  <a:rPr lang="it-IT" dirty="0"/>
                  <a:t> </a:t>
                </a:r>
                <a:r>
                  <a:rPr lang="it-IT" dirty="0" err="1"/>
                  <a:t>all</a:t>
                </a:r>
                <a:r>
                  <a:rPr lang="it-IT" dirty="0"/>
                  <a:t> the </a:t>
                </a:r>
                <a:r>
                  <a:rPr lang="it-IT" dirty="0" err="1"/>
                  <a:t>possible</a:t>
                </a:r>
                <a:r>
                  <a:rPr lang="it-IT" dirty="0"/>
                  <a:t> </a:t>
                </a:r>
                <a:r>
                  <a:rPr lang="it-IT" dirty="0" err="1">
                    <a:solidFill>
                      <a:srgbClr val="FF0000"/>
                    </a:solidFill>
                  </a:rPr>
                  <a:t>continous</a:t>
                </a:r>
                <a:r>
                  <a:rPr lang="it-IT" dirty="0"/>
                  <a:t> </a:t>
                </a:r>
                <a:r>
                  <a:rPr lang="it-IT" dirty="0" err="1"/>
                  <a:t>values</a:t>
                </a:r>
                <a:r>
                  <a:rPr lang="it-IT" dirty="0"/>
                  <a:t> of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it-IT" dirty="0"/>
                  <a:t>. </a:t>
                </a:r>
              </a:p>
            </p:txBody>
          </p:sp>
        </mc:Choice>
        <mc:Fallback xmlns="">
          <p:sp>
            <p:nvSpPr>
              <p:cNvPr id="16" name="Rettangolo 15">
                <a:extLst>
                  <a:ext uri="{FF2B5EF4-FFF2-40B4-BE49-F238E27FC236}">
                    <a16:creationId xmlns:a16="http://schemas.microsoft.com/office/drawing/2014/main" id="{2A0FA814-C2F2-4F97-B8E4-B09D728A666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0647" y="5630090"/>
                <a:ext cx="4715330" cy="369332"/>
              </a:xfrm>
              <a:prstGeom prst="rect">
                <a:avLst/>
              </a:prstGeom>
              <a:blipFill>
                <a:blip r:embed="rId5"/>
                <a:stretch>
                  <a:fillRect l="-1164" t="-10000" r="-129" b="-2666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ttangolo 7">
                <a:extLst>
                  <a:ext uri="{FF2B5EF4-FFF2-40B4-BE49-F238E27FC236}">
                    <a16:creationId xmlns:a16="http://schemas.microsoft.com/office/drawing/2014/main" id="{2D823668-1A04-42B2-BBDD-A4E95786D1F5}"/>
                  </a:ext>
                </a:extLst>
              </p:cNvPr>
              <p:cNvSpPr/>
              <p:nvPr/>
            </p:nvSpPr>
            <p:spPr>
              <a:xfrm>
                <a:off x="5936099" y="5230175"/>
                <a:ext cx="336951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1" i="1" dirty="0">
                          <a:latin typeface="Cambria Math" panose="02040503050406030204" pitchFamily="18" charset="0"/>
                        </a:rPr>
                        <m:t>𝜽</m:t>
                      </m:r>
                    </m:oMath>
                  </m:oMathPara>
                </a14:m>
                <a:endParaRPr lang="it-IT" sz="1400" b="1" dirty="0"/>
              </a:p>
            </p:txBody>
          </p:sp>
        </mc:Choice>
        <mc:Fallback xmlns="">
          <p:sp>
            <p:nvSpPr>
              <p:cNvPr id="8" name="Rettangolo 7">
                <a:extLst>
                  <a:ext uri="{FF2B5EF4-FFF2-40B4-BE49-F238E27FC236}">
                    <a16:creationId xmlns:a16="http://schemas.microsoft.com/office/drawing/2014/main" id="{2D823668-1A04-42B2-BBDD-A4E95786D1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6099" y="5230175"/>
                <a:ext cx="336951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974845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tangolo 12">
            <a:extLst>
              <a:ext uri="{FF2B5EF4-FFF2-40B4-BE49-F238E27FC236}">
                <a16:creationId xmlns:a16="http://schemas.microsoft.com/office/drawing/2014/main" id="{CB0F3CC7-D155-4DED-B513-5B4595C79FD5}"/>
              </a:ext>
            </a:extLst>
          </p:cNvPr>
          <p:cNvSpPr/>
          <p:nvPr/>
        </p:nvSpPr>
        <p:spPr>
          <a:xfrm>
            <a:off x="74811" y="6393984"/>
            <a:ext cx="12042378" cy="38305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7B954650-793E-441E-B65B-6ABC0362C7E5}"/>
              </a:ext>
            </a:extLst>
          </p:cNvPr>
          <p:cNvSpPr txBox="1"/>
          <p:nvPr/>
        </p:nvSpPr>
        <p:spPr>
          <a:xfrm>
            <a:off x="209548" y="6393984"/>
            <a:ext cx="11791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Bayesian Data Analysis – A Primer                    Workshop 2021                    Marco D’Alessandro (PhD)                    ISTC CNR </a:t>
            </a:r>
            <a:r>
              <a:rPr lang="it-IT" dirty="0" err="1">
                <a:solidFill>
                  <a:schemeClr val="bg1"/>
                </a:solidFill>
              </a:rPr>
              <a:t>Italy</a:t>
            </a:r>
            <a:r>
              <a:rPr lang="it-IT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58" name="Immagine 57" descr="Immagine che contiene testo, grafica vettoriale, casco&#10;&#10;Descrizione generata automaticamente">
            <a:extLst>
              <a:ext uri="{FF2B5EF4-FFF2-40B4-BE49-F238E27FC236}">
                <a16:creationId xmlns:a16="http://schemas.microsoft.com/office/drawing/2014/main" id="{EE124591-5A50-4103-918F-59C02E2F7C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36874"/>
            <a:ext cx="1419574" cy="2188770"/>
          </a:xfrm>
          <a:prstGeom prst="rect">
            <a:avLst/>
          </a:prstGeom>
        </p:spPr>
      </p:pic>
      <p:sp>
        <p:nvSpPr>
          <p:cNvPr id="39" name="Rettangolo 38">
            <a:extLst>
              <a:ext uri="{FF2B5EF4-FFF2-40B4-BE49-F238E27FC236}">
                <a16:creationId xmlns:a16="http://schemas.microsoft.com/office/drawing/2014/main" id="{6A0F10AC-E1A4-4425-8A7C-B80BA9A2DA57}"/>
              </a:ext>
            </a:extLst>
          </p:cNvPr>
          <p:cNvSpPr/>
          <p:nvPr/>
        </p:nvSpPr>
        <p:spPr>
          <a:xfrm>
            <a:off x="4104618" y="530930"/>
            <a:ext cx="400181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3600" b="1" dirty="0" err="1"/>
              <a:t>Bayesian</a:t>
            </a:r>
            <a:r>
              <a:rPr lang="it-IT" sz="3600" b="1" dirty="0"/>
              <a:t> </a:t>
            </a:r>
            <a:r>
              <a:rPr lang="it-IT" sz="3600" b="1" dirty="0" err="1"/>
              <a:t>Inference</a:t>
            </a:r>
            <a:endParaRPr lang="it-IT" sz="3600" b="1" dirty="0"/>
          </a:p>
          <a:p>
            <a:pPr algn="ctr"/>
            <a:r>
              <a:rPr lang="it-IT" dirty="0"/>
              <a:t>(A more </a:t>
            </a:r>
            <a:r>
              <a:rPr lang="it-IT" dirty="0" err="1"/>
              <a:t>realistic</a:t>
            </a:r>
            <a:r>
              <a:rPr lang="it-IT" dirty="0"/>
              <a:t> scenario)</a:t>
            </a:r>
            <a:endParaRPr lang="en-US" dirty="0"/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1D23943B-EB84-47A7-A0E4-B78BF3523CCE}"/>
              </a:ext>
            </a:extLst>
          </p:cNvPr>
          <p:cNvSpPr/>
          <p:nvPr/>
        </p:nvSpPr>
        <p:spPr>
          <a:xfrm>
            <a:off x="4029390" y="1852208"/>
            <a:ext cx="41503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dirty="0" err="1"/>
              <a:t>Probability</a:t>
            </a:r>
            <a:r>
              <a:rPr lang="it-IT" dirty="0"/>
              <a:t> model for the data (</a:t>
            </a:r>
            <a:r>
              <a:rPr lang="it-IT" dirty="0" err="1"/>
              <a:t>Likelihood</a:t>
            </a:r>
            <a:r>
              <a:rPr lang="it-IT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ttangolo 4">
                <a:extLst>
                  <a:ext uri="{FF2B5EF4-FFF2-40B4-BE49-F238E27FC236}">
                    <a16:creationId xmlns:a16="http://schemas.microsoft.com/office/drawing/2014/main" id="{399F031D-AA24-4021-9941-63711E64BEDA}"/>
                  </a:ext>
                </a:extLst>
              </p:cNvPr>
              <p:cNvSpPr/>
              <p:nvPr/>
            </p:nvSpPr>
            <p:spPr>
              <a:xfrm>
                <a:off x="5055505" y="2422832"/>
                <a:ext cx="209813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 ~ </m:t>
                      </m:r>
                      <m:r>
                        <m:rPr>
                          <m:sty m:val="p"/>
                        </m:rPr>
                        <a:rPr lang="it-IT">
                          <a:latin typeface="Cambria Math" panose="02040503050406030204" pitchFamily="18" charset="0"/>
                        </a:rPr>
                        <m:t>Binomial</m:t>
                      </m:r>
                      <m:r>
                        <a:rPr lang="it-IT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it-IT"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it-IT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it-IT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5" name="Rettangolo 4">
                <a:extLst>
                  <a:ext uri="{FF2B5EF4-FFF2-40B4-BE49-F238E27FC236}">
                    <a16:creationId xmlns:a16="http://schemas.microsoft.com/office/drawing/2014/main" id="{399F031D-AA24-4021-9941-63711E64BE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5505" y="2422832"/>
                <a:ext cx="2098138" cy="369332"/>
              </a:xfrm>
              <a:prstGeom prst="rect">
                <a:avLst/>
              </a:prstGeom>
              <a:blipFill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ttangolo 15">
                <a:extLst>
                  <a:ext uri="{FF2B5EF4-FFF2-40B4-BE49-F238E27FC236}">
                    <a16:creationId xmlns:a16="http://schemas.microsoft.com/office/drawing/2014/main" id="{2A0FA814-C2F2-4F97-B8E4-B09D728A6660}"/>
                  </a:ext>
                </a:extLst>
              </p:cNvPr>
              <p:cNvSpPr/>
              <p:nvPr/>
            </p:nvSpPr>
            <p:spPr>
              <a:xfrm>
                <a:off x="2912628" y="5599599"/>
                <a:ext cx="6531368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it-IT" dirty="0"/>
                  <a:t>Note: the figure shows the </a:t>
                </a:r>
                <a:r>
                  <a:rPr lang="it-IT" dirty="0" err="1"/>
                  <a:t>probability</a:t>
                </a:r>
                <a:r>
                  <a:rPr lang="it-IT" dirty="0"/>
                  <a:t> of </a:t>
                </a:r>
                <a:r>
                  <a:rPr lang="it-IT" dirty="0" err="1"/>
                  <a:t>observing</a:t>
                </a:r>
                <a:r>
                  <a:rPr lang="it-IT" dirty="0"/>
                  <a:t> </a:t>
                </a:r>
                <a:r>
                  <a:rPr lang="it-IT" dirty="0" err="1"/>
                  <a:t>each</a:t>
                </a:r>
                <a:r>
                  <a:rPr lang="it-IT" dirty="0"/>
                  <a:t> </a:t>
                </a:r>
                <a:r>
                  <a:rPr lang="it-IT" dirty="0" err="1"/>
                  <a:t>possible</a:t>
                </a:r>
                <a:r>
                  <a:rPr lang="it-IT" dirty="0"/>
                  <a:t> </a:t>
                </a:r>
                <a:r>
                  <a:rPr lang="it-IT" dirty="0" err="1"/>
                  <a:t>value</a:t>
                </a:r>
                <a:r>
                  <a:rPr lang="it-IT" dirty="0"/>
                  <a:t> of </a:t>
                </a:r>
                <a14:m>
                  <m:oMath xmlns:m="http://schemas.openxmlformats.org/officeDocument/2006/math">
                    <m:r>
                      <a:rPr lang="it-IT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it-IT" dirty="0"/>
                  <a:t>, with </a:t>
                </a:r>
                <a:r>
                  <a:rPr lang="it-IT" dirty="0" err="1"/>
                  <a:t>fixed</a:t>
                </a:r>
                <a:r>
                  <a:rPr lang="it-IT" dirty="0"/>
                  <a:t> N and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it-IT" dirty="0"/>
                  <a:t>.   </a:t>
                </a:r>
              </a:p>
            </p:txBody>
          </p:sp>
        </mc:Choice>
        <mc:Fallback xmlns="">
          <p:sp>
            <p:nvSpPr>
              <p:cNvPr id="16" name="Rettangolo 15">
                <a:extLst>
                  <a:ext uri="{FF2B5EF4-FFF2-40B4-BE49-F238E27FC236}">
                    <a16:creationId xmlns:a16="http://schemas.microsoft.com/office/drawing/2014/main" id="{2A0FA814-C2F2-4F97-B8E4-B09D728A666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2628" y="5599599"/>
                <a:ext cx="6531368" cy="646331"/>
              </a:xfrm>
              <a:prstGeom prst="rect">
                <a:avLst/>
              </a:prstGeom>
              <a:blipFill>
                <a:blip r:embed="rId4"/>
                <a:stretch>
                  <a:fillRect l="-840" t="-5660" b="-1415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ttangolo 7">
                <a:extLst>
                  <a:ext uri="{FF2B5EF4-FFF2-40B4-BE49-F238E27FC236}">
                    <a16:creationId xmlns:a16="http://schemas.microsoft.com/office/drawing/2014/main" id="{2D823668-1A04-42B2-BBDD-A4E95786D1F5}"/>
                  </a:ext>
                </a:extLst>
              </p:cNvPr>
              <p:cNvSpPr/>
              <p:nvPr/>
            </p:nvSpPr>
            <p:spPr>
              <a:xfrm>
                <a:off x="5841361" y="5264884"/>
                <a:ext cx="336951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400" b="1" i="1" dirty="0" smtClean="0">
                          <a:latin typeface="Cambria Math" panose="02040503050406030204" pitchFamily="18" charset="0"/>
                        </a:rPr>
                        <m:t>𝒚</m:t>
                      </m:r>
                    </m:oMath>
                  </m:oMathPara>
                </a14:m>
                <a:endParaRPr lang="it-IT" sz="1400" b="1" dirty="0"/>
              </a:p>
            </p:txBody>
          </p:sp>
        </mc:Choice>
        <mc:Fallback xmlns="">
          <p:sp>
            <p:nvSpPr>
              <p:cNvPr id="8" name="Rettangolo 7">
                <a:extLst>
                  <a:ext uri="{FF2B5EF4-FFF2-40B4-BE49-F238E27FC236}">
                    <a16:creationId xmlns:a16="http://schemas.microsoft.com/office/drawing/2014/main" id="{2D823668-1A04-42B2-BBDD-A4E95786D1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1361" y="5264884"/>
                <a:ext cx="336951" cy="307777"/>
              </a:xfrm>
              <a:prstGeom prst="rect">
                <a:avLst/>
              </a:prstGeom>
              <a:blipFill>
                <a:blip r:embed="rId5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Immagine 2">
            <a:extLst>
              <a:ext uri="{FF2B5EF4-FFF2-40B4-BE49-F238E27FC236}">
                <a16:creationId xmlns:a16="http://schemas.microsoft.com/office/drawing/2014/main" id="{A33A85F2-E3CD-4196-A82C-F9A594A109F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4618" y="2940392"/>
            <a:ext cx="3671243" cy="2443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8437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tangolo 12">
            <a:extLst>
              <a:ext uri="{FF2B5EF4-FFF2-40B4-BE49-F238E27FC236}">
                <a16:creationId xmlns:a16="http://schemas.microsoft.com/office/drawing/2014/main" id="{CB0F3CC7-D155-4DED-B513-5B4595C79FD5}"/>
              </a:ext>
            </a:extLst>
          </p:cNvPr>
          <p:cNvSpPr/>
          <p:nvPr/>
        </p:nvSpPr>
        <p:spPr>
          <a:xfrm>
            <a:off x="74811" y="6393984"/>
            <a:ext cx="12042378" cy="38305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7B954650-793E-441E-B65B-6ABC0362C7E5}"/>
              </a:ext>
            </a:extLst>
          </p:cNvPr>
          <p:cNvSpPr txBox="1"/>
          <p:nvPr/>
        </p:nvSpPr>
        <p:spPr>
          <a:xfrm>
            <a:off x="209548" y="6393984"/>
            <a:ext cx="11791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Bayesian Data Analysis – A Primer                    Workshop 2021                    Marco D’Alessandro (PhD)                    ISTC CNR </a:t>
            </a:r>
            <a:r>
              <a:rPr lang="it-IT" dirty="0" err="1">
                <a:solidFill>
                  <a:schemeClr val="bg1"/>
                </a:solidFill>
              </a:rPr>
              <a:t>Italy</a:t>
            </a:r>
            <a:r>
              <a:rPr lang="it-IT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58" name="Immagine 57" descr="Immagine che contiene testo, grafica vettoriale, casco&#10;&#10;Descrizione generata automaticamente">
            <a:extLst>
              <a:ext uri="{FF2B5EF4-FFF2-40B4-BE49-F238E27FC236}">
                <a16:creationId xmlns:a16="http://schemas.microsoft.com/office/drawing/2014/main" id="{EE124591-5A50-4103-918F-59C02E2F7C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36874"/>
            <a:ext cx="1419574" cy="2188770"/>
          </a:xfrm>
          <a:prstGeom prst="rect">
            <a:avLst/>
          </a:prstGeom>
        </p:spPr>
      </p:pic>
      <p:sp>
        <p:nvSpPr>
          <p:cNvPr id="39" name="Rettangolo 38">
            <a:extLst>
              <a:ext uri="{FF2B5EF4-FFF2-40B4-BE49-F238E27FC236}">
                <a16:creationId xmlns:a16="http://schemas.microsoft.com/office/drawing/2014/main" id="{6A0F10AC-E1A4-4425-8A7C-B80BA9A2DA57}"/>
              </a:ext>
            </a:extLst>
          </p:cNvPr>
          <p:cNvSpPr/>
          <p:nvPr/>
        </p:nvSpPr>
        <p:spPr>
          <a:xfrm>
            <a:off x="4104618" y="530930"/>
            <a:ext cx="400181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3600" b="1" dirty="0" err="1"/>
              <a:t>Bayesian</a:t>
            </a:r>
            <a:r>
              <a:rPr lang="it-IT" sz="3600" b="1" dirty="0"/>
              <a:t> </a:t>
            </a:r>
            <a:r>
              <a:rPr lang="it-IT" sz="3600" b="1" dirty="0" err="1"/>
              <a:t>Inference</a:t>
            </a:r>
            <a:endParaRPr lang="it-IT" sz="3600" b="1" dirty="0"/>
          </a:p>
          <a:p>
            <a:pPr algn="ctr"/>
            <a:r>
              <a:rPr lang="it-IT" dirty="0"/>
              <a:t>(A more </a:t>
            </a:r>
            <a:r>
              <a:rPr lang="it-IT" dirty="0" err="1"/>
              <a:t>realistic</a:t>
            </a:r>
            <a:r>
              <a:rPr lang="it-IT" dirty="0"/>
              <a:t> scenario)</a:t>
            </a:r>
            <a:endParaRPr lang="en-US" dirty="0"/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1D23943B-EB84-47A7-A0E4-B78BF3523CCE}"/>
              </a:ext>
            </a:extLst>
          </p:cNvPr>
          <p:cNvSpPr/>
          <p:nvPr/>
        </p:nvSpPr>
        <p:spPr>
          <a:xfrm>
            <a:off x="5230442" y="1919320"/>
            <a:ext cx="17311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dirty="0" err="1"/>
              <a:t>Specify</a:t>
            </a:r>
            <a:r>
              <a:rPr lang="it-IT" dirty="0"/>
              <a:t> the </a:t>
            </a:r>
            <a:r>
              <a:rPr lang="it-IT" dirty="0" err="1"/>
              <a:t>prior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ttangolo 4">
                <a:extLst>
                  <a:ext uri="{FF2B5EF4-FFF2-40B4-BE49-F238E27FC236}">
                    <a16:creationId xmlns:a16="http://schemas.microsoft.com/office/drawing/2014/main" id="{399F031D-AA24-4021-9941-63711E64BEDA}"/>
                  </a:ext>
                </a:extLst>
              </p:cNvPr>
              <p:cNvSpPr/>
              <p:nvPr/>
            </p:nvSpPr>
            <p:spPr>
              <a:xfrm>
                <a:off x="5339769" y="2480518"/>
                <a:ext cx="153151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~ </m:t>
                      </m:r>
                      <m:r>
                        <m:rPr>
                          <m:sty m:val="p"/>
                        </m:rPr>
                        <a:rPr lang="it-IT">
                          <a:latin typeface="Cambria Math" panose="02040503050406030204" pitchFamily="18" charset="0"/>
                        </a:rPr>
                        <m:t>Beta</m:t>
                      </m:r>
                      <m:r>
                        <a:rPr lang="it-IT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it-IT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it-IT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5" name="Rettangolo 4">
                <a:extLst>
                  <a:ext uri="{FF2B5EF4-FFF2-40B4-BE49-F238E27FC236}">
                    <a16:creationId xmlns:a16="http://schemas.microsoft.com/office/drawing/2014/main" id="{399F031D-AA24-4021-9941-63711E64BE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9769" y="2480518"/>
                <a:ext cx="1531510" cy="369332"/>
              </a:xfrm>
              <a:prstGeom prst="rect">
                <a:avLst/>
              </a:prstGeom>
              <a:blipFill>
                <a:blip r:embed="rId3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Immagine 19">
            <a:extLst>
              <a:ext uri="{FF2B5EF4-FFF2-40B4-BE49-F238E27FC236}">
                <a16:creationId xmlns:a16="http://schemas.microsoft.com/office/drawing/2014/main" id="{DF41F11A-E5CE-4880-8DF0-545FA27DAA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9545" y="3041716"/>
            <a:ext cx="5398019" cy="2877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0389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tangolo 12">
            <a:extLst>
              <a:ext uri="{FF2B5EF4-FFF2-40B4-BE49-F238E27FC236}">
                <a16:creationId xmlns:a16="http://schemas.microsoft.com/office/drawing/2014/main" id="{CB0F3CC7-D155-4DED-B513-5B4595C79FD5}"/>
              </a:ext>
            </a:extLst>
          </p:cNvPr>
          <p:cNvSpPr/>
          <p:nvPr/>
        </p:nvSpPr>
        <p:spPr>
          <a:xfrm>
            <a:off x="74811" y="6393984"/>
            <a:ext cx="12042378" cy="38305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7B954650-793E-441E-B65B-6ABC0362C7E5}"/>
              </a:ext>
            </a:extLst>
          </p:cNvPr>
          <p:cNvSpPr txBox="1"/>
          <p:nvPr/>
        </p:nvSpPr>
        <p:spPr>
          <a:xfrm>
            <a:off x="209548" y="6393984"/>
            <a:ext cx="11791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Bayesian Data Analysis – A Primer                    Workshop 2021                    Marco D’Alessandro (PhD)                    ISTC CNR </a:t>
            </a:r>
            <a:r>
              <a:rPr lang="it-IT" dirty="0" err="1">
                <a:solidFill>
                  <a:schemeClr val="bg1"/>
                </a:solidFill>
              </a:rPr>
              <a:t>Italy</a:t>
            </a:r>
            <a:r>
              <a:rPr lang="it-IT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58" name="Immagine 57" descr="Immagine che contiene testo, grafica vettoriale, casco&#10;&#10;Descrizione generata automaticamente">
            <a:extLst>
              <a:ext uri="{FF2B5EF4-FFF2-40B4-BE49-F238E27FC236}">
                <a16:creationId xmlns:a16="http://schemas.microsoft.com/office/drawing/2014/main" id="{EE124591-5A50-4103-918F-59C02E2F7C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36874"/>
            <a:ext cx="1419574" cy="2188770"/>
          </a:xfrm>
          <a:prstGeom prst="rect">
            <a:avLst/>
          </a:prstGeom>
        </p:spPr>
      </p:pic>
      <p:sp>
        <p:nvSpPr>
          <p:cNvPr id="39" name="Rettangolo 38">
            <a:extLst>
              <a:ext uri="{FF2B5EF4-FFF2-40B4-BE49-F238E27FC236}">
                <a16:creationId xmlns:a16="http://schemas.microsoft.com/office/drawing/2014/main" id="{6A0F10AC-E1A4-4425-8A7C-B80BA9A2DA57}"/>
              </a:ext>
            </a:extLst>
          </p:cNvPr>
          <p:cNvSpPr/>
          <p:nvPr/>
        </p:nvSpPr>
        <p:spPr>
          <a:xfrm>
            <a:off x="4104618" y="530930"/>
            <a:ext cx="400181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3600" b="1" dirty="0" err="1"/>
              <a:t>Bayesian</a:t>
            </a:r>
            <a:r>
              <a:rPr lang="it-IT" sz="3600" b="1" dirty="0"/>
              <a:t> </a:t>
            </a:r>
            <a:r>
              <a:rPr lang="it-IT" sz="3600" b="1" dirty="0" err="1"/>
              <a:t>Inference</a:t>
            </a:r>
            <a:endParaRPr lang="it-IT" sz="3600" b="1" dirty="0"/>
          </a:p>
          <a:p>
            <a:pPr algn="ctr"/>
            <a:r>
              <a:rPr lang="it-IT" dirty="0"/>
              <a:t>(A more </a:t>
            </a:r>
            <a:r>
              <a:rPr lang="it-IT" dirty="0" err="1"/>
              <a:t>realistic</a:t>
            </a:r>
            <a:r>
              <a:rPr lang="it-IT" dirty="0"/>
              <a:t> scenario)</a:t>
            </a:r>
            <a:endParaRPr lang="en-US" dirty="0"/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1D23943B-EB84-47A7-A0E4-B78BF3523CCE}"/>
              </a:ext>
            </a:extLst>
          </p:cNvPr>
          <p:cNvSpPr/>
          <p:nvPr/>
        </p:nvSpPr>
        <p:spPr>
          <a:xfrm>
            <a:off x="4916096" y="1929210"/>
            <a:ext cx="23788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dirty="0"/>
              <a:t>Compute the </a:t>
            </a:r>
            <a:r>
              <a:rPr lang="it-IT" dirty="0" err="1"/>
              <a:t>likelihood</a:t>
            </a:r>
            <a:endParaRPr lang="it-IT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ACBB327C-2C7C-4879-802B-6C48F73ED1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3100" y="3028223"/>
            <a:ext cx="5398019" cy="2877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4029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tangolo 12">
            <a:extLst>
              <a:ext uri="{FF2B5EF4-FFF2-40B4-BE49-F238E27FC236}">
                <a16:creationId xmlns:a16="http://schemas.microsoft.com/office/drawing/2014/main" id="{448556CF-E3CA-4233-8D85-AFA9DAC35DAF}"/>
              </a:ext>
            </a:extLst>
          </p:cNvPr>
          <p:cNvSpPr/>
          <p:nvPr/>
        </p:nvSpPr>
        <p:spPr>
          <a:xfrm>
            <a:off x="74811" y="6393984"/>
            <a:ext cx="12042378" cy="38305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B5DD1EA3-18BD-4E5E-B134-336C7EDD00C0}"/>
              </a:ext>
            </a:extLst>
          </p:cNvPr>
          <p:cNvSpPr txBox="1"/>
          <p:nvPr/>
        </p:nvSpPr>
        <p:spPr>
          <a:xfrm>
            <a:off x="209548" y="6393984"/>
            <a:ext cx="11791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Bayesian Data Analysis – A Primer                    Workshop 2021                    Marco D’Alessandro (PhD)                    ISTC CNR </a:t>
            </a:r>
            <a:r>
              <a:rPr lang="it-IT" dirty="0" err="1">
                <a:solidFill>
                  <a:schemeClr val="bg1"/>
                </a:solidFill>
              </a:rPr>
              <a:t>Italy</a:t>
            </a:r>
            <a:r>
              <a:rPr lang="it-IT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8DC88E4C-317D-4CAE-ABBE-FEED64F29AA8}"/>
              </a:ext>
            </a:extLst>
          </p:cNvPr>
          <p:cNvSpPr txBox="1">
            <a:spLocks/>
          </p:cNvSpPr>
          <p:nvPr/>
        </p:nvSpPr>
        <p:spPr>
          <a:xfrm>
            <a:off x="1279515" y="539124"/>
            <a:ext cx="9554862" cy="51845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Cracking military ciphers in WWII, e.g., the Japanese Naval cipher (JN 25):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84F56587-F2E7-4C89-B1CC-E69FD22A39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7623" y="2370506"/>
            <a:ext cx="3972010" cy="2883594"/>
          </a:xfrm>
          <a:prstGeom prst="rect">
            <a:avLst/>
          </a:prstGeom>
        </p:spPr>
      </p:pic>
      <p:pic>
        <p:nvPicPr>
          <p:cNvPr id="16" name="Picture 3">
            <a:extLst>
              <a:ext uri="{FF2B5EF4-FFF2-40B4-BE49-F238E27FC236}">
                <a16:creationId xmlns:a16="http://schemas.microsoft.com/office/drawing/2014/main" id="{8445940F-1254-4C42-B9BF-4FC5F3F244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3483" y="2370506"/>
            <a:ext cx="4470894" cy="2883594"/>
          </a:xfrm>
          <a:prstGeom prst="rect">
            <a:avLst/>
          </a:prstGeom>
        </p:spPr>
      </p:pic>
      <p:sp>
        <p:nvSpPr>
          <p:cNvPr id="18" name="TextBox 4">
            <a:extLst>
              <a:ext uri="{FF2B5EF4-FFF2-40B4-BE49-F238E27FC236}">
                <a16:creationId xmlns:a16="http://schemas.microsoft.com/office/drawing/2014/main" id="{4FD04BA8-C9E7-4A9A-807B-2A8E8E716873}"/>
              </a:ext>
            </a:extLst>
          </p:cNvPr>
          <p:cNvSpPr txBox="1"/>
          <p:nvPr/>
        </p:nvSpPr>
        <p:spPr>
          <a:xfrm rot="10800000" flipV="1">
            <a:off x="74811" y="6077963"/>
            <a:ext cx="74946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Source: https://towardsdatascience.com/how-bayes-theorem-helped-win-the-second-world-war-7f3be5f4676c</a:t>
            </a:r>
          </a:p>
        </p:txBody>
      </p:sp>
    </p:spTree>
    <p:extLst>
      <p:ext uri="{BB962C8B-B14F-4D97-AF65-F5344CB8AC3E}">
        <p14:creationId xmlns:p14="http://schemas.microsoft.com/office/powerpoint/2010/main" val="22394893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tangolo 12">
            <a:extLst>
              <a:ext uri="{FF2B5EF4-FFF2-40B4-BE49-F238E27FC236}">
                <a16:creationId xmlns:a16="http://schemas.microsoft.com/office/drawing/2014/main" id="{CB0F3CC7-D155-4DED-B513-5B4595C79FD5}"/>
              </a:ext>
            </a:extLst>
          </p:cNvPr>
          <p:cNvSpPr/>
          <p:nvPr/>
        </p:nvSpPr>
        <p:spPr>
          <a:xfrm>
            <a:off x="74811" y="6393984"/>
            <a:ext cx="12042378" cy="38305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7B954650-793E-441E-B65B-6ABC0362C7E5}"/>
              </a:ext>
            </a:extLst>
          </p:cNvPr>
          <p:cNvSpPr txBox="1"/>
          <p:nvPr/>
        </p:nvSpPr>
        <p:spPr>
          <a:xfrm>
            <a:off x="209548" y="6393984"/>
            <a:ext cx="11791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Bayesian Data Analysis – A Primer                    Workshop 2021                    Marco D’Alessandro (PhD)                    ISTC CNR </a:t>
            </a:r>
            <a:r>
              <a:rPr lang="it-IT" dirty="0" err="1">
                <a:solidFill>
                  <a:schemeClr val="bg1"/>
                </a:solidFill>
              </a:rPr>
              <a:t>Italy</a:t>
            </a:r>
            <a:r>
              <a:rPr lang="it-IT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58" name="Immagine 57" descr="Immagine che contiene testo, grafica vettoriale, casco&#10;&#10;Descrizione generata automaticamente">
            <a:extLst>
              <a:ext uri="{FF2B5EF4-FFF2-40B4-BE49-F238E27FC236}">
                <a16:creationId xmlns:a16="http://schemas.microsoft.com/office/drawing/2014/main" id="{EE124591-5A50-4103-918F-59C02E2F7C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36874"/>
            <a:ext cx="1419574" cy="2188770"/>
          </a:xfrm>
          <a:prstGeom prst="rect">
            <a:avLst/>
          </a:prstGeom>
        </p:spPr>
      </p:pic>
      <p:sp>
        <p:nvSpPr>
          <p:cNvPr id="39" name="Rettangolo 38">
            <a:extLst>
              <a:ext uri="{FF2B5EF4-FFF2-40B4-BE49-F238E27FC236}">
                <a16:creationId xmlns:a16="http://schemas.microsoft.com/office/drawing/2014/main" id="{6A0F10AC-E1A4-4425-8A7C-B80BA9A2DA57}"/>
              </a:ext>
            </a:extLst>
          </p:cNvPr>
          <p:cNvSpPr/>
          <p:nvPr/>
        </p:nvSpPr>
        <p:spPr>
          <a:xfrm>
            <a:off x="4104618" y="530930"/>
            <a:ext cx="400181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3600" b="1" dirty="0" err="1"/>
              <a:t>Bayesian</a:t>
            </a:r>
            <a:r>
              <a:rPr lang="it-IT" sz="3600" b="1" dirty="0"/>
              <a:t> </a:t>
            </a:r>
            <a:r>
              <a:rPr lang="it-IT" sz="3600" b="1" dirty="0" err="1"/>
              <a:t>Inference</a:t>
            </a:r>
            <a:endParaRPr lang="it-IT" sz="3600" b="1" dirty="0"/>
          </a:p>
          <a:p>
            <a:pPr algn="ctr"/>
            <a:r>
              <a:rPr lang="it-IT" dirty="0"/>
              <a:t>(A more </a:t>
            </a:r>
            <a:r>
              <a:rPr lang="it-IT" dirty="0" err="1"/>
              <a:t>realistic</a:t>
            </a:r>
            <a:r>
              <a:rPr lang="it-IT" dirty="0"/>
              <a:t> scenario)</a:t>
            </a:r>
            <a:endParaRPr lang="en-US" dirty="0"/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1D23943B-EB84-47A7-A0E4-B78BF3523CCE}"/>
              </a:ext>
            </a:extLst>
          </p:cNvPr>
          <p:cNvSpPr/>
          <p:nvPr/>
        </p:nvSpPr>
        <p:spPr>
          <a:xfrm>
            <a:off x="4916095" y="1691735"/>
            <a:ext cx="23235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dirty="0"/>
              <a:t>Compute the </a:t>
            </a:r>
            <a:r>
              <a:rPr lang="it-IT" dirty="0" err="1"/>
              <a:t>posterior</a:t>
            </a:r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F780F6BA-87E6-441B-BD17-A5AECE2853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2098" y="2669849"/>
            <a:ext cx="5398019" cy="2877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9810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tangolo 12">
            <a:extLst>
              <a:ext uri="{FF2B5EF4-FFF2-40B4-BE49-F238E27FC236}">
                <a16:creationId xmlns:a16="http://schemas.microsoft.com/office/drawing/2014/main" id="{CB0F3CC7-D155-4DED-B513-5B4595C79FD5}"/>
              </a:ext>
            </a:extLst>
          </p:cNvPr>
          <p:cNvSpPr/>
          <p:nvPr/>
        </p:nvSpPr>
        <p:spPr>
          <a:xfrm>
            <a:off x="74811" y="6393984"/>
            <a:ext cx="12042378" cy="38305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7B954650-793E-441E-B65B-6ABC0362C7E5}"/>
              </a:ext>
            </a:extLst>
          </p:cNvPr>
          <p:cNvSpPr txBox="1"/>
          <p:nvPr/>
        </p:nvSpPr>
        <p:spPr>
          <a:xfrm>
            <a:off x="209548" y="6393984"/>
            <a:ext cx="11791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Bayesian Data Analysis – A Primer                    Workshop 2021                    Marco D’Alessandro (PhD)                    ISTC CNR </a:t>
            </a:r>
            <a:r>
              <a:rPr lang="it-IT" dirty="0" err="1">
                <a:solidFill>
                  <a:schemeClr val="bg1"/>
                </a:solidFill>
              </a:rPr>
              <a:t>Italy</a:t>
            </a:r>
            <a:r>
              <a:rPr lang="it-IT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58" name="Immagine 57" descr="Immagine che contiene testo, grafica vettoriale, casco&#10;&#10;Descrizione generata automaticamente">
            <a:extLst>
              <a:ext uri="{FF2B5EF4-FFF2-40B4-BE49-F238E27FC236}">
                <a16:creationId xmlns:a16="http://schemas.microsoft.com/office/drawing/2014/main" id="{EE124591-5A50-4103-918F-59C02E2F7C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36874"/>
            <a:ext cx="1419574" cy="2188770"/>
          </a:xfrm>
          <a:prstGeom prst="rect">
            <a:avLst/>
          </a:prstGeom>
        </p:spPr>
      </p:pic>
      <p:sp>
        <p:nvSpPr>
          <p:cNvPr id="39" name="Rettangolo 38">
            <a:extLst>
              <a:ext uri="{FF2B5EF4-FFF2-40B4-BE49-F238E27FC236}">
                <a16:creationId xmlns:a16="http://schemas.microsoft.com/office/drawing/2014/main" id="{6A0F10AC-E1A4-4425-8A7C-B80BA9A2DA57}"/>
              </a:ext>
            </a:extLst>
          </p:cNvPr>
          <p:cNvSpPr/>
          <p:nvPr/>
        </p:nvSpPr>
        <p:spPr>
          <a:xfrm>
            <a:off x="4104618" y="530930"/>
            <a:ext cx="400181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3600" b="1" dirty="0" err="1"/>
              <a:t>Bayesian</a:t>
            </a:r>
            <a:r>
              <a:rPr lang="it-IT" sz="3600" b="1" dirty="0"/>
              <a:t> </a:t>
            </a:r>
            <a:r>
              <a:rPr lang="it-IT" sz="3600" b="1" dirty="0" err="1"/>
              <a:t>Inference</a:t>
            </a:r>
            <a:endParaRPr lang="it-IT" sz="3600" b="1" dirty="0"/>
          </a:p>
          <a:p>
            <a:pPr algn="ctr"/>
            <a:r>
              <a:rPr lang="it-IT" dirty="0"/>
              <a:t>(A more </a:t>
            </a:r>
            <a:r>
              <a:rPr lang="it-IT" dirty="0" err="1"/>
              <a:t>realistic</a:t>
            </a:r>
            <a:r>
              <a:rPr lang="it-IT" dirty="0"/>
              <a:t> scenario)</a:t>
            </a:r>
            <a:endParaRPr lang="en-US" dirty="0"/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1D23943B-EB84-47A7-A0E4-B78BF3523CCE}"/>
              </a:ext>
            </a:extLst>
          </p:cNvPr>
          <p:cNvSpPr/>
          <p:nvPr/>
        </p:nvSpPr>
        <p:spPr>
          <a:xfrm>
            <a:off x="4916095" y="1691735"/>
            <a:ext cx="23235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dirty="0"/>
              <a:t>Compute the </a:t>
            </a:r>
            <a:r>
              <a:rPr lang="it-IT" dirty="0" err="1"/>
              <a:t>posterior</a:t>
            </a:r>
            <a:endParaRPr lang="it-IT" dirty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A7AD48CE-5073-4345-9F4B-724EA8762B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6096" y="2242721"/>
            <a:ext cx="2232706" cy="1190104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2179887B-AB0A-41DF-93EC-8A6CFAF113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6095" y="3562633"/>
            <a:ext cx="2232707" cy="1190105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6257CEBC-1C17-404E-8253-B527AA1688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6095" y="4864324"/>
            <a:ext cx="2232706" cy="1190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9922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tangolo 12">
            <a:extLst>
              <a:ext uri="{FF2B5EF4-FFF2-40B4-BE49-F238E27FC236}">
                <a16:creationId xmlns:a16="http://schemas.microsoft.com/office/drawing/2014/main" id="{CB0F3CC7-D155-4DED-B513-5B4595C79FD5}"/>
              </a:ext>
            </a:extLst>
          </p:cNvPr>
          <p:cNvSpPr/>
          <p:nvPr/>
        </p:nvSpPr>
        <p:spPr>
          <a:xfrm>
            <a:off x="74811" y="6393984"/>
            <a:ext cx="12042378" cy="38305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7B954650-793E-441E-B65B-6ABC0362C7E5}"/>
              </a:ext>
            </a:extLst>
          </p:cNvPr>
          <p:cNvSpPr txBox="1"/>
          <p:nvPr/>
        </p:nvSpPr>
        <p:spPr>
          <a:xfrm>
            <a:off x="209548" y="6393984"/>
            <a:ext cx="11791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Bayesian Data Analysis – A Primer                    Workshop 2021                    Marco D’Alessandro (PhD)                    ISTC CNR </a:t>
            </a:r>
            <a:r>
              <a:rPr lang="it-IT" dirty="0" err="1">
                <a:solidFill>
                  <a:schemeClr val="bg1"/>
                </a:solidFill>
              </a:rPr>
              <a:t>Italy</a:t>
            </a:r>
            <a:r>
              <a:rPr lang="it-IT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58" name="Immagine 57" descr="Immagine che contiene testo, grafica vettoriale, casco&#10;&#10;Descrizione generata automaticamente">
            <a:extLst>
              <a:ext uri="{FF2B5EF4-FFF2-40B4-BE49-F238E27FC236}">
                <a16:creationId xmlns:a16="http://schemas.microsoft.com/office/drawing/2014/main" id="{EE124591-5A50-4103-918F-59C02E2F7C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36874"/>
            <a:ext cx="1419574" cy="2188770"/>
          </a:xfrm>
          <a:prstGeom prst="rect">
            <a:avLst/>
          </a:prstGeom>
        </p:spPr>
      </p:pic>
      <p:sp>
        <p:nvSpPr>
          <p:cNvPr id="39" name="Rettangolo 38">
            <a:extLst>
              <a:ext uri="{FF2B5EF4-FFF2-40B4-BE49-F238E27FC236}">
                <a16:creationId xmlns:a16="http://schemas.microsoft.com/office/drawing/2014/main" id="{6A0F10AC-E1A4-4425-8A7C-B80BA9A2DA57}"/>
              </a:ext>
            </a:extLst>
          </p:cNvPr>
          <p:cNvSpPr/>
          <p:nvPr/>
        </p:nvSpPr>
        <p:spPr>
          <a:xfrm>
            <a:off x="4104618" y="530930"/>
            <a:ext cx="400181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3600" b="1" dirty="0" err="1"/>
              <a:t>Bayesian</a:t>
            </a:r>
            <a:r>
              <a:rPr lang="it-IT" sz="3600" b="1" dirty="0"/>
              <a:t> </a:t>
            </a:r>
            <a:r>
              <a:rPr lang="it-IT" sz="3600" b="1" dirty="0" err="1"/>
              <a:t>Inference</a:t>
            </a:r>
            <a:endParaRPr lang="it-IT" sz="3600" b="1" dirty="0"/>
          </a:p>
          <a:p>
            <a:pPr algn="ctr"/>
            <a:r>
              <a:rPr lang="it-IT" dirty="0"/>
              <a:t>(A more </a:t>
            </a:r>
            <a:r>
              <a:rPr lang="it-IT" dirty="0" err="1"/>
              <a:t>realistic</a:t>
            </a:r>
            <a:r>
              <a:rPr lang="it-IT" dirty="0"/>
              <a:t> scenario)</a:t>
            </a:r>
            <a:endParaRPr lang="en-US" dirty="0"/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1D23943B-EB84-47A7-A0E4-B78BF3523CCE}"/>
              </a:ext>
            </a:extLst>
          </p:cNvPr>
          <p:cNvSpPr/>
          <p:nvPr/>
        </p:nvSpPr>
        <p:spPr>
          <a:xfrm>
            <a:off x="4916095" y="1691735"/>
            <a:ext cx="23235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dirty="0"/>
              <a:t>Compute the </a:t>
            </a:r>
            <a:r>
              <a:rPr lang="it-IT" dirty="0" err="1"/>
              <a:t>posterior</a:t>
            </a:r>
            <a:endParaRPr lang="it-IT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C0F85C2B-2E79-4336-9BF9-FE574FD4AF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655" y="2432496"/>
            <a:ext cx="5398019" cy="2877318"/>
          </a:xfrm>
          <a:prstGeom prst="rect">
            <a:avLst/>
          </a:prstGeom>
        </p:spPr>
      </p:pic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8E60BC79-691E-407D-9713-F03D6FA52FEE}"/>
              </a:ext>
            </a:extLst>
          </p:cNvPr>
          <p:cNvCxnSpPr/>
          <p:nvPr/>
        </p:nvCxnSpPr>
        <p:spPr>
          <a:xfrm flipH="1" flipV="1">
            <a:off x="2466363" y="3338818"/>
            <a:ext cx="1719743" cy="4949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ttore diritto 14">
            <a:extLst>
              <a:ext uri="{FF2B5EF4-FFF2-40B4-BE49-F238E27FC236}">
                <a16:creationId xmlns:a16="http://schemas.microsoft.com/office/drawing/2014/main" id="{7A90520C-44F9-4D1E-9B4B-D49E9A514349}"/>
              </a:ext>
            </a:extLst>
          </p:cNvPr>
          <p:cNvCxnSpPr/>
          <p:nvPr/>
        </p:nvCxnSpPr>
        <p:spPr>
          <a:xfrm flipH="1" flipV="1">
            <a:off x="3951215" y="1904301"/>
            <a:ext cx="805343" cy="69628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Connettore diritto 16">
            <a:extLst>
              <a:ext uri="{FF2B5EF4-FFF2-40B4-BE49-F238E27FC236}">
                <a16:creationId xmlns:a16="http://schemas.microsoft.com/office/drawing/2014/main" id="{D36CCF61-658F-4C45-85A3-B8E1D0FA7E92}"/>
              </a:ext>
            </a:extLst>
          </p:cNvPr>
          <p:cNvCxnSpPr/>
          <p:nvPr/>
        </p:nvCxnSpPr>
        <p:spPr>
          <a:xfrm flipV="1">
            <a:off x="6400800" y="2122415"/>
            <a:ext cx="1459684" cy="115768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0" name="Rettangolo 19">
            <a:extLst>
              <a:ext uri="{FF2B5EF4-FFF2-40B4-BE49-F238E27FC236}">
                <a16:creationId xmlns:a16="http://schemas.microsoft.com/office/drawing/2014/main" id="{2F52BBEA-60AF-4DA9-A0BB-D60A194EFDCF}"/>
              </a:ext>
            </a:extLst>
          </p:cNvPr>
          <p:cNvSpPr/>
          <p:nvPr/>
        </p:nvSpPr>
        <p:spPr>
          <a:xfrm>
            <a:off x="2964764" y="1648389"/>
            <a:ext cx="10325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dirty="0" err="1"/>
              <a:t>Posterior</a:t>
            </a:r>
            <a:endParaRPr lang="it-IT" dirty="0"/>
          </a:p>
        </p:txBody>
      </p:sp>
      <p:sp>
        <p:nvSpPr>
          <p:cNvPr id="21" name="Rettangolo 20">
            <a:extLst>
              <a:ext uri="{FF2B5EF4-FFF2-40B4-BE49-F238E27FC236}">
                <a16:creationId xmlns:a16="http://schemas.microsoft.com/office/drawing/2014/main" id="{84F83586-0AAB-45D4-83C8-712B97F16B1D}"/>
              </a:ext>
            </a:extLst>
          </p:cNvPr>
          <p:cNvSpPr/>
          <p:nvPr/>
        </p:nvSpPr>
        <p:spPr>
          <a:xfrm>
            <a:off x="1856117" y="3059668"/>
            <a:ext cx="10348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dirty="0" err="1"/>
              <a:t>Likehood</a:t>
            </a:r>
            <a:endParaRPr lang="it-IT" dirty="0"/>
          </a:p>
        </p:txBody>
      </p:sp>
      <p:sp>
        <p:nvSpPr>
          <p:cNvPr id="22" name="Rettangolo 21">
            <a:extLst>
              <a:ext uri="{FF2B5EF4-FFF2-40B4-BE49-F238E27FC236}">
                <a16:creationId xmlns:a16="http://schemas.microsoft.com/office/drawing/2014/main" id="{044A7413-480B-4709-8156-1BDA3B10AD3D}"/>
              </a:ext>
            </a:extLst>
          </p:cNvPr>
          <p:cNvSpPr/>
          <p:nvPr/>
        </p:nvSpPr>
        <p:spPr>
          <a:xfrm>
            <a:off x="7780143" y="1818462"/>
            <a:ext cx="6383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dirty="0" err="1"/>
              <a:t>Prior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7858334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tangolo 12">
            <a:extLst>
              <a:ext uri="{FF2B5EF4-FFF2-40B4-BE49-F238E27FC236}">
                <a16:creationId xmlns:a16="http://schemas.microsoft.com/office/drawing/2014/main" id="{CB0F3CC7-D155-4DED-B513-5B4595C79FD5}"/>
              </a:ext>
            </a:extLst>
          </p:cNvPr>
          <p:cNvSpPr/>
          <p:nvPr/>
        </p:nvSpPr>
        <p:spPr>
          <a:xfrm>
            <a:off x="74811" y="6393984"/>
            <a:ext cx="12042378" cy="38305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7B954650-793E-441E-B65B-6ABC0362C7E5}"/>
              </a:ext>
            </a:extLst>
          </p:cNvPr>
          <p:cNvSpPr txBox="1"/>
          <p:nvPr/>
        </p:nvSpPr>
        <p:spPr>
          <a:xfrm>
            <a:off x="209548" y="6393984"/>
            <a:ext cx="11791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Bayesian Data Analysis – A Primer                    Workshop 2021                    Marco D’Alessandro (PhD)                    ISTC CNR </a:t>
            </a:r>
            <a:r>
              <a:rPr lang="it-IT" dirty="0" err="1">
                <a:solidFill>
                  <a:schemeClr val="bg1"/>
                </a:solidFill>
              </a:rPr>
              <a:t>Italy</a:t>
            </a:r>
            <a:r>
              <a:rPr lang="it-IT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58" name="Immagine 57" descr="Immagine che contiene testo, grafica vettoriale, casco&#10;&#10;Descrizione generata automaticamente">
            <a:extLst>
              <a:ext uri="{FF2B5EF4-FFF2-40B4-BE49-F238E27FC236}">
                <a16:creationId xmlns:a16="http://schemas.microsoft.com/office/drawing/2014/main" id="{EE124591-5A50-4103-918F-59C02E2F7C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36874"/>
            <a:ext cx="1419574" cy="2188770"/>
          </a:xfrm>
          <a:prstGeom prst="rect">
            <a:avLst/>
          </a:prstGeom>
        </p:spPr>
      </p:pic>
      <p:sp>
        <p:nvSpPr>
          <p:cNvPr id="39" name="Rettangolo 38">
            <a:extLst>
              <a:ext uri="{FF2B5EF4-FFF2-40B4-BE49-F238E27FC236}">
                <a16:creationId xmlns:a16="http://schemas.microsoft.com/office/drawing/2014/main" id="{6A0F10AC-E1A4-4425-8A7C-B80BA9A2DA57}"/>
              </a:ext>
            </a:extLst>
          </p:cNvPr>
          <p:cNvSpPr/>
          <p:nvPr/>
        </p:nvSpPr>
        <p:spPr>
          <a:xfrm>
            <a:off x="4104618" y="530930"/>
            <a:ext cx="400181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3600" b="1" dirty="0" err="1"/>
              <a:t>Bayesian</a:t>
            </a:r>
            <a:r>
              <a:rPr lang="it-IT" sz="3600" b="1" dirty="0"/>
              <a:t> </a:t>
            </a:r>
            <a:r>
              <a:rPr lang="it-IT" sz="3600" b="1" dirty="0" err="1"/>
              <a:t>Inference</a:t>
            </a:r>
            <a:endParaRPr lang="it-IT" sz="3600" b="1" dirty="0"/>
          </a:p>
          <a:p>
            <a:pPr algn="ctr"/>
            <a:r>
              <a:rPr lang="it-IT" dirty="0"/>
              <a:t>(A more </a:t>
            </a:r>
            <a:r>
              <a:rPr lang="it-IT" dirty="0" err="1"/>
              <a:t>realistic</a:t>
            </a:r>
            <a:r>
              <a:rPr lang="it-IT" dirty="0"/>
              <a:t> scenario)</a:t>
            </a:r>
            <a:endParaRPr lang="en-US" dirty="0"/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1D23943B-EB84-47A7-A0E4-B78BF3523CCE}"/>
              </a:ext>
            </a:extLst>
          </p:cNvPr>
          <p:cNvSpPr/>
          <p:nvPr/>
        </p:nvSpPr>
        <p:spPr>
          <a:xfrm>
            <a:off x="3703518" y="1918237"/>
            <a:ext cx="47849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dirty="0"/>
              <a:t>The Beta-</a:t>
            </a:r>
            <a:r>
              <a:rPr lang="it-IT" dirty="0" err="1"/>
              <a:t>Binomial</a:t>
            </a:r>
            <a:r>
              <a:rPr lang="it-IT" dirty="0"/>
              <a:t> case </a:t>
            </a:r>
            <a:r>
              <a:rPr lang="it-IT" dirty="0" err="1"/>
              <a:t>has</a:t>
            </a:r>
            <a:r>
              <a:rPr lang="it-IT" dirty="0"/>
              <a:t> an </a:t>
            </a:r>
            <a:r>
              <a:rPr lang="it-IT" dirty="0" err="1">
                <a:solidFill>
                  <a:srgbClr val="FF0000"/>
                </a:solidFill>
              </a:rPr>
              <a:t>analytical</a:t>
            </a:r>
            <a:r>
              <a:rPr lang="it-IT" dirty="0"/>
              <a:t> </a:t>
            </a:r>
            <a:r>
              <a:rPr lang="it-IT" dirty="0" err="1"/>
              <a:t>solution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ttangolo 7">
                <a:extLst>
                  <a:ext uri="{FF2B5EF4-FFF2-40B4-BE49-F238E27FC236}">
                    <a16:creationId xmlns:a16="http://schemas.microsoft.com/office/drawing/2014/main" id="{EF875B73-BE61-4985-9D95-99B0622BA420}"/>
                  </a:ext>
                </a:extLst>
              </p:cNvPr>
              <p:cNvSpPr/>
              <p:nvPr/>
            </p:nvSpPr>
            <p:spPr>
              <a:xfrm>
                <a:off x="5238152" y="2566880"/>
                <a:ext cx="158601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~ </m:t>
                      </m:r>
                      <m:r>
                        <m:rPr>
                          <m:sty m:val="p"/>
                        </m:rPr>
                        <a:rPr lang="it-IT">
                          <a:latin typeface="Cambria Math" panose="02040503050406030204" pitchFamily="18" charset="0"/>
                        </a:rPr>
                        <m:t>B</m:t>
                      </m:r>
                      <m:r>
                        <m:rPr>
                          <m:sty m:val="p"/>
                        </m:rPr>
                        <a:rPr lang="it-IT" b="0" i="0" smtClean="0">
                          <a:latin typeface="Cambria Math" panose="02040503050406030204" pitchFamily="18" charset="0"/>
                        </a:rPr>
                        <m:t>eta</m:t>
                      </m:r>
                      <m:r>
                        <a:rPr lang="it-IT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t-IT" i="1" smtClean="0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</m:t>
                      </m:r>
                      <m:r>
                        <a:rPr lang="it-IT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it-IT" i="1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</m:t>
                      </m:r>
                      <m:r>
                        <a:rPr lang="it-IT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8" name="Rettangolo 7">
                <a:extLst>
                  <a:ext uri="{FF2B5EF4-FFF2-40B4-BE49-F238E27FC236}">
                    <a16:creationId xmlns:a16="http://schemas.microsoft.com/office/drawing/2014/main" id="{EF875B73-BE61-4985-9D95-99B0622BA4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8152" y="2566880"/>
                <a:ext cx="1586011" cy="369332"/>
              </a:xfrm>
              <a:prstGeom prst="rect">
                <a:avLst/>
              </a:prstGeom>
              <a:blipFill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ttangolo 8">
                <a:extLst>
                  <a:ext uri="{FF2B5EF4-FFF2-40B4-BE49-F238E27FC236}">
                    <a16:creationId xmlns:a16="http://schemas.microsoft.com/office/drawing/2014/main" id="{4AA4983F-E354-4A3D-A48D-B30D46F2B19A}"/>
                  </a:ext>
                </a:extLst>
              </p:cNvPr>
              <p:cNvSpPr/>
              <p:nvPr/>
            </p:nvSpPr>
            <p:spPr>
              <a:xfrm>
                <a:off x="4982088" y="2996383"/>
                <a:ext cx="209813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 ~ </m:t>
                      </m:r>
                      <m:r>
                        <m:rPr>
                          <m:sty m:val="p"/>
                        </m:rPr>
                        <a:rPr lang="it-IT" b="0" i="0" smtClean="0">
                          <a:latin typeface="Cambria Math" panose="02040503050406030204" pitchFamily="18" charset="0"/>
                        </a:rPr>
                        <m:t>Binomial</m:t>
                      </m:r>
                      <m:r>
                        <a:rPr lang="it-IT" b="0" i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it-IT" b="0" i="0" smtClean="0"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it-IT" b="0" i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it-IT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9" name="Rettangolo 8">
                <a:extLst>
                  <a:ext uri="{FF2B5EF4-FFF2-40B4-BE49-F238E27FC236}">
                    <a16:creationId xmlns:a16="http://schemas.microsoft.com/office/drawing/2014/main" id="{4AA4983F-E354-4A3D-A48D-B30D46F2B1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2088" y="2996383"/>
                <a:ext cx="2098138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ttangolo 1">
                <a:extLst>
                  <a:ext uri="{FF2B5EF4-FFF2-40B4-BE49-F238E27FC236}">
                    <a16:creationId xmlns:a16="http://schemas.microsoft.com/office/drawing/2014/main" id="{C195AF3B-1385-434C-BE15-B62C9E4E5F0C}"/>
                  </a:ext>
                </a:extLst>
              </p:cNvPr>
              <p:cNvSpPr/>
              <p:nvPr/>
            </p:nvSpPr>
            <p:spPr>
              <a:xfrm>
                <a:off x="3603843" y="3645026"/>
                <a:ext cx="498431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it-IT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</m:d>
                      </m:e>
                    </m:d>
                    <m:r>
                      <m:rPr>
                        <m:nor/>
                      </m:rPr>
                      <a:rPr lang="it-IT" b="0" i="0" smtClean="0">
                        <a:latin typeface="Cambria Math" panose="02040503050406030204" pitchFamily="18" charset="0"/>
                      </a:rPr>
                      <m:t>  </m:t>
                    </m:r>
                    <m:r>
                      <m:rPr>
                        <m:nor/>
                      </m:rPr>
                      <a:rPr lang="it-IT"/>
                      <m:t>∝</m:t>
                    </m:r>
                    <m:r>
                      <m:rPr>
                        <m:nor/>
                      </m:rPr>
                      <a:rPr lang="it-IT" b="0" i="0" smtClean="0"/>
                      <m:t> </m:t>
                    </m:r>
                    <m:r>
                      <m:rPr>
                        <m:sty m:val="p"/>
                      </m:rPr>
                      <a:rPr lang="it-IT">
                        <a:latin typeface="Cambria Math" panose="02040503050406030204" pitchFamily="18" charset="0"/>
                      </a:rPr>
                      <m:t>Binomial</m:t>
                    </m:r>
                    <m:r>
                      <a:rPr lang="it-IT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it-IT" b="0" i="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it-IT" b="0" i="0" smtClean="0">
                        <a:latin typeface="Cambria Math" panose="02040503050406030204" pitchFamily="18" charset="0"/>
                      </a:rPr>
                      <m:t>|</m:t>
                    </m:r>
                    <m:r>
                      <m:rPr>
                        <m:sty m:val="p"/>
                      </m:rPr>
                      <a:rPr lang="it-IT">
                        <a:latin typeface="Cambria Math" panose="02040503050406030204" pitchFamily="18" charset="0"/>
                      </a:rPr>
                      <m:t>N</m:t>
                    </m:r>
                    <m:r>
                      <a:rPr lang="it-IT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it-IT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it-IT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t-IT">
                        <a:latin typeface="Cambria Math" panose="02040503050406030204" pitchFamily="18" charset="0"/>
                      </a:rPr>
                      <m:t>Beta</m:t>
                    </m:r>
                    <m:r>
                      <a:rPr lang="it-IT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it-IT" b="0" i="1" dirty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it-IT" i="1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</m:t>
                    </m:r>
                    <m:r>
                      <a:rPr lang="it-IT">
                        <a:latin typeface="Cambria Math" panose="02040503050406030204" pitchFamily="18" charset="0"/>
                      </a:rPr>
                      <m:t>,</m:t>
                    </m:r>
                    <m:r>
                      <a:rPr lang="it-IT" i="1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</m:t>
                    </m:r>
                    <m:r>
                      <a:rPr lang="it-IT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it-IT" dirty="0"/>
              </a:p>
            </p:txBody>
          </p:sp>
        </mc:Choice>
        <mc:Fallback xmlns="">
          <p:sp>
            <p:nvSpPr>
              <p:cNvPr id="2" name="Rettangolo 1">
                <a:extLst>
                  <a:ext uri="{FF2B5EF4-FFF2-40B4-BE49-F238E27FC236}">
                    <a16:creationId xmlns:a16="http://schemas.microsoft.com/office/drawing/2014/main" id="{C195AF3B-1385-434C-BE15-B62C9E4E5F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3843" y="3645026"/>
                <a:ext cx="4984313" cy="369332"/>
              </a:xfrm>
              <a:prstGeom prst="rect">
                <a:avLst/>
              </a:prstGeom>
              <a:blipFill>
                <a:blip r:embed="rId5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ttangolo 2">
                <a:extLst>
                  <a:ext uri="{FF2B5EF4-FFF2-40B4-BE49-F238E27FC236}">
                    <a16:creationId xmlns:a16="http://schemas.microsoft.com/office/drawing/2014/main" id="{A067A9C7-B3B4-4F9F-B612-CDC485F0CC3E}"/>
                  </a:ext>
                </a:extLst>
              </p:cNvPr>
              <p:cNvSpPr/>
              <p:nvPr/>
            </p:nvSpPr>
            <p:spPr>
              <a:xfrm>
                <a:off x="4312000" y="4297863"/>
                <a:ext cx="343831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it-IT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  <m:r>
                      <a:rPr lang="it-IT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it-IT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t-IT">
                        <a:latin typeface="Cambria Math" panose="02040503050406030204" pitchFamily="18" charset="0"/>
                      </a:rPr>
                      <m:t>Beta</m:t>
                    </m:r>
                    <m:r>
                      <a:rPr lang="it-IT">
                        <a:latin typeface="Cambria Math" panose="02040503050406030204" pitchFamily="18" charset="0"/>
                      </a:rPr>
                      <m:t>(</m:t>
                    </m:r>
                    <m:r>
                      <a:rPr lang="it-IT" i="1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</m:t>
                    </m:r>
                    <m:r>
                      <a:rPr lang="it-IT" b="0" i="1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+</m:t>
                    </m:r>
                    <m:r>
                      <a:rPr lang="it-IT" b="0" i="1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𝑦</m:t>
                    </m:r>
                    <m:r>
                      <a:rPr lang="it-IT">
                        <a:latin typeface="Cambria Math" panose="02040503050406030204" pitchFamily="18" charset="0"/>
                      </a:rPr>
                      <m:t>,</m:t>
                    </m:r>
                    <m:r>
                      <a:rPr lang="it-IT" i="1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</m:t>
                    </m:r>
                    <m:r>
                      <a:rPr lang="it-IT" b="0" i="1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+</m:t>
                    </m:r>
                    <m:r>
                      <a:rPr lang="it-IT" b="0" i="1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𝑁</m:t>
                    </m:r>
                    <m:r>
                      <a:rPr lang="it-IT" b="0" i="1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−</m:t>
                    </m:r>
                    <m:r>
                      <a:rPr lang="it-IT" b="0" i="1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𝑦</m:t>
                    </m:r>
                    <m:r>
                      <a:rPr lang="it-IT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it-IT" dirty="0"/>
              </a:p>
            </p:txBody>
          </p:sp>
        </mc:Choice>
        <mc:Fallback xmlns="">
          <p:sp>
            <p:nvSpPr>
              <p:cNvPr id="3" name="Rettangolo 2">
                <a:extLst>
                  <a:ext uri="{FF2B5EF4-FFF2-40B4-BE49-F238E27FC236}">
                    <a16:creationId xmlns:a16="http://schemas.microsoft.com/office/drawing/2014/main" id="{A067A9C7-B3B4-4F9F-B612-CDC485F0CC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2000" y="4297863"/>
                <a:ext cx="3438314" cy="369332"/>
              </a:xfrm>
              <a:prstGeom prst="rect">
                <a:avLst/>
              </a:prstGeom>
              <a:blipFill>
                <a:blip r:embed="rId6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Ovale 4">
            <a:extLst>
              <a:ext uri="{FF2B5EF4-FFF2-40B4-BE49-F238E27FC236}">
                <a16:creationId xmlns:a16="http://schemas.microsoft.com/office/drawing/2014/main" id="{90B9B9E6-A707-40B1-BBB8-A572094015E2}"/>
              </a:ext>
            </a:extLst>
          </p:cNvPr>
          <p:cNvSpPr/>
          <p:nvPr/>
        </p:nvSpPr>
        <p:spPr>
          <a:xfrm>
            <a:off x="5880683" y="4297863"/>
            <a:ext cx="629174" cy="365138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3FCF26AD-15EE-4451-8381-D4FC785A4CAF}"/>
              </a:ext>
            </a:extLst>
          </p:cNvPr>
          <p:cNvSpPr/>
          <p:nvPr/>
        </p:nvSpPr>
        <p:spPr>
          <a:xfrm>
            <a:off x="6555914" y="4273482"/>
            <a:ext cx="1048624" cy="448412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DA70CD46-506D-403E-B67B-D34B6F6A1CB9}"/>
              </a:ext>
            </a:extLst>
          </p:cNvPr>
          <p:cNvCxnSpPr>
            <a:cxnSpLocks/>
            <a:stCxn id="5" idx="4"/>
          </p:cNvCxnSpPr>
          <p:nvPr/>
        </p:nvCxnSpPr>
        <p:spPr>
          <a:xfrm>
            <a:off x="6195270" y="4663001"/>
            <a:ext cx="314587" cy="378268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A36B5E75-BDFA-428C-AE13-E304221D1BE2}"/>
              </a:ext>
            </a:extLst>
          </p:cNvPr>
          <p:cNvCxnSpPr>
            <a:cxnSpLocks/>
            <a:stCxn id="15" idx="4"/>
            <a:endCxn id="19" idx="0"/>
          </p:cNvCxnSpPr>
          <p:nvPr/>
        </p:nvCxnSpPr>
        <p:spPr>
          <a:xfrm flipH="1">
            <a:off x="6669102" y="4721894"/>
            <a:ext cx="411124" cy="333097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Rettangolo 18">
            <a:extLst>
              <a:ext uri="{FF2B5EF4-FFF2-40B4-BE49-F238E27FC236}">
                <a16:creationId xmlns:a16="http://schemas.microsoft.com/office/drawing/2014/main" id="{A2F926D9-0097-4B19-8397-5A510359A854}"/>
              </a:ext>
            </a:extLst>
          </p:cNvPr>
          <p:cNvSpPr/>
          <p:nvPr/>
        </p:nvSpPr>
        <p:spPr>
          <a:xfrm>
            <a:off x="4226349" y="5054991"/>
            <a:ext cx="488550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1200" dirty="0"/>
              <a:t>The </a:t>
            </a:r>
            <a:r>
              <a:rPr lang="it-IT" sz="1200" dirty="0" err="1"/>
              <a:t>two</a:t>
            </a:r>
            <a:r>
              <a:rPr lang="it-IT" sz="1200" dirty="0"/>
              <a:t> new </a:t>
            </a:r>
            <a:r>
              <a:rPr lang="it-IT" sz="1200" dirty="0" err="1"/>
              <a:t>parameters</a:t>
            </a:r>
            <a:r>
              <a:rPr lang="it-IT" sz="1200" dirty="0"/>
              <a:t> </a:t>
            </a:r>
            <a:r>
              <a:rPr lang="it-IT" sz="1200" dirty="0" err="1"/>
              <a:t>defining</a:t>
            </a:r>
            <a:r>
              <a:rPr lang="it-IT" sz="1200" dirty="0"/>
              <a:t> the </a:t>
            </a:r>
            <a:r>
              <a:rPr lang="it-IT" sz="1200" dirty="0" err="1"/>
              <a:t>posterior</a:t>
            </a:r>
            <a:r>
              <a:rPr lang="it-IT" sz="1200" dirty="0"/>
              <a:t>, </a:t>
            </a:r>
            <a:r>
              <a:rPr lang="it-IT" sz="1200" dirty="0" err="1"/>
              <a:t>which</a:t>
            </a:r>
            <a:r>
              <a:rPr lang="it-IT" sz="1200" dirty="0"/>
              <a:t> </a:t>
            </a:r>
            <a:r>
              <a:rPr lang="it-IT" sz="1200" dirty="0" err="1"/>
              <a:t>is</a:t>
            </a:r>
            <a:r>
              <a:rPr lang="it-IT" sz="1200" dirty="0"/>
              <a:t> a Beta </a:t>
            </a:r>
            <a:r>
              <a:rPr lang="it-IT" sz="1200" dirty="0" err="1"/>
              <a:t>distribution</a:t>
            </a:r>
            <a:endParaRPr lang="it-IT" sz="1200" dirty="0"/>
          </a:p>
        </p:txBody>
      </p:sp>
      <p:sp>
        <p:nvSpPr>
          <p:cNvPr id="23" name="Rettangolo 22">
            <a:extLst>
              <a:ext uri="{FF2B5EF4-FFF2-40B4-BE49-F238E27FC236}">
                <a16:creationId xmlns:a16="http://schemas.microsoft.com/office/drawing/2014/main" id="{EBCF14B7-B808-4593-A146-B839083B4348}"/>
              </a:ext>
            </a:extLst>
          </p:cNvPr>
          <p:cNvSpPr/>
          <p:nvPr/>
        </p:nvSpPr>
        <p:spPr>
          <a:xfrm>
            <a:off x="2184046" y="5599222"/>
            <a:ext cx="76942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dirty="0"/>
              <a:t>The Beta </a:t>
            </a:r>
            <a:r>
              <a:rPr lang="it-IT" dirty="0" err="1"/>
              <a:t>distribution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 </a:t>
            </a:r>
            <a:r>
              <a:rPr lang="it-IT" dirty="0">
                <a:solidFill>
                  <a:srgbClr val="FF0000"/>
                </a:solidFill>
              </a:rPr>
              <a:t>CONJUGATE PRIOR </a:t>
            </a:r>
            <a:r>
              <a:rPr lang="it-IT" dirty="0"/>
              <a:t>for the </a:t>
            </a:r>
            <a:r>
              <a:rPr lang="it-IT" dirty="0" err="1"/>
              <a:t>Binomial</a:t>
            </a:r>
            <a:r>
              <a:rPr lang="it-IT" dirty="0"/>
              <a:t> </a:t>
            </a:r>
            <a:r>
              <a:rPr lang="it-IT" dirty="0" err="1"/>
              <a:t>likelihood</a:t>
            </a:r>
            <a:r>
              <a:rPr lang="it-IT" dirty="0"/>
              <a:t> </a:t>
            </a:r>
            <a:r>
              <a:rPr lang="it-IT" dirty="0" err="1"/>
              <a:t>function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219521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5" grpId="0" animBg="1"/>
      <p:bldP spid="19" grpId="0"/>
      <p:bldP spid="23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tangolo 12">
            <a:extLst>
              <a:ext uri="{FF2B5EF4-FFF2-40B4-BE49-F238E27FC236}">
                <a16:creationId xmlns:a16="http://schemas.microsoft.com/office/drawing/2014/main" id="{CB0F3CC7-D155-4DED-B513-5B4595C79FD5}"/>
              </a:ext>
            </a:extLst>
          </p:cNvPr>
          <p:cNvSpPr/>
          <p:nvPr/>
        </p:nvSpPr>
        <p:spPr>
          <a:xfrm>
            <a:off x="74811" y="6393984"/>
            <a:ext cx="12042378" cy="38305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7B954650-793E-441E-B65B-6ABC0362C7E5}"/>
              </a:ext>
            </a:extLst>
          </p:cNvPr>
          <p:cNvSpPr txBox="1"/>
          <p:nvPr/>
        </p:nvSpPr>
        <p:spPr>
          <a:xfrm>
            <a:off x="209548" y="6393984"/>
            <a:ext cx="11791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Bayesian Data Analysis – A Primer                    Workshop 2021                    Marco D’Alessandro (PhD)                    ISTC CNR </a:t>
            </a:r>
            <a:r>
              <a:rPr lang="it-IT" dirty="0" err="1">
                <a:solidFill>
                  <a:schemeClr val="bg1"/>
                </a:solidFill>
              </a:rPr>
              <a:t>Italy</a:t>
            </a:r>
            <a:r>
              <a:rPr lang="it-IT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9" name="Rettangolo 38">
            <a:extLst>
              <a:ext uri="{FF2B5EF4-FFF2-40B4-BE49-F238E27FC236}">
                <a16:creationId xmlns:a16="http://schemas.microsoft.com/office/drawing/2014/main" id="{6A0F10AC-E1A4-4425-8A7C-B80BA9A2DA57}"/>
              </a:ext>
            </a:extLst>
          </p:cNvPr>
          <p:cNvSpPr/>
          <p:nvPr/>
        </p:nvSpPr>
        <p:spPr>
          <a:xfrm>
            <a:off x="2944437" y="610840"/>
            <a:ext cx="630312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3600" b="1" dirty="0"/>
              <a:t>Some </a:t>
            </a:r>
            <a:r>
              <a:rPr lang="it-IT" sz="3600" b="1" dirty="0" err="1"/>
              <a:t>important</a:t>
            </a:r>
            <a:r>
              <a:rPr lang="it-IT" sz="3600" b="1" dirty="0"/>
              <a:t> </a:t>
            </a:r>
            <a:r>
              <a:rPr lang="it-IT" sz="3600" b="1" dirty="0" err="1"/>
              <a:t>characteristics</a:t>
            </a:r>
            <a:r>
              <a:rPr lang="it-IT" sz="3600" b="1" dirty="0"/>
              <a:t> of </a:t>
            </a:r>
            <a:r>
              <a:rPr lang="it-IT" sz="3600" b="1" dirty="0" err="1"/>
              <a:t>Bayesian</a:t>
            </a:r>
            <a:r>
              <a:rPr lang="it-IT" sz="3600" b="1" dirty="0"/>
              <a:t> </a:t>
            </a:r>
            <a:r>
              <a:rPr lang="it-IT" sz="3600" b="1" dirty="0" err="1"/>
              <a:t>Modeling</a:t>
            </a:r>
            <a:endParaRPr lang="it-IT" sz="3600" b="1" dirty="0"/>
          </a:p>
          <a:p>
            <a:pPr algn="ctr"/>
            <a:r>
              <a:rPr lang="it-IT" dirty="0"/>
              <a:t>(</a:t>
            </a:r>
            <a:r>
              <a:rPr lang="it-IT" dirty="0" err="1"/>
              <a:t>things</a:t>
            </a:r>
            <a:r>
              <a:rPr lang="it-IT" dirty="0"/>
              <a:t> to </a:t>
            </a:r>
            <a:r>
              <a:rPr lang="it-IT" dirty="0" err="1"/>
              <a:t>have</a:t>
            </a:r>
            <a:r>
              <a:rPr lang="it-IT" dirty="0"/>
              <a:t> in mind)</a:t>
            </a:r>
            <a:endParaRPr lang="en-US" dirty="0"/>
          </a:p>
          <a:p>
            <a:endParaRPr lang="it-IT" sz="3600" b="1" dirty="0"/>
          </a:p>
          <a:p>
            <a:endParaRPr lang="it-IT" sz="3600" b="1" dirty="0"/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1D23943B-EB84-47A7-A0E4-B78BF3523CCE}"/>
              </a:ext>
            </a:extLst>
          </p:cNvPr>
          <p:cNvSpPr/>
          <p:nvPr/>
        </p:nvSpPr>
        <p:spPr>
          <a:xfrm>
            <a:off x="3058247" y="2549609"/>
            <a:ext cx="6094554" cy="39703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Tx/>
              <a:buChar char="-"/>
            </a:pPr>
            <a:r>
              <a:rPr lang="it-IT" dirty="0" err="1"/>
              <a:t>Ability</a:t>
            </a:r>
            <a:r>
              <a:rPr lang="it-IT" dirty="0"/>
              <a:t> to incorporate </a:t>
            </a:r>
            <a:r>
              <a:rPr lang="it-IT" dirty="0" err="1"/>
              <a:t>prior</a:t>
            </a:r>
            <a:r>
              <a:rPr lang="it-IT" dirty="0"/>
              <a:t> information</a:t>
            </a:r>
          </a:p>
          <a:p>
            <a:pPr marL="285750" indent="-285750">
              <a:buFontTx/>
              <a:buChar char="-"/>
            </a:pPr>
            <a:endParaRPr lang="it-IT" dirty="0"/>
          </a:p>
          <a:p>
            <a:pPr marL="285750" indent="-285750">
              <a:buFontTx/>
              <a:buChar char="-"/>
            </a:pPr>
            <a:r>
              <a:rPr lang="it-IT" dirty="0" err="1"/>
              <a:t>Shrinkage</a:t>
            </a:r>
            <a:endParaRPr lang="it-IT" dirty="0"/>
          </a:p>
          <a:p>
            <a:endParaRPr lang="it-IT" dirty="0"/>
          </a:p>
          <a:p>
            <a:pPr marL="285750" indent="-285750">
              <a:buFontTx/>
              <a:buChar char="-"/>
            </a:pPr>
            <a:r>
              <a:rPr lang="it-IT" dirty="0"/>
              <a:t>Impact of data </a:t>
            </a:r>
            <a:r>
              <a:rPr lang="it-IT" dirty="0" err="1"/>
              <a:t>properties</a:t>
            </a:r>
            <a:r>
              <a:rPr lang="it-IT" dirty="0"/>
              <a:t> (e.g. sample size) on the </a:t>
            </a:r>
            <a:r>
              <a:rPr lang="it-IT" dirty="0" err="1"/>
              <a:t>posterior</a:t>
            </a:r>
            <a:endParaRPr lang="it-IT" dirty="0"/>
          </a:p>
          <a:p>
            <a:endParaRPr lang="it-IT" dirty="0"/>
          </a:p>
          <a:p>
            <a:pPr marL="285750" indent="-285750">
              <a:buFontTx/>
              <a:buChar char="-"/>
            </a:pPr>
            <a:r>
              <a:rPr lang="it-IT" dirty="0"/>
              <a:t>Natural </a:t>
            </a:r>
            <a:r>
              <a:rPr lang="it-IT" dirty="0" err="1"/>
              <a:t>propagation</a:t>
            </a:r>
            <a:r>
              <a:rPr lang="it-IT" dirty="0"/>
              <a:t> of </a:t>
            </a:r>
            <a:r>
              <a:rPr lang="it-IT" dirty="0" err="1"/>
              <a:t>uncertainty</a:t>
            </a:r>
            <a:endParaRPr lang="it-IT" dirty="0"/>
          </a:p>
          <a:p>
            <a:pPr marL="285750" indent="-285750">
              <a:buFontTx/>
              <a:buChar char="-"/>
            </a:pPr>
            <a:endParaRPr lang="it-IT" dirty="0"/>
          </a:p>
          <a:p>
            <a:pPr marL="285750" indent="-285750">
              <a:buFontTx/>
              <a:buChar char="-"/>
            </a:pPr>
            <a:r>
              <a:rPr lang="it-IT" dirty="0"/>
              <a:t>Data-</a:t>
            </a:r>
            <a:r>
              <a:rPr lang="it-IT" dirty="0" err="1"/>
              <a:t>order</a:t>
            </a:r>
            <a:r>
              <a:rPr lang="it-IT" dirty="0"/>
              <a:t> </a:t>
            </a:r>
            <a:r>
              <a:rPr lang="it-IT" dirty="0" err="1"/>
              <a:t>invariance</a:t>
            </a:r>
            <a:r>
              <a:rPr lang="it-IT" dirty="0"/>
              <a:t> </a:t>
            </a:r>
          </a:p>
          <a:p>
            <a:pPr marL="285750" indent="-285750">
              <a:buFontTx/>
              <a:buChar char="-"/>
            </a:pPr>
            <a:endParaRPr lang="it-IT" dirty="0"/>
          </a:p>
          <a:p>
            <a:pPr marL="285750" indent="-285750">
              <a:buFontTx/>
              <a:buChar char="-"/>
            </a:pPr>
            <a:r>
              <a:rPr lang="it-IT" dirty="0" err="1"/>
              <a:t>Sequential</a:t>
            </a:r>
            <a:r>
              <a:rPr lang="it-IT" dirty="0"/>
              <a:t> </a:t>
            </a:r>
            <a:r>
              <a:rPr lang="it-IT" dirty="0" err="1"/>
              <a:t>updating</a:t>
            </a:r>
            <a:endParaRPr lang="it-IT" dirty="0"/>
          </a:p>
          <a:p>
            <a:endParaRPr lang="it-IT" dirty="0"/>
          </a:p>
          <a:p>
            <a:pPr marL="285750" indent="-285750">
              <a:buFontTx/>
              <a:buChar char="-"/>
            </a:pPr>
            <a:endParaRPr lang="it-IT" dirty="0"/>
          </a:p>
          <a:p>
            <a:pPr marL="285750" indent="-285750">
              <a:buFontTx/>
              <a:buChar char="-"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0644001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tangolo 12">
            <a:extLst>
              <a:ext uri="{FF2B5EF4-FFF2-40B4-BE49-F238E27FC236}">
                <a16:creationId xmlns:a16="http://schemas.microsoft.com/office/drawing/2014/main" id="{CB0F3CC7-D155-4DED-B513-5B4595C79FD5}"/>
              </a:ext>
            </a:extLst>
          </p:cNvPr>
          <p:cNvSpPr/>
          <p:nvPr/>
        </p:nvSpPr>
        <p:spPr>
          <a:xfrm>
            <a:off x="74811" y="6393984"/>
            <a:ext cx="12042378" cy="38305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7B954650-793E-441E-B65B-6ABC0362C7E5}"/>
              </a:ext>
            </a:extLst>
          </p:cNvPr>
          <p:cNvSpPr txBox="1"/>
          <p:nvPr/>
        </p:nvSpPr>
        <p:spPr>
          <a:xfrm>
            <a:off x="209548" y="6393984"/>
            <a:ext cx="11791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Bayesian Data Analysis – A Primer                    Workshop 2021                    Marco D’Alessandro (PhD)                    ISTC CNR </a:t>
            </a:r>
            <a:r>
              <a:rPr lang="it-IT" dirty="0" err="1">
                <a:solidFill>
                  <a:schemeClr val="bg1"/>
                </a:solidFill>
              </a:rPr>
              <a:t>Italy</a:t>
            </a:r>
            <a:r>
              <a:rPr lang="it-IT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9" name="Rettangolo 38">
            <a:extLst>
              <a:ext uri="{FF2B5EF4-FFF2-40B4-BE49-F238E27FC236}">
                <a16:creationId xmlns:a16="http://schemas.microsoft.com/office/drawing/2014/main" id="{6A0F10AC-E1A4-4425-8A7C-B80BA9A2DA57}"/>
              </a:ext>
            </a:extLst>
          </p:cNvPr>
          <p:cNvSpPr/>
          <p:nvPr/>
        </p:nvSpPr>
        <p:spPr>
          <a:xfrm>
            <a:off x="3122053" y="711508"/>
            <a:ext cx="594789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800" dirty="0" err="1">
                <a:solidFill>
                  <a:srgbClr val="FF0000"/>
                </a:solidFill>
              </a:rPr>
              <a:t>Ability</a:t>
            </a:r>
            <a:r>
              <a:rPr lang="it-IT" sz="2800" dirty="0">
                <a:solidFill>
                  <a:srgbClr val="FF0000"/>
                </a:solidFill>
              </a:rPr>
              <a:t> to incorporate </a:t>
            </a:r>
            <a:r>
              <a:rPr lang="it-IT" sz="2800" dirty="0" err="1">
                <a:solidFill>
                  <a:srgbClr val="FF0000"/>
                </a:solidFill>
              </a:rPr>
              <a:t>prior</a:t>
            </a:r>
            <a:r>
              <a:rPr lang="it-IT" sz="2800" dirty="0">
                <a:solidFill>
                  <a:srgbClr val="FF0000"/>
                </a:solidFill>
              </a:rPr>
              <a:t> information</a:t>
            </a:r>
            <a:endParaRPr lang="it-IT" sz="3600" b="1" dirty="0">
              <a:solidFill>
                <a:srgbClr val="FF0000"/>
              </a:solidFill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A8128A2D-16FA-44A9-9A0F-D02BB42807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1412" y="3063574"/>
            <a:ext cx="2041939" cy="1088419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C8D1D03E-DC93-4917-A571-FD1989744E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7328" y="2335814"/>
            <a:ext cx="2041939" cy="1088419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5545FF01-2CF3-4AAA-ABB4-B0ECC57057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7306" y="3063575"/>
            <a:ext cx="2041939" cy="1088419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EC414AD8-5961-48F2-8422-3970B3A0FC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7328" y="3924487"/>
            <a:ext cx="2041939" cy="1088419"/>
          </a:xfrm>
          <a:prstGeom prst="rect">
            <a:avLst/>
          </a:prstGeom>
        </p:spPr>
      </p:pic>
      <p:sp>
        <p:nvSpPr>
          <p:cNvPr id="15" name="Rettangolo 14">
            <a:extLst>
              <a:ext uri="{FF2B5EF4-FFF2-40B4-BE49-F238E27FC236}">
                <a16:creationId xmlns:a16="http://schemas.microsoft.com/office/drawing/2014/main" id="{8F29D19D-049C-40EA-8571-2DEBB49D66D5}"/>
              </a:ext>
            </a:extLst>
          </p:cNvPr>
          <p:cNvSpPr/>
          <p:nvPr/>
        </p:nvSpPr>
        <p:spPr>
          <a:xfrm>
            <a:off x="1782209" y="1342414"/>
            <a:ext cx="181114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000" b="1" dirty="0" err="1"/>
              <a:t>Uninformative</a:t>
            </a:r>
            <a:endParaRPr lang="it-IT" sz="2000" b="1" dirty="0"/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4DEDE6B4-FE17-4391-A532-FFDE410A0996}"/>
              </a:ext>
            </a:extLst>
          </p:cNvPr>
          <p:cNvSpPr/>
          <p:nvPr/>
        </p:nvSpPr>
        <p:spPr>
          <a:xfrm>
            <a:off x="7723013" y="1342703"/>
            <a:ext cx="143776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000" b="1" dirty="0"/>
              <a:t>Informative</a:t>
            </a:r>
          </a:p>
        </p:txBody>
      </p:sp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31F8D7AB-BEAE-4576-B5A8-FFD55BC2C9E5}"/>
              </a:ext>
            </a:extLst>
          </p:cNvPr>
          <p:cNvCxnSpPr>
            <a:cxnSpLocks/>
          </p:cNvCxnSpPr>
          <p:nvPr/>
        </p:nvCxnSpPr>
        <p:spPr>
          <a:xfrm flipH="1">
            <a:off x="5536734" y="2543409"/>
            <a:ext cx="1098958" cy="71151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Rettangolo 19">
            <a:extLst>
              <a:ext uri="{FF2B5EF4-FFF2-40B4-BE49-F238E27FC236}">
                <a16:creationId xmlns:a16="http://schemas.microsoft.com/office/drawing/2014/main" id="{D29DC161-8B0E-4339-9957-F527DD4E400A}"/>
              </a:ext>
            </a:extLst>
          </p:cNvPr>
          <p:cNvSpPr/>
          <p:nvPr/>
        </p:nvSpPr>
        <p:spPr>
          <a:xfrm>
            <a:off x="4206186" y="3172158"/>
            <a:ext cx="181114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400" dirty="0" err="1"/>
              <a:t>Current</a:t>
            </a:r>
            <a:r>
              <a:rPr lang="it-IT" sz="1400" dirty="0"/>
              <a:t> knowledge in the literature</a:t>
            </a:r>
          </a:p>
        </p:txBody>
      </p:sp>
    </p:spTree>
    <p:extLst>
      <p:ext uri="{BB962C8B-B14F-4D97-AF65-F5344CB8AC3E}">
        <p14:creationId xmlns:p14="http://schemas.microsoft.com/office/powerpoint/2010/main" val="23446990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tangolo 12">
            <a:extLst>
              <a:ext uri="{FF2B5EF4-FFF2-40B4-BE49-F238E27FC236}">
                <a16:creationId xmlns:a16="http://schemas.microsoft.com/office/drawing/2014/main" id="{CB0F3CC7-D155-4DED-B513-5B4595C79FD5}"/>
              </a:ext>
            </a:extLst>
          </p:cNvPr>
          <p:cNvSpPr/>
          <p:nvPr/>
        </p:nvSpPr>
        <p:spPr>
          <a:xfrm>
            <a:off x="74811" y="6393984"/>
            <a:ext cx="12042378" cy="38305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7B954650-793E-441E-B65B-6ABC0362C7E5}"/>
              </a:ext>
            </a:extLst>
          </p:cNvPr>
          <p:cNvSpPr txBox="1"/>
          <p:nvPr/>
        </p:nvSpPr>
        <p:spPr>
          <a:xfrm>
            <a:off x="209548" y="6393984"/>
            <a:ext cx="11791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Bayesian Data Analysis – A Primer                    Workshop 2021                    Marco D’Alessandro (PhD)                    ISTC CNR </a:t>
            </a:r>
            <a:r>
              <a:rPr lang="it-IT" dirty="0" err="1">
                <a:solidFill>
                  <a:schemeClr val="bg1"/>
                </a:solidFill>
              </a:rPr>
              <a:t>Italy</a:t>
            </a:r>
            <a:r>
              <a:rPr lang="it-IT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9" name="Rettangolo 38">
            <a:extLst>
              <a:ext uri="{FF2B5EF4-FFF2-40B4-BE49-F238E27FC236}">
                <a16:creationId xmlns:a16="http://schemas.microsoft.com/office/drawing/2014/main" id="{6A0F10AC-E1A4-4425-8A7C-B80BA9A2DA57}"/>
              </a:ext>
            </a:extLst>
          </p:cNvPr>
          <p:cNvSpPr/>
          <p:nvPr/>
        </p:nvSpPr>
        <p:spPr>
          <a:xfrm>
            <a:off x="3122053" y="711508"/>
            <a:ext cx="594789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sz="2800" dirty="0" err="1">
                <a:solidFill>
                  <a:srgbClr val="FF0000"/>
                </a:solidFill>
              </a:rPr>
              <a:t>Shrinkage</a:t>
            </a:r>
            <a:endParaRPr lang="it-IT" sz="3600" b="1" dirty="0">
              <a:solidFill>
                <a:srgbClr val="FF0000"/>
              </a:solidFill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BD51739D-4277-4EB4-B9D9-C23D9E9B60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2380" y="1642808"/>
            <a:ext cx="3792375" cy="2021458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CA239260-B984-4FB9-836E-2ED053D48B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7247" y="1642808"/>
            <a:ext cx="3792375" cy="2021458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061C3163-0411-463A-96C1-B5F4D39BA0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7246" y="3654154"/>
            <a:ext cx="3792375" cy="2021458"/>
          </a:xfrm>
          <a:prstGeom prst="rect">
            <a:avLst/>
          </a:prstGeom>
        </p:spPr>
      </p:pic>
      <p:cxnSp>
        <p:nvCxnSpPr>
          <p:cNvPr id="19" name="Connettore diritto 18">
            <a:extLst>
              <a:ext uri="{FF2B5EF4-FFF2-40B4-BE49-F238E27FC236}">
                <a16:creationId xmlns:a16="http://schemas.microsoft.com/office/drawing/2014/main" id="{B9D4DA93-0926-4F7F-8B4F-3FC8CF8C0AFA}"/>
              </a:ext>
            </a:extLst>
          </p:cNvPr>
          <p:cNvCxnSpPr/>
          <p:nvPr/>
        </p:nvCxnSpPr>
        <p:spPr>
          <a:xfrm>
            <a:off x="7868873" y="4269996"/>
            <a:ext cx="268447" cy="0"/>
          </a:xfrm>
          <a:prstGeom prst="line">
            <a:avLst/>
          </a:prstGeom>
          <a:ln w="76200">
            <a:solidFill>
              <a:srgbClr val="1C1CFD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" name="Connettore diritto 21">
            <a:extLst>
              <a:ext uri="{FF2B5EF4-FFF2-40B4-BE49-F238E27FC236}">
                <a16:creationId xmlns:a16="http://schemas.microsoft.com/office/drawing/2014/main" id="{41B9B706-A82E-4A04-804A-6CB0AAACB894}"/>
              </a:ext>
            </a:extLst>
          </p:cNvPr>
          <p:cNvCxnSpPr/>
          <p:nvPr/>
        </p:nvCxnSpPr>
        <p:spPr>
          <a:xfrm>
            <a:off x="7868873" y="4565009"/>
            <a:ext cx="268447" cy="0"/>
          </a:xfrm>
          <a:prstGeom prst="line">
            <a:avLst/>
          </a:prstGeom>
          <a:ln w="76200">
            <a:solidFill>
              <a:srgbClr val="FFA5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3" name="Connettore diritto 22">
            <a:extLst>
              <a:ext uri="{FF2B5EF4-FFF2-40B4-BE49-F238E27FC236}">
                <a16:creationId xmlns:a16="http://schemas.microsoft.com/office/drawing/2014/main" id="{BECD6B39-C855-4C3D-92A5-8D2CAB31053A}"/>
              </a:ext>
            </a:extLst>
          </p:cNvPr>
          <p:cNvCxnSpPr/>
          <p:nvPr/>
        </p:nvCxnSpPr>
        <p:spPr>
          <a:xfrm>
            <a:off x="7868873" y="4851633"/>
            <a:ext cx="268447" cy="0"/>
          </a:xfrm>
          <a:prstGeom prst="line">
            <a:avLst/>
          </a:prstGeom>
          <a:ln w="76200">
            <a:solidFill>
              <a:srgbClr val="00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4" name="Rettangolo 23">
            <a:extLst>
              <a:ext uri="{FF2B5EF4-FFF2-40B4-BE49-F238E27FC236}">
                <a16:creationId xmlns:a16="http://schemas.microsoft.com/office/drawing/2014/main" id="{4386B52D-3BE7-46D2-80D7-2A3EB480AE69}"/>
              </a:ext>
            </a:extLst>
          </p:cNvPr>
          <p:cNvSpPr/>
          <p:nvPr/>
        </p:nvSpPr>
        <p:spPr>
          <a:xfrm>
            <a:off x="8239436" y="4086042"/>
            <a:ext cx="106540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400" b="1" dirty="0" err="1"/>
              <a:t>Likelihood</a:t>
            </a:r>
            <a:endParaRPr lang="it-IT" sz="1400" b="1" dirty="0"/>
          </a:p>
        </p:txBody>
      </p:sp>
      <p:sp>
        <p:nvSpPr>
          <p:cNvPr id="25" name="Rettangolo 24">
            <a:extLst>
              <a:ext uri="{FF2B5EF4-FFF2-40B4-BE49-F238E27FC236}">
                <a16:creationId xmlns:a16="http://schemas.microsoft.com/office/drawing/2014/main" id="{45C20BF7-70BF-4769-8EAC-FDD56DB55EA9}"/>
              </a:ext>
            </a:extLst>
          </p:cNvPr>
          <p:cNvSpPr/>
          <p:nvPr/>
        </p:nvSpPr>
        <p:spPr>
          <a:xfrm>
            <a:off x="8239436" y="4410075"/>
            <a:ext cx="106540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400" b="1" dirty="0" err="1"/>
              <a:t>Prior</a:t>
            </a:r>
            <a:endParaRPr lang="it-IT" sz="1400" b="1" dirty="0"/>
          </a:p>
        </p:txBody>
      </p:sp>
      <p:sp>
        <p:nvSpPr>
          <p:cNvPr id="26" name="Rettangolo 25">
            <a:extLst>
              <a:ext uri="{FF2B5EF4-FFF2-40B4-BE49-F238E27FC236}">
                <a16:creationId xmlns:a16="http://schemas.microsoft.com/office/drawing/2014/main" id="{B42D5EF6-0A81-4C4C-AF61-84295AB8AD23}"/>
              </a:ext>
            </a:extLst>
          </p:cNvPr>
          <p:cNvSpPr/>
          <p:nvPr/>
        </p:nvSpPr>
        <p:spPr>
          <a:xfrm>
            <a:off x="8239436" y="4697744"/>
            <a:ext cx="106540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400" b="1" dirty="0" err="1"/>
              <a:t>Posterior</a:t>
            </a:r>
            <a:endParaRPr lang="it-IT" sz="1400" b="1" dirty="0"/>
          </a:p>
        </p:txBody>
      </p:sp>
    </p:spTree>
    <p:extLst>
      <p:ext uri="{BB962C8B-B14F-4D97-AF65-F5344CB8AC3E}">
        <p14:creationId xmlns:p14="http://schemas.microsoft.com/office/powerpoint/2010/main" val="31642530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tangolo 12">
            <a:extLst>
              <a:ext uri="{FF2B5EF4-FFF2-40B4-BE49-F238E27FC236}">
                <a16:creationId xmlns:a16="http://schemas.microsoft.com/office/drawing/2014/main" id="{CB0F3CC7-D155-4DED-B513-5B4595C79FD5}"/>
              </a:ext>
            </a:extLst>
          </p:cNvPr>
          <p:cNvSpPr/>
          <p:nvPr/>
        </p:nvSpPr>
        <p:spPr>
          <a:xfrm>
            <a:off x="74811" y="6393984"/>
            <a:ext cx="12042378" cy="38305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7B954650-793E-441E-B65B-6ABC0362C7E5}"/>
              </a:ext>
            </a:extLst>
          </p:cNvPr>
          <p:cNvSpPr txBox="1"/>
          <p:nvPr/>
        </p:nvSpPr>
        <p:spPr>
          <a:xfrm>
            <a:off x="209548" y="6393984"/>
            <a:ext cx="11791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Bayesian Data Analysis – A Primer                    Workshop 2021                    Marco D’Alessandro (PhD)                    ISTC CNR </a:t>
            </a:r>
            <a:r>
              <a:rPr lang="it-IT" dirty="0" err="1">
                <a:solidFill>
                  <a:schemeClr val="bg1"/>
                </a:solidFill>
              </a:rPr>
              <a:t>Italy</a:t>
            </a:r>
            <a:r>
              <a:rPr lang="it-IT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9" name="Rettangolo 38">
            <a:extLst>
              <a:ext uri="{FF2B5EF4-FFF2-40B4-BE49-F238E27FC236}">
                <a16:creationId xmlns:a16="http://schemas.microsoft.com/office/drawing/2014/main" id="{6A0F10AC-E1A4-4425-8A7C-B80BA9A2DA57}"/>
              </a:ext>
            </a:extLst>
          </p:cNvPr>
          <p:cNvSpPr/>
          <p:nvPr/>
        </p:nvSpPr>
        <p:spPr>
          <a:xfrm>
            <a:off x="3025136" y="541195"/>
            <a:ext cx="614172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800" dirty="0">
                <a:solidFill>
                  <a:srgbClr val="FF0000"/>
                </a:solidFill>
              </a:rPr>
              <a:t>Impact of data </a:t>
            </a:r>
            <a:r>
              <a:rPr lang="it-IT" sz="2800" dirty="0" err="1">
                <a:solidFill>
                  <a:srgbClr val="FF0000"/>
                </a:solidFill>
              </a:rPr>
              <a:t>properties</a:t>
            </a:r>
            <a:r>
              <a:rPr lang="it-IT" sz="2800" dirty="0">
                <a:solidFill>
                  <a:srgbClr val="FF0000"/>
                </a:solidFill>
              </a:rPr>
              <a:t> (e.g. sample size) on the </a:t>
            </a:r>
            <a:r>
              <a:rPr lang="it-IT" sz="2800" dirty="0" err="1">
                <a:solidFill>
                  <a:srgbClr val="FF0000"/>
                </a:solidFill>
              </a:rPr>
              <a:t>posterior</a:t>
            </a:r>
            <a:endParaRPr lang="it-IT" sz="2800" dirty="0">
              <a:solidFill>
                <a:srgbClr val="FF0000"/>
              </a:solidFill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60BC282F-6EA3-48A5-98F5-D21081D204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569" y="4673054"/>
            <a:ext cx="3036040" cy="1618307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A7310B10-CB52-4EC8-AC2D-0200B3F060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569" y="1495302"/>
            <a:ext cx="3036040" cy="1618307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F3462792-5E55-4A92-9DBA-E0D401CB2E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569" y="3100503"/>
            <a:ext cx="3036040" cy="161830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ttangolo 9">
                <a:extLst>
                  <a:ext uri="{FF2B5EF4-FFF2-40B4-BE49-F238E27FC236}">
                    <a16:creationId xmlns:a16="http://schemas.microsoft.com/office/drawing/2014/main" id="{4D9A912C-2829-445C-B040-EC0533412329}"/>
                  </a:ext>
                </a:extLst>
              </p:cNvPr>
              <p:cNvSpPr/>
              <p:nvPr/>
            </p:nvSpPr>
            <p:spPr>
              <a:xfrm>
                <a:off x="6287859" y="2011152"/>
                <a:ext cx="213827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it-IT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=4</m:t>
                          </m:r>
                        </m:e>
                      </m:d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0" name="Rettangolo 9">
                <a:extLst>
                  <a:ext uri="{FF2B5EF4-FFF2-40B4-BE49-F238E27FC236}">
                    <a16:creationId xmlns:a16="http://schemas.microsoft.com/office/drawing/2014/main" id="{4D9A912C-2829-445C-B040-EC05334123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7859" y="2011152"/>
                <a:ext cx="2138278" cy="369332"/>
              </a:xfrm>
              <a:prstGeom prst="rect">
                <a:avLst/>
              </a:prstGeom>
              <a:blipFill>
                <a:blip r:embed="rId5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ttangolo 20">
                <a:extLst>
                  <a:ext uri="{FF2B5EF4-FFF2-40B4-BE49-F238E27FC236}">
                    <a16:creationId xmlns:a16="http://schemas.microsoft.com/office/drawing/2014/main" id="{B82ADD9C-0F03-4651-B907-5F1694FD926F}"/>
                  </a:ext>
                </a:extLst>
              </p:cNvPr>
              <p:cNvSpPr/>
              <p:nvPr/>
            </p:nvSpPr>
            <p:spPr>
              <a:xfrm>
                <a:off x="6287859" y="3575311"/>
                <a:ext cx="226651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it-IT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=5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=20</m:t>
                          </m:r>
                        </m:e>
                      </m:d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21" name="Rettangolo 20">
                <a:extLst>
                  <a:ext uri="{FF2B5EF4-FFF2-40B4-BE49-F238E27FC236}">
                    <a16:creationId xmlns:a16="http://schemas.microsoft.com/office/drawing/2014/main" id="{B82ADD9C-0F03-4651-B907-5F1694FD92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7859" y="3575311"/>
                <a:ext cx="2266518" cy="369332"/>
              </a:xfrm>
              <a:prstGeom prst="rect">
                <a:avLst/>
              </a:prstGeom>
              <a:blipFill>
                <a:blip r:embed="rId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ttangolo 26">
                <a:extLst>
                  <a:ext uri="{FF2B5EF4-FFF2-40B4-BE49-F238E27FC236}">
                    <a16:creationId xmlns:a16="http://schemas.microsoft.com/office/drawing/2014/main" id="{D22AFCBA-5E1C-499C-8159-CBA5439EFBC4}"/>
                  </a:ext>
                </a:extLst>
              </p:cNvPr>
              <p:cNvSpPr/>
              <p:nvPr/>
            </p:nvSpPr>
            <p:spPr>
              <a:xfrm>
                <a:off x="6287859" y="5187065"/>
                <a:ext cx="239475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it-IT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=10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=40</m:t>
                          </m:r>
                        </m:e>
                      </m:d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27" name="Rettangolo 26">
                <a:extLst>
                  <a:ext uri="{FF2B5EF4-FFF2-40B4-BE49-F238E27FC236}">
                    <a16:creationId xmlns:a16="http://schemas.microsoft.com/office/drawing/2014/main" id="{D22AFCBA-5E1C-499C-8159-CBA5439EFB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7859" y="5187065"/>
                <a:ext cx="2394758" cy="369332"/>
              </a:xfrm>
              <a:prstGeom prst="rect">
                <a:avLst/>
              </a:prstGeom>
              <a:blipFill>
                <a:blip r:embed="rId7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ttangolo 27">
            <a:extLst>
              <a:ext uri="{FF2B5EF4-FFF2-40B4-BE49-F238E27FC236}">
                <a16:creationId xmlns:a16="http://schemas.microsoft.com/office/drawing/2014/main" id="{0BDCC05B-131B-4212-A95B-11358DEB4352}"/>
              </a:ext>
            </a:extLst>
          </p:cNvPr>
          <p:cNvSpPr/>
          <p:nvPr/>
        </p:nvSpPr>
        <p:spPr>
          <a:xfrm>
            <a:off x="2013358" y="2709644"/>
            <a:ext cx="7650759" cy="10347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it-IT" dirty="0"/>
              <a:t>No </a:t>
            </a:r>
            <a:r>
              <a:rPr lang="it-IT" dirty="0" err="1"/>
              <a:t>need</a:t>
            </a:r>
            <a:r>
              <a:rPr lang="it-IT" dirty="0"/>
              <a:t> for post-processing </a:t>
            </a:r>
            <a:r>
              <a:rPr lang="it-IT" dirty="0" err="1"/>
              <a:t>results</a:t>
            </a:r>
            <a:r>
              <a:rPr lang="it-IT" dirty="0"/>
              <a:t> to compute </a:t>
            </a:r>
            <a:r>
              <a:rPr lang="it-IT" b="1" i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weird</a:t>
            </a:r>
            <a:r>
              <a:rPr lang="it-IT" dirty="0"/>
              <a:t> </a:t>
            </a:r>
            <a:r>
              <a:rPr lang="it-IT" dirty="0" err="1"/>
              <a:t>quantities</a:t>
            </a:r>
            <a:r>
              <a:rPr lang="it-IT" dirty="0"/>
              <a:t> </a:t>
            </a:r>
            <a:r>
              <a:rPr lang="it-IT" dirty="0" err="1"/>
              <a:t>such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Confidence </a:t>
            </a:r>
            <a:r>
              <a:rPr lang="it-IT" dirty="0" err="1"/>
              <a:t>Intervals</a:t>
            </a:r>
            <a:r>
              <a:rPr lang="it-IT" dirty="0"/>
              <a:t> or p-</a:t>
            </a:r>
            <a:r>
              <a:rPr lang="it-IT" dirty="0" err="1"/>
              <a:t>values</a:t>
            </a:r>
            <a:r>
              <a:rPr lang="it-IT" dirty="0"/>
              <a:t>. </a:t>
            </a:r>
            <a:r>
              <a:rPr lang="it-IT" u="sng" dirty="0"/>
              <a:t>In </a:t>
            </a:r>
            <a:r>
              <a:rPr lang="it-IT" u="sng" dirty="0" err="1"/>
              <a:t>Bayesian</a:t>
            </a:r>
            <a:r>
              <a:rPr lang="it-IT" u="sng" dirty="0"/>
              <a:t> </a:t>
            </a:r>
            <a:r>
              <a:rPr lang="it-IT" u="sng" dirty="0" err="1"/>
              <a:t>Modeling</a:t>
            </a:r>
            <a:r>
              <a:rPr lang="it-IT" u="sng" dirty="0"/>
              <a:t> </a:t>
            </a:r>
            <a:r>
              <a:rPr lang="it-IT" u="sng" dirty="0" err="1"/>
              <a:t>we</a:t>
            </a:r>
            <a:r>
              <a:rPr lang="it-IT" u="sng" dirty="0"/>
              <a:t> </a:t>
            </a:r>
            <a:r>
              <a:rPr lang="it-IT" u="sng" dirty="0" err="1"/>
              <a:t>have</a:t>
            </a:r>
            <a:r>
              <a:rPr lang="it-IT" u="sng" dirty="0"/>
              <a:t> </a:t>
            </a:r>
            <a:r>
              <a:rPr lang="it-IT" u="sng" dirty="0" err="1"/>
              <a:t>everything</a:t>
            </a:r>
            <a:r>
              <a:rPr lang="it-IT" u="sng" dirty="0"/>
              <a:t> for free!</a:t>
            </a:r>
          </a:p>
        </p:txBody>
      </p:sp>
    </p:spTree>
    <p:extLst>
      <p:ext uri="{BB962C8B-B14F-4D97-AF65-F5344CB8AC3E}">
        <p14:creationId xmlns:p14="http://schemas.microsoft.com/office/powerpoint/2010/main" val="3258095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tangolo 12">
            <a:extLst>
              <a:ext uri="{FF2B5EF4-FFF2-40B4-BE49-F238E27FC236}">
                <a16:creationId xmlns:a16="http://schemas.microsoft.com/office/drawing/2014/main" id="{CB0F3CC7-D155-4DED-B513-5B4595C79FD5}"/>
              </a:ext>
            </a:extLst>
          </p:cNvPr>
          <p:cNvSpPr/>
          <p:nvPr/>
        </p:nvSpPr>
        <p:spPr>
          <a:xfrm>
            <a:off x="74811" y="6393984"/>
            <a:ext cx="12042378" cy="38305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7B954650-793E-441E-B65B-6ABC0362C7E5}"/>
              </a:ext>
            </a:extLst>
          </p:cNvPr>
          <p:cNvSpPr txBox="1"/>
          <p:nvPr/>
        </p:nvSpPr>
        <p:spPr>
          <a:xfrm>
            <a:off x="209548" y="6393984"/>
            <a:ext cx="11791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Bayesian Data Analysis – A Primer                    Workshop 2021                    Marco D’Alessandro (PhD)                    ISTC CNR </a:t>
            </a:r>
            <a:r>
              <a:rPr lang="it-IT" dirty="0" err="1">
                <a:solidFill>
                  <a:schemeClr val="bg1"/>
                </a:solidFill>
              </a:rPr>
              <a:t>Italy</a:t>
            </a:r>
            <a:r>
              <a:rPr lang="it-IT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9" name="Rettangolo 38">
            <a:extLst>
              <a:ext uri="{FF2B5EF4-FFF2-40B4-BE49-F238E27FC236}">
                <a16:creationId xmlns:a16="http://schemas.microsoft.com/office/drawing/2014/main" id="{6A0F10AC-E1A4-4425-8A7C-B80BA9A2DA57}"/>
              </a:ext>
            </a:extLst>
          </p:cNvPr>
          <p:cNvSpPr/>
          <p:nvPr/>
        </p:nvSpPr>
        <p:spPr>
          <a:xfrm>
            <a:off x="3405023" y="545892"/>
            <a:ext cx="540100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800" dirty="0">
                <a:solidFill>
                  <a:srgbClr val="FF0000"/>
                </a:solidFill>
              </a:rPr>
              <a:t>Natural </a:t>
            </a:r>
            <a:r>
              <a:rPr lang="it-IT" sz="2800" dirty="0" err="1">
                <a:solidFill>
                  <a:srgbClr val="FF0000"/>
                </a:solidFill>
              </a:rPr>
              <a:t>propagation</a:t>
            </a:r>
            <a:r>
              <a:rPr lang="it-IT" sz="2800" dirty="0">
                <a:solidFill>
                  <a:srgbClr val="FF0000"/>
                </a:solidFill>
              </a:rPr>
              <a:t> of </a:t>
            </a:r>
            <a:r>
              <a:rPr lang="it-IT" sz="2800" dirty="0" err="1">
                <a:solidFill>
                  <a:srgbClr val="FF0000"/>
                </a:solidFill>
              </a:rPr>
              <a:t>uncertainty</a:t>
            </a:r>
            <a:endParaRPr lang="it-IT" sz="2800" dirty="0">
              <a:solidFill>
                <a:srgbClr val="FF0000"/>
              </a:solidFill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B256396D-FE3F-4140-ACE1-45B199758C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3702" y="3192906"/>
            <a:ext cx="3442642" cy="183503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ttangolo 4">
                <a:extLst>
                  <a:ext uri="{FF2B5EF4-FFF2-40B4-BE49-F238E27FC236}">
                    <a16:creationId xmlns:a16="http://schemas.microsoft.com/office/drawing/2014/main" id="{237CCBFD-6A0A-4BFD-B226-E596F8DF76A6}"/>
                  </a:ext>
                </a:extLst>
              </p:cNvPr>
              <p:cNvSpPr/>
              <p:nvPr/>
            </p:nvSpPr>
            <p:spPr>
              <a:xfrm>
                <a:off x="3960384" y="1460724"/>
                <a:ext cx="490627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it-IT" i="1" smtClean="0">
                          <a:latin typeface="Cambria Math" panose="02040503050406030204" pitchFamily="18" charset="0"/>
                        </a:rPr>
                        <m:t>={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−4.5, −0.2, 1.2, −3.5, …, −5.5, −6.5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5" name="Rettangolo 4">
                <a:extLst>
                  <a:ext uri="{FF2B5EF4-FFF2-40B4-BE49-F238E27FC236}">
                    <a16:creationId xmlns:a16="http://schemas.microsoft.com/office/drawing/2014/main" id="{237CCBFD-6A0A-4BFD-B226-E596F8DF76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0384" y="1460724"/>
                <a:ext cx="4906279" cy="369332"/>
              </a:xfrm>
              <a:prstGeom prst="rect">
                <a:avLst/>
              </a:prstGeom>
              <a:blipFill>
                <a:blip r:embed="rId3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ttangolo 6">
                <a:extLst>
                  <a:ext uri="{FF2B5EF4-FFF2-40B4-BE49-F238E27FC236}">
                    <a16:creationId xmlns:a16="http://schemas.microsoft.com/office/drawing/2014/main" id="{E42D34D1-8641-4D78-8C75-6836D5695CB7}"/>
                  </a:ext>
                </a:extLst>
              </p:cNvPr>
              <p:cNvSpPr/>
              <p:nvPr/>
            </p:nvSpPr>
            <p:spPr>
              <a:xfrm>
                <a:off x="5056453" y="1889964"/>
                <a:ext cx="236231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it-IT" i="1" smtClean="0">
                          <a:latin typeface="Cambria Math" panose="02040503050406030204" pitchFamily="18" charset="0"/>
                        </a:rPr>
                        <m:t> ~ </m:t>
                      </m:r>
                      <m:r>
                        <m:rPr>
                          <m:sty m:val="p"/>
                        </m:rPr>
                        <a:rPr lang="it-IT" b="0" i="0" smtClean="0">
                          <a:latin typeface="Cambria Math" panose="02040503050406030204" pitchFamily="18" charset="0"/>
                        </a:rPr>
                        <m:t>Normal</m:t>
                      </m:r>
                      <m:r>
                        <a:rPr lang="it-IT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t-IT" i="1" smtClean="0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</m:t>
                      </m:r>
                      <m:r>
                        <a:rPr lang="it-IT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it-IT" i="1" smtClean="0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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=3</m:t>
                      </m:r>
                      <m:r>
                        <a:rPr lang="it-IT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7" name="Rettangolo 6">
                <a:extLst>
                  <a:ext uri="{FF2B5EF4-FFF2-40B4-BE49-F238E27FC236}">
                    <a16:creationId xmlns:a16="http://schemas.microsoft.com/office/drawing/2014/main" id="{E42D34D1-8641-4D78-8C75-6836D5695C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6453" y="1889964"/>
                <a:ext cx="2362313" cy="369332"/>
              </a:xfrm>
              <a:prstGeom prst="rect">
                <a:avLst/>
              </a:prstGeom>
              <a:blipFill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ttangolo 15">
                <a:extLst>
                  <a:ext uri="{FF2B5EF4-FFF2-40B4-BE49-F238E27FC236}">
                    <a16:creationId xmlns:a16="http://schemas.microsoft.com/office/drawing/2014/main" id="{548EC051-768E-44B2-A6EA-E088DB6BA7F7}"/>
                  </a:ext>
                </a:extLst>
              </p:cNvPr>
              <p:cNvSpPr/>
              <p:nvPr/>
            </p:nvSpPr>
            <p:spPr>
              <a:xfrm>
                <a:off x="5260418" y="2221668"/>
                <a:ext cx="195438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i="1" smtClean="0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</m:t>
                      </m:r>
                      <m:r>
                        <a:rPr lang="it-IT" i="1" smtClean="0">
                          <a:latin typeface="Cambria Math" panose="02040503050406030204" pitchFamily="18" charset="0"/>
                        </a:rPr>
                        <m:t>~ </m:t>
                      </m:r>
                      <m:r>
                        <m:rPr>
                          <m:sty m:val="p"/>
                        </m:rPr>
                        <a:rPr lang="it-IT" b="0" i="0" smtClean="0">
                          <a:latin typeface="Cambria Math" panose="02040503050406030204" pitchFamily="18" charset="0"/>
                        </a:rPr>
                        <m:t>Normal</m:t>
                      </m:r>
                      <m:r>
                        <a:rPr lang="it-IT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0</m:t>
                      </m:r>
                      <m:r>
                        <a:rPr lang="it-IT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it-IT" i="1" smtClean="0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1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0</m:t>
                      </m:r>
                      <m:r>
                        <a:rPr lang="it-IT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6" name="Rettangolo 15">
                <a:extLst>
                  <a:ext uri="{FF2B5EF4-FFF2-40B4-BE49-F238E27FC236}">
                    <a16:creationId xmlns:a16="http://schemas.microsoft.com/office/drawing/2014/main" id="{548EC051-768E-44B2-A6EA-E088DB6BA7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0418" y="2221668"/>
                <a:ext cx="1954381" cy="369332"/>
              </a:xfrm>
              <a:prstGeom prst="rect">
                <a:avLst/>
              </a:prstGeom>
              <a:blipFill>
                <a:blip r:embed="rId5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Immagine 10">
            <a:extLst>
              <a:ext uri="{FF2B5EF4-FFF2-40B4-BE49-F238E27FC236}">
                <a16:creationId xmlns:a16="http://schemas.microsoft.com/office/drawing/2014/main" id="{E72F620C-458C-43C0-807D-05D62F45F19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5656" y="3192905"/>
            <a:ext cx="3442642" cy="183503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ttangolo 11">
                <a:extLst>
                  <a:ext uri="{FF2B5EF4-FFF2-40B4-BE49-F238E27FC236}">
                    <a16:creationId xmlns:a16="http://schemas.microsoft.com/office/drawing/2014/main" id="{2135CCE9-0E12-4709-9AE9-746C9F6B9ACF}"/>
                  </a:ext>
                </a:extLst>
              </p:cNvPr>
              <p:cNvSpPr/>
              <p:nvPr/>
            </p:nvSpPr>
            <p:spPr>
              <a:xfrm>
                <a:off x="8388006" y="4872096"/>
                <a:ext cx="957313" cy="2462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it-IT" sz="1000" dirty="0">
                    <a:solidFill>
                      <a:schemeClr val="tx1"/>
                    </a:solidFill>
                    <a:sym typeface="Symbol" panose="05050102010706020507" pitchFamily="18" charset="2"/>
                  </a:rPr>
                  <a:t>Transformed </a:t>
                </a:r>
                <a14:m>
                  <m:oMath xmlns:m="http://schemas.openxmlformats.org/officeDocument/2006/math">
                    <m:r>
                      <a:rPr lang="it-IT" sz="1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</m:t>
                    </m:r>
                  </m:oMath>
                </a14:m>
                <a:endParaRPr lang="it-IT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Rettangolo 11">
                <a:extLst>
                  <a:ext uri="{FF2B5EF4-FFF2-40B4-BE49-F238E27FC236}">
                    <a16:creationId xmlns:a16="http://schemas.microsoft.com/office/drawing/2014/main" id="{2135CCE9-0E12-4709-9AE9-746C9F6B9A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8006" y="4872096"/>
                <a:ext cx="957313" cy="246221"/>
              </a:xfrm>
              <a:prstGeom prst="rect">
                <a:avLst/>
              </a:prstGeom>
              <a:blipFill>
                <a:blip r:embed="rId7"/>
                <a:stretch>
                  <a:fillRect b="-1463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Connettore 2 16">
            <a:extLst>
              <a:ext uri="{FF2B5EF4-FFF2-40B4-BE49-F238E27FC236}">
                <a16:creationId xmlns:a16="http://schemas.microsoft.com/office/drawing/2014/main" id="{129EB6CD-E038-4383-9934-9E546AD871F5}"/>
              </a:ext>
            </a:extLst>
          </p:cNvPr>
          <p:cNvCxnSpPr>
            <a:cxnSpLocks/>
          </p:cNvCxnSpPr>
          <p:nvPr/>
        </p:nvCxnSpPr>
        <p:spPr>
          <a:xfrm flipV="1">
            <a:off x="5208422" y="4110424"/>
            <a:ext cx="193931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ttangolo 17">
                <a:extLst>
                  <a:ext uri="{FF2B5EF4-FFF2-40B4-BE49-F238E27FC236}">
                    <a16:creationId xmlns:a16="http://schemas.microsoft.com/office/drawing/2014/main" id="{F937576C-198D-404D-933F-1048794BE2B4}"/>
                  </a:ext>
                </a:extLst>
              </p:cNvPr>
              <p:cNvSpPr/>
              <p:nvPr/>
            </p:nvSpPr>
            <p:spPr>
              <a:xfrm>
                <a:off x="7779729" y="5363205"/>
                <a:ext cx="2173865" cy="5332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it-IT" dirty="0"/>
                  <a:t>Posterior over </a:t>
                </a:r>
                <a14:m>
                  <m:oMath xmlns:m="http://schemas.openxmlformats.org/officeDocument/2006/math">
                    <m:r>
                      <a:rPr lang="it-IT" i="1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it-IT" b="0" i="0" smtClean="0">
                            <a:latin typeface="Cambria Math" panose="02040503050406030204" pitchFamily="18" charset="0"/>
                          </a:rPr>
                          <m:t>exp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a:rPr lang="it-IT" i="1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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it-IT" dirty="0"/>
              </a:p>
            </p:txBody>
          </p:sp>
        </mc:Choice>
        <mc:Fallback xmlns="">
          <p:sp>
            <p:nvSpPr>
              <p:cNvPr id="18" name="Rettangolo 17">
                <a:extLst>
                  <a:ext uri="{FF2B5EF4-FFF2-40B4-BE49-F238E27FC236}">
                    <a16:creationId xmlns:a16="http://schemas.microsoft.com/office/drawing/2014/main" id="{F937576C-198D-404D-933F-1048794BE2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9729" y="5363205"/>
                <a:ext cx="2173865" cy="533288"/>
              </a:xfrm>
              <a:prstGeom prst="rect">
                <a:avLst/>
              </a:prstGeom>
              <a:blipFill>
                <a:blip r:embed="rId8"/>
                <a:stretch>
                  <a:fillRect l="-2241" b="-689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ttangolo 18">
                <a:extLst>
                  <a:ext uri="{FF2B5EF4-FFF2-40B4-BE49-F238E27FC236}">
                    <a16:creationId xmlns:a16="http://schemas.microsoft.com/office/drawing/2014/main" id="{CB2BD8B1-03B4-4FF7-A185-068369646BB9}"/>
                  </a:ext>
                </a:extLst>
              </p:cNvPr>
              <p:cNvSpPr/>
              <p:nvPr/>
            </p:nvSpPr>
            <p:spPr>
              <a:xfrm>
                <a:off x="5308567" y="4249975"/>
                <a:ext cx="1858082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it-IT" sz="1400" dirty="0" err="1"/>
                  <a:t>Transformation</a:t>
                </a:r>
                <a:r>
                  <a:rPr lang="it-IT" sz="1400" dirty="0"/>
                  <a:t> of the random </a:t>
                </a:r>
                <a:r>
                  <a:rPr lang="it-IT" sz="1400" dirty="0" err="1"/>
                  <a:t>variable</a:t>
                </a:r>
                <a:r>
                  <a:rPr lang="it-IT" sz="1400" dirty="0"/>
                  <a:t> </a:t>
                </a:r>
                <a14:m>
                  <m:oMath xmlns:m="http://schemas.openxmlformats.org/officeDocument/2006/math">
                    <m:r>
                      <a:rPr lang="it-IT" sz="1400" i="1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</m:t>
                    </m:r>
                  </m:oMath>
                </a14:m>
                <a:r>
                  <a:rPr lang="it-IT" sz="1400" dirty="0"/>
                  <a:t> </a:t>
                </a:r>
              </a:p>
            </p:txBody>
          </p:sp>
        </mc:Choice>
        <mc:Fallback xmlns="">
          <p:sp>
            <p:nvSpPr>
              <p:cNvPr id="19" name="Rettangolo 18">
                <a:extLst>
                  <a:ext uri="{FF2B5EF4-FFF2-40B4-BE49-F238E27FC236}">
                    <a16:creationId xmlns:a16="http://schemas.microsoft.com/office/drawing/2014/main" id="{CB2BD8B1-03B4-4FF7-A185-068369646B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8567" y="4249975"/>
                <a:ext cx="1858082" cy="523220"/>
              </a:xfrm>
              <a:prstGeom prst="rect">
                <a:avLst/>
              </a:prstGeom>
              <a:blipFill>
                <a:blip r:embed="rId9"/>
                <a:stretch>
                  <a:fillRect l="-984" t="-2326" b="-1162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501823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tangolo 12">
            <a:extLst>
              <a:ext uri="{FF2B5EF4-FFF2-40B4-BE49-F238E27FC236}">
                <a16:creationId xmlns:a16="http://schemas.microsoft.com/office/drawing/2014/main" id="{CB0F3CC7-D155-4DED-B513-5B4595C79FD5}"/>
              </a:ext>
            </a:extLst>
          </p:cNvPr>
          <p:cNvSpPr/>
          <p:nvPr/>
        </p:nvSpPr>
        <p:spPr>
          <a:xfrm>
            <a:off x="74811" y="6393984"/>
            <a:ext cx="12042378" cy="38305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7B954650-793E-441E-B65B-6ABC0362C7E5}"/>
              </a:ext>
            </a:extLst>
          </p:cNvPr>
          <p:cNvSpPr txBox="1"/>
          <p:nvPr/>
        </p:nvSpPr>
        <p:spPr>
          <a:xfrm>
            <a:off x="209548" y="6393984"/>
            <a:ext cx="11791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Bayesian Data Analysis – A Primer                    Workshop 2021                    Marco D’Alessandro (PhD)                    ISTC CNR </a:t>
            </a:r>
            <a:r>
              <a:rPr lang="it-IT" dirty="0" err="1">
                <a:solidFill>
                  <a:schemeClr val="bg1"/>
                </a:solidFill>
              </a:rPr>
              <a:t>Italy</a:t>
            </a:r>
            <a:r>
              <a:rPr lang="it-IT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9" name="Rettangolo 38">
            <a:extLst>
              <a:ext uri="{FF2B5EF4-FFF2-40B4-BE49-F238E27FC236}">
                <a16:creationId xmlns:a16="http://schemas.microsoft.com/office/drawing/2014/main" id="{6A0F10AC-E1A4-4425-8A7C-B80BA9A2DA57}"/>
              </a:ext>
            </a:extLst>
          </p:cNvPr>
          <p:cNvSpPr/>
          <p:nvPr/>
        </p:nvSpPr>
        <p:spPr>
          <a:xfrm>
            <a:off x="3405023" y="545892"/>
            <a:ext cx="540100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800" dirty="0">
                <a:solidFill>
                  <a:srgbClr val="FF0000"/>
                </a:solidFill>
              </a:rPr>
              <a:t>Natural </a:t>
            </a:r>
            <a:r>
              <a:rPr lang="it-IT" sz="2800" dirty="0" err="1">
                <a:solidFill>
                  <a:srgbClr val="FF0000"/>
                </a:solidFill>
              </a:rPr>
              <a:t>propagation</a:t>
            </a:r>
            <a:r>
              <a:rPr lang="it-IT" sz="2800" dirty="0">
                <a:solidFill>
                  <a:srgbClr val="FF0000"/>
                </a:solidFill>
              </a:rPr>
              <a:t> of </a:t>
            </a:r>
            <a:r>
              <a:rPr lang="it-IT" sz="2800" dirty="0" err="1">
                <a:solidFill>
                  <a:srgbClr val="FF0000"/>
                </a:solidFill>
              </a:rPr>
              <a:t>uncertainty</a:t>
            </a:r>
            <a:endParaRPr lang="it-IT" sz="2800" dirty="0">
              <a:solidFill>
                <a:srgbClr val="FF0000"/>
              </a:solidFill>
            </a:endParaRP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5F3BAD7D-BAEF-4032-A96C-EF5AAF49F8AD}"/>
              </a:ext>
            </a:extLst>
          </p:cNvPr>
          <p:cNvSpPr/>
          <p:nvPr/>
        </p:nvSpPr>
        <p:spPr>
          <a:xfrm>
            <a:off x="3029411" y="1289797"/>
            <a:ext cx="6152223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it-IT" b="1" dirty="0"/>
              <a:t>A </a:t>
            </a:r>
            <a:r>
              <a:rPr lang="it-IT" b="1" dirty="0" err="1"/>
              <a:t>medical</a:t>
            </a:r>
            <a:r>
              <a:rPr lang="it-IT" b="1" dirty="0"/>
              <a:t> </a:t>
            </a:r>
            <a:r>
              <a:rPr lang="it-IT" b="1" dirty="0" err="1"/>
              <a:t>example</a:t>
            </a:r>
            <a:r>
              <a:rPr lang="it-IT" dirty="0"/>
              <a:t>:</a:t>
            </a:r>
            <a:r>
              <a:rPr lang="it-IT" b="1" dirty="0"/>
              <a:t> </a:t>
            </a:r>
            <a:r>
              <a:rPr lang="en-US" dirty="0"/>
              <a:t>Two fictitious vaccinations against a know virus, </a:t>
            </a:r>
            <a:r>
              <a:rPr lang="en-US" i="1" dirty="0" err="1"/>
              <a:t>frequentistus</a:t>
            </a:r>
            <a:r>
              <a:rPr lang="en-US" i="1" dirty="0"/>
              <a:t>, </a:t>
            </a:r>
            <a:r>
              <a:rPr lang="en-US" dirty="0"/>
              <a:t>are tested on a group of participants. Vaccination </a:t>
            </a:r>
            <a:r>
              <a:rPr lang="en-US" i="1" dirty="0"/>
              <a:t>A </a:t>
            </a:r>
            <a:r>
              <a:rPr lang="en-US" dirty="0"/>
              <a:t>is an active treatment, vaccination </a:t>
            </a:r>
            <a:r>
              <a:rPr lang="en-US" i="1" dirty="0"/>
              <a:t>B </a:t>
            </a:r>
            <a:r>
              <a:rPr lang="en-US" dirty="0"/>
              <a:t>is a control placebo treatment. Of the 40 participants, 30 are randomly assigned to have treatment  </a:t>
            </a:r>
            <a:r>
              <a:rPr lang="en-US" i="1" dirty="0"/>
              <a:t>A </a:t>
            </a:r>
            <a:r>
              <a:rPr lang="en-US" dirty="0"/>
              <a:t>and the other 10 are given the control treatment. Six months after the vaccination, one participant in group </a:t>
            </a:r>
            <a:r>
              <a:rPr lang="en-US" i="1" dirty="0"/>
              <a:t>A </a:t>
            </a:r>
            <a:r>
              <a:rPr lang="en-US" dirty="0"/>
              <a:t>has been tested positive, in group B, three have been tested positive. Thus, the data is:</a:t>
            </a:r>
          </a:p>
          <a:p>
            <a:endParaRPr lang="it-IT" dirty="0"/>
          </a:p>
        </p:txBody>
      </p:sp>
      <p:pic>
        <p:nvPicPr>
          <p:cNvPr id="6" name="Immagine 5" descr="Immagine che contiene tavolo&#10;&#10;Descrizione generata automaticamente">
            <a:extLst>
              <a:ext uri="{FF2B5EF4-FFF2-40B4-BE49-F238E27FC236}">
                <a16:creationId xmlns:a16="http://schemas.microsoft.com/office/drawing/2014/main" id="{36E5BDF2-F519-4A08-9138-C508F78F1A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9520" y="3731312"/>
            <a:ext cx="2972960" cy="954951"/>
          </a:xfrm>
          <a:prstGeom prst="rect">
            <a:avLst/>
          </a:prstGeom>
        </p:spPr>
      </p:pic>
      <p:sp>
        <p:nvSpPr>
          <p:cNvPr id="8" name="Rettangolo 7">
            <a:extLst>
              <a:ext uri="{FF2B5EF4-FFF2-40B4-BE49-F238E27FC236}">
                <a16:creationId xmlns:a16="http://schemas.microsoft.com/office/drawing/2014/main" id="{12C819F5-F1E2-465C-9E05-37C45E6AA3B1}"/>
              </a:ext>
            </a:extLst>
          </p:cNvPr>
          <p:cNvSpPr/>
          <p:nvPr/>
        </p:nvSpPr>
        <p:spPr>
          <a:xfrm>
            <a:off x="2872666" y="4936510"/>
            <a:ext cx="584031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Is treatment A better than treatment B?</a:t>
            </a:r>
          </a:p>
          <a:p>
            <a:pPr marL="285750" indent="-285750">
              <a:buFontTx/>
              <a:buChar char="-"/>
            </a:pPr>
            <a:r>
              <a:rPr lang="en-US" dirty="0"/>
              <a:t>What is the probability that treatment A is better than B?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6016189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tangolo 12">
            <a:extLst>
              <a:ext uri="{FF2B5EF4-FFF2-40B4-BE49-F238E27FC236}">
                <a16:creationId xmlns:a16="http://schemas.microsoft.com/office/drawing/2014/main" id="{448556CF-E3CA-4233-8D85-AFA9DAC35DAF}"/>
              </a:ext>
            </a:extLst>
          </p:cNvPr>
          <p:cNvSpPr/>
          <p:nvPr/>
        </p:nvSpPr>
        <p:spPr>
          <a:xfrm>
            <a:off x="74811" y="6393984"/>
            <a:ext cx="12042378" cy="38305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B5DD1EA3-18BD-4E5E-B134-336C7EDD00C0}"/>
              </a:ext>
            </a:extLst>
          </p:cNvPr>
          <p:cNvSpPr txBox="1"/>
          <p:nvPr/>
        </p:nvSpPr>
        <p:spPr>
          <a:xfrm>
            <a:off x="209548" y="6393984"/>
            <a:ext cx="11791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Bayesian Data Analysis – A Primer                    Workshop 2021                    Marco D’Alessandro (PhD)                    ISTC CNR </a:t>
            </a:r>
            <a:r>
              <a:rPr lang="it-IT" dirty="0" err="1">
                <a:solidFill>
                  <a:schemeClr val="bg1"/>
                </a:solidFill>
              </a:rPr>
              <a:t>Italy</a:t>
            </a:r>
            <a:r>
              <a:rPr lang="it-IT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4A8E3341-C2D5-4ADE-A383-E904006639FC}"/>
              </a:ext>
            </a:extLst>
          </p:cNvPr>
          <p:cNvSpPr txBox="1">
            <a:spLocks/>
          </p:cNvSpPr>
          <p:nvPr/>
        </p:nvSpPr>
        <p:spPr>
          <a:xfrm>
            <a:off x="1739516" y="754225"/>
            <a:ext cx="8712968" cy="51845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Joint models of neural and behavioral data :</a:t>
            </a:r>
          </a:p>
          <a:p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6">
            <a:extLst>
              <a:ext uri="{FF2B5EF4-FFF2-40B4-BE49-F238E27FC236}">
                <a16:creationId xmlns:a16="http://schemas.microsoft.com/office/drawing/2014/main" id="{B0271238-6ACC-47E4-AA01-EA9FDE015D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1720" y="1300648"/>
            <a:ext cx="3553808" cy="278679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Picture 7">
            <a:extLst>
              <a:ext uri="{FF2B5EF4-FFF2-40B4-BE49-F238E27FC236}">
                <a16:creationId xmlns:a16="http://schemas.microsoft.com/office/drawing/2014/main" id="{95DF60A0-D616-43F4-A468-508A9D4F34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2833" y="3927645"/>
            <a:ext cx="5221824" cy="2333997"/>
          </a:xfrm>
          <a:prstGeom prst="rect">
            <a:avLst/>
          </a:prstGeom>
        </p:spPr>
      </p:pic>
      <p:pic>
        <p:nvPicPr>
          <p:cNvPr id="12" name="Picture 10">
            <a:extLst>
              <a:ext uri="{FF2B5EF4-FFF2-40B4-BE49-F238E27FC236}">
                <a16:creationId xmlns:a16="http://schemas.microsoft.com/office/drawing/2014/main" id="{95F94465-9037-4773-8BEE-A92BF75185B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5717" y="1592795"/>
            <a:ext cx="1118461" cy="2202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7" name="Rectangle 9">
            <a:extLst>
              <a:ext uri="{FF2B5EF4-FFF2-40B4-BE49-F238E27FC236}">
                <a16:creationId xmlns:a16="http://schemas.microsoft.com/office/drawing/2014/main" id="{5613649E-ACD4-444C-BF26-9DCC4857B884}"/>
              </a:ext>
            </a:extLst>
          </p:cNvPr>
          <p:cNvSpPr/>
          <p:nvPr/>
        </p:nvSpPr>
        <p:spPr>
          <a:xfrm>
            <a:off x="5649584" y="2175441"/>
            <a:ext cx="314207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Diffusion Tensor Imaging (DTI) data + Balloon Analogue Risk Task (BART) data</a:t>
            </a:r>
          </a:p>
        </p:txBody>
      </p:sp>
    </p:spTree>
    <p:extLst>
      <p:ext uri="{BB962C8B-B14F-4D97-AF65-F5344CB8AC3E}">
        <p14:creationId xmlns:p14="http://schemas.microsoft.com/office/powerpoint/2010/main" val="186739632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tangolo 12">
            <a:extLst>
              <a:ext uri="{FF2B5EF4-FFF2-40B4-BE49-F238E27FC236}">
                <a16:creationId xmlns:a16="http://schemas.microsoft.com/office/drawing/2014/main" id="{CB0F3CC7-D155-4DED-B513-5B4595C79FD5}"/>
              </a:ext>
            </a:extLst>
          </p:cNvPr>
          <p:cNvSpPr/>
          <p:nvPr/>
        </p:nvSpPr>
        <p:spPr>
          <a:xfrm>
            <a:off x="74811" y="6393984"/>
            <a:ext cx="12042378" cy="38305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7B954650-793E-441E-B65B-6ABC0362C7E5}"/>
              </a:ext>
            </a:extLst>
          </p:cNvPr>
          <p:cNvSpPr txBox="1"/>
          <p:nvPr/>
        </p:nvSpPr>
        <p:spPr>
          <a:xfrm>
            <a:off x="209548" y="6393984"/>
            <a:ext cx="11791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Bayesian Data Analysis – A Primer                    Workshop 2021                    Marco D’Alessandro (PhD)                    ISTC CNR </a:t>
            </a:r>
            <a:r>
              <a:rPr lang="it-IT" dirty="0" err="1">
                <a:solidFill>
                  <a:schemeClr val="bg1"/>
                </a:solidFill>
              </a:rPr>
              <a:t>Italy</a:t>
            </a:r>
            <a:r>
              <a:rPr lang="it-IT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9" name="Rettangolo 38">
            <a:extLst>
              <a:ext uri="{FF2B5EF4-FFF2-40B4-BE49-F238E27FC236}">
                <a16:creationId xmlns:a16="http://schemas.microsoft.com/office/drawing/2014/main" id="{6A0F10AC-E1A4-4425-8A7C-B80BA9A2DA57}"/>
              </a:ext>
            </a:extLst>
          </p:cNvPr>
          <p:cNvSpPr/>
          <p:nvPr/>
        </p:nvSpPr>
        <p:spPr>
          <a:xfrm>
            <a:off x="3405023" y="545892"/>
            <a:ext cx="540100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800" dirty="0">
                <a:solidFill>
                  <a:srgbClr val="FF0000"/>
                </a:solidFill>
              </a:rPr>
              <a:t>Natural </a:t>
            </a:r>
            <a:r>
              <a:rPr lang="it-IT" sz="2800" dirty="0" err="1">
                <a:solidFill>
                  <a:srgbClr val="FF0000"/>
                </a:solidFill>
              </a:rPr>
              <a:t>propagation</a:t>
            </a:r>
            <a:r>
              <a:rPr lang="it-IT" sz="2800" dirty="0">
                <a:solidFill>
                  <a:srgbClr val="FF0000"/>
                </a:solidFill>
              </a:rPr>
              <a:t> of </a:t>
            </a:r>
            <a:r>
              <a:rPr lang="it-IT" sz="2800" dirty="0" err="1">
                <a:solidFill>
                  <a:srgbClr val="FF0000"/>
                </a:solidFill>
              </a:rPr>
              <a:t>uncertainty</a:t>
            </a:r>
            <a:endParaRPr lang="it-IT" sz="2800" dirty="0">
              <a:solidFill>
                <a:srgbClr val="FF0000"/>
              </a:solidFill>
            </a:endParaRPr>
          </a:p>
        </p:txBody>
      </p:sp>
      <p:pic>
        <p:nvPicPr>
          <p:cNvPr id="6" name="Immagine 5" descr="Immagine che contiene tavolo&#10;&#10;Descrizione generata automaticamente">
            <a:extLst>
              <a:ext uri="{FF2B5EF4-FFF2-40B4-BE49-F238E27FC236}">
                <a16:creationId xmlns:a16="http://schemas.microsoft.com/office/drawing/2014/main" id="{36E5BDF2-F519-4A08-9138-C508F78F1A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9520" y="1558563"/>
            <a:ext cx="2972960" cy="95495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ttangolo 8">
                <a:extLst>
                  <a:ext uri="{FF2B5EF4-FFF2-40B4-BE49-F238E27FC236}">
                    <a16:creationId xmlns:a16="http://schemas.microsoft.com/office/drawing/2014/main" id="{0F94A297-47B5-430F-96E6-B4456AF56C17}"/>
                  </a:ext>
                </a:extLst>
              </p:cNvPr>
              <p:cNvSpPr/>
              <p:nvPr/>
            </p:nvSpPr>
            <p:spPr>
              <a:xfrm>
                <a:off x="4832032" y="2864805"/>
                <a:ext cx="251729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it-IT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{</m:t>
                      </m:r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=1,</m:t>
                      </m:r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=30}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9" name="Rettangolo 8">
                <a:extLst>
                  <a:ext uri="{FF2B5EF4-FFF2-40B4-BE49-F238E27FC236}">
                    <a16:creationId xmlns:a16="http://schemas.microsoft.com/office/drawing/2014/main" id="{0F94A297-47B5-430F-96E6-B4456AF56C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2032" y="2864805"/>
                <a:ext cx="2517292" cy="369332"/>
              </a:xfrm>
              <a:prstGeom prst="rect">
                <a:avLst/>
              </a:prstGeom>
              <a:blipFill>
                <a:blip r:embed="rId3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ttangolo 9">
                <a:extLst>
                  <a:ext uri="{FF2B5EF4-FFF2-40B4-BE49-F238E27FC236}">
                    <a16:creationId xmlns:a16="http://schemas.microsoft.com/office/drawing/2014/main" id="{F84F316F-F2F2-436D-AF04-139B46B860EA}"/>
                  </a:ext>
                </a:extLst>
              </p:cNvPr>
              <p:cNvSpPr/>
              <p:nvPr/>
            </p:nvSpPr>
            <p:spPr>
              <a:xfrm>
                <a:off x="4832032" y="3254988"/>
                <a:ext cx="252793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it-IT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{</m:t>
                      </m:r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=3,</m:t>
                      </m:r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=10}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0" name="Rettangolo 9">
                <a:extLst>
                  <a:ext uri="{FF2B5EF4-FFF2-40B4-BE49-F238E27FC236}">
                    <a16:creationId xmlns:a16="http://schemas.microsoft.com/office/drawing/2014/main" id="{F84F316F-F2F2-436D-AF04-139B46B860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2032" y="3254988"/>
                <a:ext cx="2527936" cy="369332"/>
              </a:xfrm>
              <a:prstGeom prst="rect">
                <a:avLst/>
              </a:prstGeom>
              <a:blipFill>
                <a:blip r:embed="rId4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ttangolo 2">
                <a:extLst>
                  <a:ext uri="{FF2B5EF4-FFF2-40B4-BE49-F238E27FC236}">
                    <a16:creationId xmlns:a16="http://schemas.microsoft.com/office/drawing/2014/main" id="{39A1D901-BABD-46D9-BD74-4EC5574E4053}"/>
                  </a:ext>
                </a:extLst>
              </p:cNvPr>
              <p:cNvSpPr/>
              <p:nvPr/>
            </p:nvSpPr>
            <p:spPr>
              <a:xfrm>
                <a:off x="4123168" y="1851372"/>
                <a:ext cx="48635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3" name="Rettangolo 2">
                <a:extLst>
                  <a:ext uri="{FF2B5EF4-FFF2-40B4-BE49-F238E27FC236}">
                    <a16:creationId xmlns:a16="http://schemas.microsoft.com/office/drawing/2014/main" id="{39A1D901-BABD-46D9-BD74-4EC5574E40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3168" y="1851372"/>
                <a:ext cx="486352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ttangolo 3">
                <a:extLst>
                  <a:ext uri="{FF2B5EF4-FFF2-40B4-BE49-F238E27FC236}">
                    <a16:creationId xmlns:a16="http://schemas.microsoft.com/office/drawing/2014/main" id="{E9EBA36E-7E12-48DC-A92C-B7E42AAA6FAA}"/>
                  </a:ext>
                </a:extLst>
              </p:cNvPr>
              <p:cNvSpPr/>
              <p:nvPr/>
            </p:nvSpPr>
            <p:spPr>
              <a:xfrm>
                <a:off x="4120508" y="2110786"/>
                <a:ext cx="49167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4" name="Rettangolo 3">
                <a:extLst>
                  <a:ext uri="{FF2B5EF4-FFF2-40B4-BE49-F238E27FC236}">
                    <a16:creationId xmlns:a16="http://schemas.microsoft.com/office/drawing/2014/main" id="{E9EBA36E-7E12-48DC-A92C-B7E42AAA6F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0508" y="2110786"/>
                <a:ext cx="491673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ttangolo 4">
                <a:extLst>
                  <a:ext uri="{FF2B5EF4-FFF2-40B4-BE49-F238E27FC236}">
                    <a16:creationId xmlns:a16="http://schemas.microsoft.com/office/drawing/2014/main" id="{FB33F12D-7A05-44B8-91D8-01E8688CAA06}"/>
                  </a:ext>
                </a:extLst>
              </p:cNvPr>
              <p:cNvSpPr/>
              <p:nvPr/>
            </p:nvSpPr>
            <p:spPr>
              <a:xfrm>
                <a:off x="5296199" y="4067223"/>
                <a:ext cx="161864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it-IT" i="1">
                          <a:latin typeface="Cambria Math" panose="02040503050406030204" pitchFamily="18" charset="0"/>
                        </a:rPr>
                        <m:t>~ </m:t>
                      </m:r>
                      <m:r>
                        <m:rPr>
                          <m:sty m:val="p"/>
                        </m:rPr>
                        <a:rPr lang="it-IT">
                          <a:latin typeface="Cambria Math" panose="02040503050406030204" pitchFamily="18" charset="0"/>
                        </a:rPr>
                        <m:t>Beta</m:t>
                      </m:r>
                      <m:r>
                        <a:rPr lang="it-IT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1</m:t>
                      </m:r>
                      <m:r>
                        <a:rPr lang="it-IT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1</m:t>
                      </m:r>
                      <m:r>
                        <a:rPr lang="it-IT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5" name="Rettangolo 4">
                <a:extLst>
                  <a:ext uri="{FF2B5EF4-FFF2-40B4-BE49-F238E27FC236}">
                    <a16:creationId xmlns:a16="http://schemas.microsoft.com/office/drawing/2014/main" id="{FB33F12D-7A05-44B8-91D8-01E8688CAA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6199" y="4067223"/>
                <a:ext cx="1618648" cy="369332"/>
              </a:xfrm>
              <a:prstGeom prst="rect">
                <a:avLst/>
              </a:prstGeom>
              <a:blipFill>
                <a:blip r:embed="rId7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ttangolo 14">
                <a:extLst>
                  <a:ext uri="{FF2B5EF4-FFF2-40B4-BE49-F238E27FC236}">
                    <a16:creationId xmlns:a16="http://schemas.microsoft.com/office/drawing/2014/main" id="{DD65631D-76E3-4920-8849-B93EBBD5C733}"/>
                  </a:ext>
                </a:extLst>
              </p:cNvPr>
              <p:cNvSpPr/>
              <p:nvPr/>
            </p:nvSpPr>
            <p:spPr>
              <a:xfrm>
                <a:off x="5296199" y="4436555"/>
                <a:ext cx="161864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it-IT" i="1">
                          <a:latin typeface="Cambria Math" panose="02040503050406030204" pitchFamily="18" charset="0"/>
                        </a:rPr>
                        <m:t>~ </m:t>
                      </m:r>
                      <m:r>
                        <m:rPr>
                          <m:sty m:val="p"/>
                        </m:rPr>
                        <a:rPr lang="it-IT">
                          <a:latin typeface="Cambria Math" panose="02040503050406030204" pitchFamily="18" charset="0"/>
                        </a:rPr>
                        <m:t>Beta</m:t>
                      </m:r>
                      <m:r>
                        <a:rPr lang="it-IT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1</m:t>
                      </m:r>
                      <m:r>
                        <a:rPr lang="it-IT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1</m:t>
                      </m:r>
                      <m:r>
                        <a:rPr lang="it-IT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5" name="Rettangolo 14">
                <a:extLst>
                  <a:ext uri="{FF2B5EF4-FFF2-40B4-BE49-F238E27FC236}">
                    <a16:creationId xmlns:a16="http://schemas.microsoft.com/office/drawing/2014/main" id="{DD65631D-76E3-4920-8849-B93EBBD5C7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6199" y="4436555"/>
                <a:ext cx="1618648" cy="369332"/>
              </a:xfrm>
              <a:prstGeom prst="rect">
                <a:avLst/>
              </a:prstGeom>
              <a:blipFill>
                <a:blip r:embed="rId8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ttangolo 6">
            <a:extLst>
              <a:ext uri="{FF2B5EF4-FFF2-40B4-BE49-F238E27FC236}">
                <a16:creationId xmlns:a16="http://schemas.microsoft.com/office/drawing/2014/main" id="{1D8D202E-E0BC-431B-AD79-FCDAC304D5FC}"/>
              </a:ext>
            </a:extLst>
          </p:cNvPr>
          <p:cNvSpPr/>
          <p:nvPr/>
        </p:nvSpPr>
        <p:spPr>
          <a:xfrm>
            <a:off x="5795246" y="2578284"/>
            <a:ext cx="6205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Data</a:t>
            </a:r>
            <a:endParaRPr lang="it-IT" dirty="0"/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A97FDEB1-3858-4BDD-AA30-81FEE854082B}"/>
              </a:ext>
            </a:extLst>
          </p:cNvPr>
          <p:cNvSpPr/>
          <p:nvPr/>
        </p:nvSpPr>
        <p:spPr>
          <a:xfrm>
            <a:off x="5805867" y="3771145"/>
            <a:ext cx="6383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Prior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ttangolo 16">
                <a:extLst>
                  <a:ext uri="{FF2B5EF4-FFF2-40B4-BE49-F238E27FC236}">
                    <a16:creationId xmlns:a16="http://schemas.microsoft.com/office/drawing/2014/main" id="{6A3024E6-301E-463D-A746-9308E737071D}"/>
                  </a:ext>
                </a:extLst>
              </p:cNvPr>
              <p:cNvSpPr/>
              <p:nvPr/>
            </p:nvSpPr>
            <p:spPr>
              <a:xfrm>
                <a:off x="5239109" y="5261573"/>
                <a:ext cx="1771832" cy="3915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𝑑𝑖𝑓𝑓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7" name="Rettangolo 16">
                <a:extLst>
                  <a:ext uri="{FF2B5EF4-FFF2-40B4-BE49-F238E27FC236}">
                    <a16:creationId xmlns:a16="http://schemas.microsoft.com/office/drawing/2014/main" id="{6A3024E6-301E-463D-A746-9308E73707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9109" y="5261573"/>
                <a:ext cx="1771832" cy="391582"/>
              </a:xfrm>
              <a:prstGeom prst="rect">
                <a:avLst/>
              </a:prstGeom>
              <a:blipFill>
                <a:blip r:embed="rId9"/>
                <a:stretch>
                  <a:fillRect b="-1093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ttangolo 17">
            <a:extLst>
              <a:ext uri="{FF2B5EF4-FFF2-40B4-BE49-F238E27FC236}">
                <a16:creationId xmlns:a16="http://schemas.microsoft.com/office/drawing/2014/main" id="{5C29BAB3-477D-4F81-8E81-F28591924335}"/>
              </a:ext>
            </a:extLst>
          </p:cNvPr>
          <p:cNvSpPr/>
          <p:nvPr/>
        </p:nvSpPr>
        <p:spPr>
          <a:xfrm>
            <a:off x="5805867" y="4982978"/>
            <a:ext cx="6158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Goal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80660310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tangolo 12">
            <a:extLst>
              <a:ext uri="{FF2B5EF4-FFF2-40B4-BE49-F238E27FC236}">
                <a16:creationId xmlns:a16="http://schemas.microsoft.com/office/drawing/2014/main" id="{CB0F3CC7-D155-4DED-B513-5B4595C79FD5}"/>
              </a:ext>
            </a:extLst>
          </p:cNvPr>
          <p:cNvSpPr/>
          <p:nvPr/>
        </p:nvSpPr>
        <p:spPr>
          <a:xfrm>
            <a:off x="74811" y="6393984"/>
            <a:ext cx="12042378" cy="38305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7B954650-793E-441E-B65B-6ABC0362C7E5}"/>
              </a:ext>
            </a:extLst>
          </p:cNvPr>
          <p:cNvSpPr txBox="1"/>
          <p:nvPr/>
        </p:nvSpPr>
        <p:spPr>
          <a:xfrm>
            <a:off x="209548" y="6393984"/>
            <a:ext cx="11791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Bayesian Data Analysis – A Primer                    Workshop 2021                    Marco D’Alessandro (PhD)                    ISTC CNR </a:t>
            </a:r>
            <a:r>
              <a:rPr lang="it-IT" dirty="0" err="1">
                <a:solidFill>
                  <a:schemeClr val="bg1"/>
                </a:solidFill>
              </a:rPr>
              <a:t>Italy</a:t>
            </a:r>
            <a:r>
              <a:rPr lang="it-IT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9" name="Rettangolo 38">
            <a:extLst>
              <a:ext uri="{FF2B5EF4-FFF2-40B4-BE49-F238E27FC236}">
                <a16:creationId xmlns:a16="http://schemas.microsoft.com/office/drawing/2014/main" id="{6A0F10AC-E1A4-4425-8A7C-B80BA9A2DA57}"/>
              </a:ext>
            </a:extLst>
          </p:cNvPr>
          <p:cNvSpPr/>
          <p:nvPr/>
        </p:nvSpPr>
        <p:spPr>
          <a:xfrm>
            <a:off x="3405023" y="545892"/>
            <a:ext cx="540100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800" dirty="0">
                <a:solidFill>
                  <a:srgbClr val="FF0000"/>
                </a:solidFill>
              </a:rPr>
              <a:t>Natural </a:t>
            </a:r>
            <a:r>
              <a:rPr lang="it-IT" sz="2800" dirty="0" err="1">
                <a:solidFill>
                  <a:srgbClr val="FF0000"/>
                </a:solidFill>
              </a:rPr>
              <a:t>propagation</a:t>
            </a:r>
            <a:r>
              <a:rPr lang="it-IT" sz="2800" dirty="0">
                <a:solidFill>
                  <a:srgbClr val="FF0000"/>
                </a:solidFill>
              </a:rPr>
              <a:t> of </a:t>
            </a:r>
            <a:r>
              <a:rPr lang="it-IT" sz="2800" dirty="0" err="1">
                <a:solidFill>
                  <a:srgbClr val="FF0000"/>
                </a:solidFill>
              </a:rPr>
              <a:t>uncertainty</a:t>
            </a:r>
            <a:endParaRPr lang="it-IT" sz="2800" dirty="0">
              <a:solidFill>
                <a:srgbClr val="FF0000"/>
              </a:solidFill>
            </a:endParaRP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1D3BE070-C3A4-487F-AB9F-5A55921004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7705" y="1700496"/>
            <a:ext cx="2877201" cy="1533641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C8DF246E-2F0F-4652-9DCD-4619AC6A5D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7705" y="3865521"/>
            <a:ext cx="2877202" cy="1533641"/>
          </a:xfrm>
          <a:prstGeom prst="rect">
            <a:avLst/>
          </a:prstGeom>
        </p:spPr>
      </p:pic>
      <p:pic>
        <p:nvPicPr>
          <p:cNvPr id="20" name="Immagine 19">
            <a:extLst>
              <a:ext uri="{FF2B5EF4-FFF2-40B4-BE49-F238E27FC236}">
                <a16:creationId xmlns:a16="http://schemas.microsoft.com/office/drawing/2014/main" id="{0F931D16-33BE-4CE0-83FA-971BB3BFE6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7481" y="2313853"/>
            <a:ext cx="4086814" cy="217840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ttangolo 20">
                <a:extLst>
                  <a:ext uri="{FF2B5EF4-FFF2-40B4-BE49-F238E27FC236}">
                    <a16:creationId xmlns:a16="http://schemas.microsoft.com/office/drawing/2014/main" id="{52BB7C5F-D4C0-442C-86A3-74C248364636}"/>
                  </a:ext>
                </a:extLst>
              </p:cNvPr>
              <p:cNvSpPr/>
              <p:nvPr/>
            </p:nvSpPr>
            <p:spPr>
              <a:xfrm>
                <a:off x="3174383" y="3071713"/>
                <a:ext cx="46128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21" name="Rettangolo 20">
                <a:extLst>
                  <a:ext uri="{FF2B5EF4-FFF2-40B4-BE49-F238E27FC236}">
                    <a16:creationId xmlns:a16="http://schemas.microsoft.com/office/drawing/2014/main" id="{52BB7C5F-D4C0-442C-86A3-74C2483646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4383" y="3071713"/>
                <a:ext cx="46128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ttangolo 21">
                <a:extLst>
                  <a:ext uri="{FF2B5EF4-FFF2-40B4-BE49-F238E27FC236}">
                    <a16:creationId xmlns:a16="http://schemas.microsoft.com/office/drawing/2014/main" id="{288096A2-E3C6-49E4-84F4-D3049FD5FBAB}"/>
                  </a:ext>
                </a:extLst>
              </p:cNvPr>
              <p:cNvSpPr/>
              <p:nvPr/>
            </p:nvSpPr>
            <p:spPr>
              <a:xfrm>
                <a:off x="3169060" y="5261573"/>
                <a:ext cx="46660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22" name="Rettangolo 21">
                <a:extLst>
                  <a:ext uri="{FF2B5EF4-FFF2-40B4-BE49-F238E27FC236}">
                    <a16:creationId xmlns:a16="http://schemas.microsoft.com/office/drawing/2014/main" id="{288096A2-E3C6-49E4-84F4-D3049FD5FB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9060" y="5261573"/>
                <a:ext cx="466603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ttangolo 22">
                <a:extLst>
                  <a:ext uri="{FF2B5EF4-FFF2-40B4-BE49-F238E27FC236}">
                    <a16:creationId xmlns:a16="http://schemas.microsoft.com/office/drawing/2014/main" id="{34144E1D-9431-4694-A832-42E46D3E2293}"/>
                  </a:ext>
                </a:extLst>
              </p:cNvPr>
              <p:cNvSpPr/>
              <p:nvPr/>
            </p:nvSpPr>
            <p:spPr>
              <a:xfrm>
                <a:off x="7789704" y="4293461"/>
                <a:ext cx="1558632" cy="3915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𝑑𝑖𝑓𝑓</m:t>
                        </m:r>
                      </m:sub>
                    </m:sSub>
                  </m:oMath>
                </a14:m>
                <a:r>
                  <a:rPr lang="it-IT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it-IT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it-IT" dirty="0"/>
                  <a:t>)</a:t>
                </a:r>
              </a:p>
            </p:txBody>
          </p:sp>
        </mc:Choice>
        <mc:Fallback xmlns="">
          <p:sp>
            <p:nvSpPr>
              <p:cNvPr id="23" name="Rettangolo 22">
                <a:extLst>
                  <a:ext uri="{FF2B5EF4-FFF2-40B4-BE49-F238E27FC236}">
                    <a16:creationId xmlns:a16="http://schemas.microsoft.com/office/drawing/2014/main" id="{34144E1D-9431-4694-A832-42E46D3E22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9704" y="4293461"/>
                <a:ext cx="1558632" cy="391582"/>
              </a:xfrm>
              <a:prstGeom prst="rect">
                <a:avLst/>
              </a:prstGeom>
              <a:blipFill>
                <a:blip r:embed="rId7"/>
                <a:stretch>
                  <a:fillRect t="-6154" r="-2344" b="-1846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Connettore diritto 24">
            <a:extLst>
              <a:ext uri="{FF2B5EF4-FFF2-40B4-BE49-F238E27FC236}">
                <a16:creationId xmlns:a16="http://schemas.microsoft.com/office/drawing/2014/main" id="{397E07CA-E628-4431-90AD-83BEB4DA2EC1}"/>
              </a:ext>
            </a:extLst>
          </p:cNvPr>
          <p:cNvCxnSpPr>
            <a:cxnSpLocks/>
          </p:cNvCxnSpPr>
          <p:nvPr/>
        </p:nvCxnSpPr>
        <p:spPr>
          <a:xfrm flipV="1">
            <a:off x="9655728" y="2407640"/>
            <a:ext cx="0" cy="1694577"/>
          </a:xfrm>
          <a:prstGeom prst="line">
            <a:avLst/>
          </a:prstGeom>
          <a:ln w="76200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8" name="Figura a mano libera: forma 27">
            <a:extLst>
              <a:ext uri="{FF2B5EF4-FFF2-40B4-BE49-F238E27FC236}">
                <a16:creationId xmlns:a16="http://schemas.microsoft.com/office/drawing/2014/main" id="{580FBCEF-E63B-4B62-96AA-8810DD346DA9}"/>
              </a:ext>
            </a:extLst>
          </p:cNvPr>
          <p:cNvSpPr/>
          <p:nvPr/>
        </p:nvSpPr>
        <p:spPr>
          <a:xfrm>
            <a:off x="6778305" y="2642531"/>
            <a:ext cx="2818701" cy="1464154"/>
          </a:xfrm>
          <a:custGeom>
            <a:avLst/>
            <a:gdLst>
              <a:gd name="connsiteX0" fmla="*/ 2818701 w 2818701"/>
              <a:gd name="connsiteY0" fmla="*/ 1283517 h 1464154"/>
              <a:gd name="connsiteX1" fmla="*/ 2642532 w 2818701"/>
              <a:gd name="connsiteY1" fmla="*/ 1442908 h 1464154"/>
              <a:gd name="connsiteX2" fmla="*/ 2718033 w 2818701"/>
              <a:gd name="connsiteY2" fmla="*/ 1182849 h 1464154"/>
              <a:gd name="connsiteX3" fmla="*/ 2449585 w 2818701"/>
              <a:gd name="connsiteY3" fmla="*/ 1400963 h 1464154"/>
              <a:gd name="connsiteX4" fmla="*/ 2625754 w 2818701"/>
              <a:gd name="connsiteY4" fmla="*/ 989902 h 1464154"/>
              <a:gd name="connsiteX5" fmla="*/ 2181137 w 2818701"/>
              <a:gd name="connsiteY5" fmla="*/ 1384185 h 1464154"/>
              <a:gd name="connsiteX6" fmla="*/ 2516697 w 2818701"/>
              <a:gd name="connsiteY6" fmla="*/ 763399 h 1464154"/>
              <a:gd name="connsiteX7" fmla="*/ 1912689 w 2818701"/>
              <a:gd name="connsiteY7" fmla="*/ 1392574 h 1464154"/>
              <a:gd name="connsiteX8" fmla="*/ 2340528 w 2818701"/>
              <a:gd name="connsiteY8" fmla="*/ 528508 h 1464154"/>
              <a:gd name="connsiteX9" fmla="*/ 1627464 w 2818701"/>
              <a:gd name="connsiteY9" fmla="*/ 1409352 h 1464154"/>
              <a:gd name="connsiteX10" fmla="*/ 2181137 w 2818701"/>
              <a:gd name="connsiteY10" fmla="*/ 268449 h 1464154"/>
              <a:gd name="connsiteX11" fmla="*/ 1266737 w 2818701"/>
              <a:gd name="connsiteY11" fmla="*/ 1417741 h 1464154"/>
              <a:gd name="connsiteX12" fmla="*/ 2046913 w 2818701"/>
              <a:gd name="connsiteY12" fmla="*/ 1 h 1464154"/>
              <a:gd name="connsiteX13" fmla="*/ 947956 w 2818701"/>
              <a:gd name="connsiteY13" fmla="*/ 1409352 h 1464154"/>
              <a:gd name="connsiteX14" fmla="*/ 1501629 w 2818701"/>
              <a:gd name="connsiteY14" fmla="*/ 184559 h 1464154"/>
              <a:gd name="connsiteX15" fmla="*/ 645952 w 2818701"/>
              <a:gd name="connsiteY15" fmla="*/ 1426130 h 1464154"/>
              <a:gd name="connsiteX16" fmla="*/ 738231 w 2818701"/>
              <a:gd name="connsiteY16" fmla="*/ 1124126 h 1464154"/>
              <a:gd name="connsiteX17" fmla="*/ 402671 w 2818701"/>
              <a:gd name="connsiteY17" fmla="*/ 1459686 h 1464154"/>
              <a:gd name="connsiteX18" fmla="*/ 427838 w 2818701"/>
              <a:gd name="connsiteY18" fmla="*/ 1325462 h 1464154"/>
              <a:gd name="connsiteX19" fmla="*/ 176168 w 2818701"/>
              <a:gd name="connsiteY19" fmla="*/ 1451297 h 1464154"/>
              <a:gd name="connsiteX20" fmla="*/ 192946 w 2818701"/>
              <a:gd name="connsiteY20" fmla="*/ 1392574 h 1464154"/>
              <a:gd name="connsiteX21" fmla="*/ 0 w 2818701"/>
              <a:gd name="connsiteY21" fmla="*/ 1451297 h 14641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818701" h="1464154">
                <a:moveTo>
                  <a:pt x="2818701" y="1283517"/>
                </a:moveTo>
                <a:cubicBezTo>
                  <a:pt x="2739005" y="1371601"/>
                  <a:pt x="2659310" y="1459686"/>
                  <a:pt x="2642532" y="1442908"/>
                </a:cubicBezTo>
                <a:cubicBezTo>
                  <a:pt x="2625754" y="1426130"/>
                  <a:pt x="2750191" y="1189840"/>
                  <a:pt x="2718033" y="1182849"/>
                </a:cubicBezTo>
                <a:cubicBezTo>
                  <a:pt x="2685875" y="1175858"/>
                  <a:pt x="2464965" y="1433121"/>
                  <a:pt x="2449585" y="1400963"/>
                </a:cubicBezTo>
                <a:cubicBezTo>
                  <a:pt x="2434205" y="1368805"/>
                  <a:pt x="2670495" y="992698"/>
                  <a:pt x="2625754" y="989902"/>
                </a:cubicBezTo>
                <a:cubicBezTo>
                  <a:pt x="2581013" y="987106"/>
                  <a:pt x="2199313" y="1421936"/>
                  <a:pt x="2181137" y="1384185"/>
                </a:cubicBezTo>
                <a:cubicBezTo>
                  <a:pt x="2162961" y="1346435"/>
                  <a:pt x="2561438" y="762001"/>
                  <a:pt x="2516697" y="763399"/>
                </a:cubicBezTo>
                <a:cubicBezTo>
                  <a:pt x="2471956" y="764797"/>
                  <a:pt x="1942050" y="1431723"/>
                  <a:pt x="1912689" y="1392574"/>
                </a:cubicBezTo>
                <a:cubicBezTo>
                  <a:pt x="1883327" y="1353426"/>
                  <a:pt x="2388065" y="525712"/>
                  <a:pt x="2340528" y="528508"/>
                </a:cubicBezTo>
                <a:cubicBezTo>
                  <a:pt x="2292991" y="531304"/>
                  <a:pt x="1654029" y="1452695"/>
                  <a:pt x="1627464" y="1409352"/>
                </a:cubicBezTo>
                <a:cubicBezTo>
                  <a:pt x="1600899" y="1366009"/>
                  <a:pt x="2241258" y="267051"/>
                  <a:pt x="2181137" y="268449"/>
                </a:cubicBezTo>
                <a:cubicBezTo>
                  <a:pt x="2121016" y="269847"/>
                  <a:pt x="1289108" y="1462482"/>
                  <a:pt x="1266737" y="1417741"/>
                </a:cubicBezTo>
                <a:cubicBezTo>
                  <a:pt x="1244366" y="1373000"/>
                  <a:pt x="2100043" y="1399"/>
                  <a:pt x="2046913" y="1"/>
                </a:cubicBezTo>
                <a:cubicBezTo>
                  <a:pt x="1993783" y="-1397"/>
                  <a:pt x="1038837" y="1378592"/>
                  <a:pt x="947956" y="1409352"/>
                </a:cubicBezTo>
                <a:cubicBezTo>
                  <a:pt x="857075" y="1440112"/>
                  <a:pt x="1551963" y="181763"/>
                  <a:pt x="1501629" y="184559"/>
                </a:cubicBezTo>
                <a:cubicBezTo>
                  <a:pt x="1451295" y="187355"/>
                  <a:pt x="773185" y="1269536"/>
                  <a:pt x="645952" y="1426130"/>
                </a:cubicBezTo>
                <a:cubicBezTo>
                  <a:pt x="518719" y="1582724"/>
                  <a:pt x="778778" y="1118533"/>
                  <a:pt x="738231" y="1124126"/>
                </a:cubicBezTo>
                <a:cubicBezTo>
                  <a:pt x="697684" y="1129719"/>
                  <a:pt x="454403" y="1426130"/>
                  <a:pt x="402671" y="1459686"/>
                </a:cubicBezTo>
                <a:cubicBezTo>
                  <a:pt x="350939" y="1493242"/>
                  <a:pt x="465588" y="1326860"/>
                  <a:pt x="427838" y="1325462"/>
                </a:cubicBezTo>
                <a:cubicBezTo>
                  <a:pt x="390088" y="1324064"/>
                  <a:pt x="215317" y="1440112"/>
                  <a:pt x="176168" y="1451297"/>
                </a:cubicBezTo>
                <a:cubicBezTo>
                  <a:pt x="137019" y="1462482"/>
                  <a:pt x="222307" y="1392574"/>
                  <a:pt x="192946" y="1392574"/>
                </a:cubicBezTo>
                <a:cubicBezTo>
                  <a:pt x="163585" y="1392574"/>
                  <a:pt x="81792" y="1421935"/>
                  <a:pt x="0" y="1451297"/>
                </a:cubicBezTo>
              </a:path>
            </a:pathLst>
          </a:cu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30" name="Connettore diritto 29">
            <a:extLst>
              <a:ext uri="{FF2B5EF4-FFF2-40B4-BE49-F238E27FC236}">
                <a16:creationId xmlns:a16="http://schemas.microsoft.com/office/drawing/2014/main" id="{CF6EF68A-EFC2-4586-AB7A-DC1D13D1A7F5}"/>
              </a:ext>
            </a:extLst>
          </p:cNvPr>
          <p:cNvCxnSpPr/>
          <p:nvPr/>
        </p:nvCxnSpPr>
        <p:spPr>
          <a:xfrm flipH="1">
            <a:off x="6207853" y="3590488"/>
            <a:ext cx="1879134" cy="120801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ttangolo 30">
                <a:extLst>
                  <a:ext uri="{FF2B5EF4-FFF2-40B4-BE49-F238E27FC236}">
                    <a16:creationId xmlns:a16="http://schemas.microsoft.com/office/drawing/2014/main" id="{65512395-59AF-42FC-A78B-D262F69454FC}"/>
                  </a:ext>
                </a:extLst>
              </p:cNvPr>
              <p:cNvSpPr/>
              <p:nvPr/>
            </p:nvSpPr>
            <p:spPr>
              <a:xfrm>
                <a:off x="4977018" y="4731476"/>
                <a:ext cx="3981394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probability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is lower than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, that is, that treatment A is better than B</a:t>
                </a:r>
                <a:endParaRPr lang="it-IT" dirty="0"/>
              </a:p>
            </p:txBody>
          </p:sp>
        </mc:Choice>
        <mc:Fallback xmlns="">
          <p:sp>
            <p:nvSpPr>
              <p:cNvPr id="31" name="Rettangolo 30">
                <a:extLst>
                  <a:ext uri="{FF2B5EF4-FFF2-40B4-BE49-F238E27FC236}">
                    <a16:creationId xmlns:a16="http://schemas.microsoft.com/office/drawing/2014/main" id="{65512395-59AF-42FC-A78B-D262F69454F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7018" y="4731476"/>
                <a:ext cx="3981394" cy="646331"/>
              </a:xfrm>
              <a:prstGeom prst="rect">
                <a:avLst/>
              </a:prstGeom>
              <a:blipFill>
                <a:blip r:embed="rId8"/>
                <a:stretch>
                  <a:fillRect l="-1223" t="-4717" b="-1415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19043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31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tangolo 12">
            <a:extLst>
              <a:ext uri="{FF2B5EF4-FFF2-40B4-BE49-F238E27FC236}">
                <a16:creationId xmlns:a16="http://schemas.microsoft.com/office/drawing/2014/main" id="{CB0F3CC7-D155-4DED-B513-5B4595C79FD5}"/>
              </a:ext>
            </a:extLst>
          </p:cNvPr>
          <p:cNvSpPr/>
          <p:nvPr/>
        </p:nvSpPr>
        <p:spPr>
          <a:xfrm>
            <a:off x="74811" y="6393984"/>
            <a:ext cx="12042378" cy="38305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7B954650-793E-441E-B65B-6ABC0362C7E5}"/>
              </a:ext>
            </a:extLst>
          </p:cNvPr>
          <p:cNvSpPr txBox="1"/>
          <p:nvPr/>
        </p:nvSpPr>
        <p:spPr>
          <a:xfrm>
            <a:off x="209548" y="6393984"/>
            <a:ext cx="11791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Bayesian Data Analysis – A Primer                    Workshop 2021                    Marco D’Alessandro (PhD)                    ISTC CNR </a:t>
            </a:r>
            <a:r>
              <a:rPr lang="it-IT" dirty="0" err="1">
                <a:solidFill>
                  <a:schemeClr val="bg1"/>
                </a:solidFill>
              </a:rPr>
              <a:t>Italy</a:t>
            </a:r>
            <a:r>
              <a:rPr lang="it-IT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9" name="Rettangolo 38">
            <a:extLst>
              <a:ext uri="{FF2B5EF4-FFF2-40B4-BE49-F238E27FC236}">
                <a16:creationId xmlns:a16="http://schemas.microsoft.com/office/drawing/2014/main" id="{6A0F10AC-E1A4-4425-8A7C-B80BA9A2DA57}"/>
              </a:ext>
            </a:extLst>
          </p:cNvPr>
          <p:cNvSpPr/>
          <p:nvPr/>
        </p:nvSpPr>
        <p:spPr>
          <a:xfrm>
            <a:off x="2595771" y="418163"/>
            <a:ext cx="701950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800" dirty="0">
                <a:solidFill>
                  <a:srgbClr val="FF0000"/>
                </a:solidFill>
              </a:rPr>
              <a:t>Data-</a:t>
            </a:r>
            <a:r>
              <a:rPr lang="it-IT" sz="2800" dirty="0" err="1">
                <a:solidFill>
                  <a:srgbClr val="FF0000"/>
                </a:solidFill>
              </a:rPr>
              <a:t>order</a:t>
            </a:r>
            <a:r>
              <a:rPr lang="it-IT" sz="2800" dirty="0">
                <a:solidFill>
                  <a:srgbClr val="FF0000"/>
                </a:solidFill>
              </a:rPr>
              <a:t> </a:t>
            </a:r>
            <a:r>
              <a:rPr lang="it-IT" sz="2800" dirty="0" err="1">
                <a:solidFill>
                  <a:srgbClr val="FF0000"/>
                </a:solidFill>
              </a:rPr>
              <a:t>invariance</a:t>
            </a:r>
            <a:r>
              <a:rPr lang="it-IT" sz="2800" dirty="0">
                <a:solidFill>
                  <a:srgbClr val="FF0000"/>
                </a:solidFill>
              </a:rPr>
              <a:t> and </a:t>
            </a:r>
            <a:r>
              <a:rPr lang="it-IT" sz="2800" dirty="0" err="1">
                <a:solidFill>
                  <a:srgbClr val="FF0000"/>
                </a:solidFill>
              </a:rPr>
              <a:t>Sequential</a:t>
            </a:r>
            <a:r>
              <a:rPr lang="it-IT" sz="2800" dirty="0">
                <a:solidFill>
                  <a:srgbClr val="FF0000"/>
                </a:solidFill>
              </a:rPr>
              <a:t> </a:t>
            </a:r>
            <a:r>
              <a:rPr lang="it-IT" sz="2800" dirty="0" err="1">
                <a:solidFill>
                  <a:srgbClr val="FF0000"/>
                </a:solidFill>
              </a:rPr>
              <a:t>Updating</a:t>
            </a:r>
            <a:endParaRPr lang="it-IT" sz="28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ttangolo 1">
                <a:extLst>
                  <a:ext uri="{FF2B5EF4-FFF2-40B4-BE49-F238E27FC236}">
                    <a16:creationId xmlns:a16="http://schemas.microsoft.com/office/drawing/2014/main" id="{EB0CFED2-7AD5-4C7F-9D31-AD39307426B6}"/>
                  </a:ext>
                </a:extLst>
              </p:cNvPr>
              <p:cNvSpPr/>
              <p:nvPr/>
            </p:nvSpPr>
            <p:spPr>
              <a:xfrm>
                <a:off x="2891108" y="2721680"/>
                <a:ext cx="242617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</m:sSub>
                      <m:r>
                        <a:rPr lang="it-IT" i="1">
                          <a:latin typeface="Cambria Math" panose="02040503050406030204" pitchFamily="18" charset="0"/>
                        </a:rPr>
                        <m:t>={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=1,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2" name="Rettangolo 1">
                <a:extLst>
                  <a:ext uri="{FF2B5EF4-FFF2-40B4-BE49-F238E27FC236}">
                    <a16:creationId xmlns:a16="http://schemas.microsoft.com/office/drawing/2014/main" id="{EB0CFED2-7AD5-4C7F-9D31-AD39307426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1108" y="2721680"/>
                <a:ext cx="2426177" cy="369332"/>
              </a:xfrm>
              <a:prstGeom prst="rect">
                <a:avLst/>
              </a:prstGeom>
              <a:blipFill>
                <a:blip r:embed="rId2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ttangolo 15">
                <a:extLst>
                  <a:ext uri="{FF2B5EF4-FFF2-40B4-BE49-F238E27FC236}">
                    <a16:creationId xmlns:a16="http://schemas.microsoft.com/office/drawing/2014/main" id="{D2885EFE-4334-4157-A7A0-AEF349310702}"/>
                  </a:ext>
                </a:extLst>
              </p:cNvPr>
              <p:cNvSpPr/>
              <p:nvPr/>
            </p:nvSpPr>
            <p:spPr>
              <a:xfrm>
                <a:off x="2891107" y="3988640"/>
                <a:ext cx="242617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=2</m:t>
                          </m:r>
                        </m:sub>
                      </m:sSub>
                      <m:r>
                        <a:rPr lang="it-IT" i="1">
                          <a:latin typeface="Cambria Math" panose="02040503050406030204" pitchFamily="18" charset="0"/>
                        </a:rPr>
                        <m:t>={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6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6" name="Rettangolo 15">
                <a:extLst>
                  <a:ext uri="{FF2B5EF4-FFF2-40B4-BE49-F238E27FC236}">
                    <a16:creationId xmlns:a16="http://schemas.microsoft.com/office/drawing/2014/main" id="{D2885EFE-4334-4157-A7A0-AEF3493107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1107" y="3988640"/>
                <a:ext cx="2426177" cy="369332"/>
              </a:xfrm>
              <a:prstGeom prst="rect">
                <a:avLst/>
              </a:prstGeom>
              <a:blipFill>
                <a:blip r:embed="rId3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ttangolo 16">
                <a:extLst>
                  <a:ext uri="{FF2B5EF4-FFF2-40B4-BE49-F238E27FC236}">
                    <a16:creationId xmlns:a16="http://schemas.microsoft.com/office/drawing/2014/main" id="{DA874E58-3C72-4DE1-8887-7AB1C848C5BB}"/>
                  </a:ext>
                </a:extLst>
              </p:cNvPr>
              <p:cNvSpPr/>
              <p:nvPr/>
            </p:nvSpPr>
            <p:spPr>
              <a:xfrm>
                <a:off x="2891106" y="5265665"/>
                <a:ext cx="242617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=2</m:t>
                          </m:r>
                        </m:sub>
                      </m:sSub>
                      <m:r>
                        <a:rPr lang="it-IT" i="1">
                          <a:latin typeface="Cambria Math" panose="02040503050406030204" pitchFamily="18" charset="0"/>
                        </a:rPr>
                        <m:t>={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7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7" name="Rettangolo 16">
                <a:extLst>
                  <a:ext uri="{FF2B5EF4-FFF2-40B4-BE49-F238E27FC236}">
                    <a16:creationId xmlns:a16="http://schemas.microsoft.com/office/drawing/2014/main" id="{DA874E58-3C72-4DE1-8887-7AB1C848C5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1106" y="5265665"/>
                <a:ext cx="2426177" cy="369332"/>
              </a:xfrm>
              <a:prstGeom prst="rect">
                <a:avLst/>
              </a:prstGeom>
              <a:blipFill>
                <a:blip r:embed="rId4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magine 3">
            <a:extLst>
              <a:ext uri="{FF2B5EF4-FFF2-40B4-BE49-F238E27FC236}">
                <a16:creationId xmlns:a16="http://schemas.microsoft.com/office/drawing/2014/main" id="{720BDDA4-7191-4181-AE28-D6925D63EA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7542" y="1101380"/>
            <a:ext cx="2289879" cy="1220579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8C84F9F4-C88A-44B6-857C-D1232B7BD1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7541" y="2378405"/>
            <a:ext cx="2289879" cy="1220579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CDA5BFCA-40A9-401D-B706-3032D6DBE99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7541" y="3655430"/>
            <a:ext cx="2289879" cy="1220579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AC1A5B6D-5C14-42DA-ADA5-054BE09B97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7541" y="4932455"/>
            <a:ext cx="2289879" cy="1220579"/>
          </a:xfrm>
          <a:prstGeom prst="rect">
            <a:avLst/>
          </a:prstGeom>
        </p:spPr>
      </p:pic>
      <p:sp>
        <p:nvSpPr>
          <p:cNvPr id="15" name="Parentesi graffa aperta 14">
            <a:extLst>
              <a:ext uri="{FF2B5EF4-FFF2-40B4-BE49-F238E27FC236}">
                <a16:creationId xmlns:a16="http://schemas.microsoft.com/office/drawing/2014/main" id="{BC3751B8-BFF5-4F24-A356-31204A40B65D}"/>
              </a:ext>
            </a:extLst>
          </p:cNvPr>
          <p:cNvSpPr/>
          <p:nvPr/>
        </p:nvSpPr>
        <p:spPr>
          <a:xfrm>
            <a:off x="5989739" y="1191237"/>
            <a:ext cx="327171" cy="4773335"/>
          </a:xfrm>
          <a:prstGeom prst="leftBrace">
            <a:avLst>
              <a:gd name="adj1" fmla="val 113461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9" name="Connettore diritto 18">
            <a:extLst>
              <a:ext uri="{FF2B5EF4-FFF2-40B4-BE49-F238E27FC236}">
                <a16:creationId xmlns:a16="http://schemas.microsoft.com/office/drawing/2014/main" id="{F29FA0FC-04AC-46AB-8B84-4B3A4C746A4C}"/>
              </a:ext>
            </a:extLst>
          </p:cNvPr>
          <p:cNvCxnSpPr>
            <a:stCxn id="15" idx="1"/>
          </p:cNvCxnSpPr>
          <p:nvPr/>
        </p:nvCxnSpPr>
        <p:spPr>
          <a:xfrm flipH="1" flipV="1">
            <a:off x="5167618" y="2189527"/>
            <a:ext cx="822121" cy="138837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Rettangolo 23">
            <a:extLst>
              <a:ext uri="{FF2B5EF4-FFF2-40B4-BE49-F238E27FC236}">
                <a16:creationId xmlns:a16="http://schemas.microsoft.com/office/drawing/2014/main" id="{407B8E8D-AA1B-432B-8416-575148DA3064}"/>
              </a:ext>
            </a:extLst>
          </p:cNvPr>
          <p:cNvSpPr/>
          <p:nvPr/>
        </p:nvSpPr>
        <p:spPr>
          <a:xfrm>
            <a:off x="2978519" y="1834872"/>
            <a:ext cx="29692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The posterior is the new prior</a:t>
            </a:r>
            <a:endParaRPr lang="it-IT" dirty="0"/>
          </a:p>
        </p:txBody>
      </p:sp>
      <p:sp>
        <p:nvSpPr>
          <p:cNvPr id="26" name="Figura a mano libera: forma 25">
            <a:extLst>
              <a:ext uri="{FF2B5EF4-FFF2-40B4-BE49-F238E27FC236}">
                <a16:creationId xmlns:a16="http://schemas.microsoft.com/office/drawing/2014/main" id="{79C310A5-FC7A-4155-828E-B401CB96533F}"/>
              </a:ext>
            </a:extLst>
          </p:cNvPr>
          <p:cNvSpPr/>
          <p:nvPr/>
        </p:nvSpPr>
        <p:spPr>
          <a:xfrm>
            <a:off x="2239416" y="2869035"/>
            <a:ext cx="705120" cy="2499919"/>
          </a:xfrm>
          <a:custGeom>
            <a:avLst/>
            <a:gdLst>
              <a:gd name="connsiteX0" fmla="*/ 621230 w 705120"/>
              <a:gd name="connsiteY0" fmla="*/ 0 h 2499919"/>
              <a:gd name="connsiteX1" fmla="*/ 445 w 705120"/>
              <a:gd name="connsiteY1" fmla="*/ 805343 h 2499919"/>
              <a:gd name="connsiteX2" fmla="*/ 705120 w 705120"/>
              <a:gd name="connsiteY2" fmla="*/ 2499919 h 2499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5120" h="2499919">
                <a:moveTo>
                  <a:pt x="621230" y="0"/>
                </a:moveTo>
                <a:cubicBezTo>
                  <a:pt x="303846" y="194345"/>
                  <a:pt x="-13537" y="388690"/>
                  <a:pt x="445" y="805343"/>
                </a:cubicBezTo>
                <a:cubicBezTo>
                  <a:pt x="14427" y="1221996"/>
                  <a:pt x="359773" y="1860957"/>
                  <a:pt x="705120" y="2499919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7" name="Figura a mano libera: forma 26">
            <a:extLst>
              <a:ext uri="{FF2B5EF4-FFF2-40B4-BE49-F238E27FC236}">
                <a16:creationId xmlns:a16="http://schemas.microsoft.com/office/drawing/2014/main" id="{70B7C9AC-610D-4C9E-A199-26091264F407}"/>
              </a:ext>
            </a:extLst>
          </p:cNvPr>
          <p:cNvSpPr/>
          <p:nvPr/>
        </p:nvSpPr>
        <p:spPr>
          <a:xfrm>
            <a:off x="2716322" y="4278385"/>
            <a:ext cx="345660" cy="1015068"/>
          </a:xfrm>
          <a:custGeom>
            <a:avLst/>
            <a:gdLst>
              <a:gd name="connsiteX0" fmla="*/ 345660 w 345660"/>
              <a:gd name="connsiteY0" fmla="*/ 1015068 h 1015068"/>
              <a:gd name="connsiteX1" fmla="*/ 1711 w 345660"/>
              <a:gd name="connsiteY1" fmla="*/ 234892 h 1015068"/>
              <a:gd name="connsiteX2" fmla="*/ 219825 w 345660"/>
              <a:gd name="connsiteY2" fmla="*/ 0 h 10150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5660" h="1015068">
                <a:moveTo>
                  <a:pt x="345660" y="1015068"/>
                </a:moveTo>
                <a:cubicBezTo>
                  <a:pt x="184171" y="709569"/>
                  <a:pt x="22683" y="404070"/>
                  <a:pt x="1711" y="234892"/>
                </a:cubicBezTo>
                <a:cubicBezTo>
                  <a:pt x="-19261" y="65714"/>
                  <a:pt x="158306" y="62917"/>
                  <a:pt x="219825" y="0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2" name="Figura a mano libera: forma 31">
            <a:extLst>
              <a:ext uri="{FF2B5EF4-FFF2-40B4-BE49-F238E27FC236}">
                <a16:creationId xmlns:a16="http://schemas.microsoft.com/office/drawing/2014/main" id="{32CD6C70-E58A-4401-A9E8-88445351A9E5}"/>
              </a:ext>
            </a:extLst>
          </p:cNvPr>
          <p:cNvSpPr/>
          <p:nvPr/>
        </p:nvSpPr>
        <p:spPr>
          <a:xfrm>
            <a:off x="2640822" y="3057672"/>
            <a:ext cx="345660" cy="1015068"/>
          </a:xfrm>
          <a:custGeom>
            <a:avLst/>
            <a:gdLst>
              <a:gd name="connsiteX0" fmla="*/ 345660 w 345660"/>
              <a:gd name="connsiteY0" fmla="*/ 1015068 h 1015068"/>
              <a:gd name="connsiteX1" fmla="*/ 1711 w 345660"/>
              <a:gd name="connsiteY1" fmla="*/ 234892 h 1015068"/>
              <a:gd name="connsiteX2" fmla="*/ 219825 w 345660"/>
              <a:gd name="connsiteY2" fmla="*/ 0 h 10150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5660" h="1015068">
                <a:moveTo>
                  <a:pt x="345660" y="1015068"/>
                </a:moveTo>
                <a:cubicBezTo>
                  <a:pt x="184171" y="709569"/>
                  <a:pt x="22683" y="404070"/>
                  <a:pt x="1711" y="234892"/>
                </a:cubicBezTo>
                <a:cubicBezTo>
                  <a:pt x="-19261" y="65714"/>
                  <a:pt x="158306" y="62917"/>
                  <a:pt x="219825" y="0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3" name="Rettangolo 32">
            <a:extLst>
              <a:ext uri="{FF2B5EF4-FFF2-40B4-BE49-F238E27FC236}">
                <a16:creationId xmlns:a16="http://schemas.microsoft.com/office/drawing/2014/main" id="{BDA666D4-0653-4ADD-8ADC-4D4854067EE9}"/>
              </a:ext>
            </a:extLst>
          </p:cNvPr>
          <p:cNvSpPr/>
          <p:nvPr/>
        </p:nvSpPr>
        <p:spPr>
          <a:xfrm>
            <a:off x="780375" y="2620645"/>
            <a:ext cx="226129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I can change the order, it doesn’t matter</a:t>
            </a:r>
            <a:endParaRPr lang="it-IT" dirty="0"/>
          </a:p>
        </p:txBody>
      </p:sp>
      <p:sp>
        <p:nvSpPr>
          <p:cNvPr id="34" name="Rettangolo 33">
            <a:extLst>
              <a:ext uri="{FF2B5EF4-FFF2-40B4-BE49-F238E27FC236}">
                <a16:creationId xmlns:a16="http://schemas.microsoft.com/office/drawing/2014/main" id="{A5851BD6-0369-47E2-84B5-4EB37E7BCA29}"/>
              </a:ext>
            </a:extLst>
          </p:cNvPr>
          <p:cNvSpPr/>
          <p:nvPr/>
        </p:nvSpPr>
        <p:spPr>
          <a:xfrm>
            <a:off x="2013358" y="2709644"/>
            <a:ext cx="7650759" cy="10347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 err="1"/>
              <a:t>Prevent</a:t>
            </a:r>
            <a:r>
              <a:rPr lang="it-IT" dirty="0"/>
              <a:t> from p-hacking, </a:t>
            </a:r>
            <a:r>
              <a:rPr lang="it-IT" dirty="0" err="1"/>
              <a:t>another</a:t>
            </a:r>
            <a:r>
              <a:rPr lang="it-IT" dirty="0"/>
              <a:t> </a:t>
            </a:r>
            <a:r>
              <a:rPr lang="it-IT" b="1" i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weird</a:t>
            </a:r>
            <a:r>
              <a:rPr lang="it-IT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it-IT" b="1" i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flaw</a:t>
            </a:r>
            <a:r>
              <a:rPr lang="it-IT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it-IT" dirty="0"/>
              <a:t>of the </a:t>
            </a:r>
            <a:r>
              <a:rPr lang="it-IT" dirty="0" err="1"/>
              <a:t>frequentist</a:t>
            </a:r>
            <a:r>
              <a:rPr lang="it-IT" dirty="0"/>
              <a:t> </a:t>
            </a:r>
            <a:r>
              <a:rPr lang="it-IT" dirty="0" err="1"/>
              <a:t>approach</a:t>
            </a:r>
            <a:r>
              <a:rPr lang="it-IT" dirty="0"/>
              <a:t>!</a:t>
            </a:r>
            <a:endParaRPr lang="it-IT" u="sng" dirty="0"/>
          </a:p>
        </p:txBody>
      </p:sp>
    </p:spTree>
    <p:extLst>
      <p:ext uri="{BB962C8B-B14F-4D97-AF65-F5344CB8AC3E}">
        <p14:creationId xmlns:p14="http://schemas.microsoft.com/office/powerpoint/2010/main" val="584360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4" grpId="0"/>
      <p:bldP spid="26" grpId="0" animBg="1"/>
      <p:bldP spid="27" grpId="0" animBg="1"/>
      <p:bldP spid="32" grpId="0" animBg="1"/>
      <p:bldP spid="33" grpId="0"/>
      <p:bldP spid="34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tangolo 12">
            <a:extLst>
              <a:ext uri="{FF2B5EF4-FFF2-40B4-BE49-F238E27FC236}">
                <a16:creationId xmlns:a16="http://schemas.microsoft.com/office/drawing/2014/main" id="{CB0F3CC7-D155-4DED-B513-5B4595C79FD5}"/>
              </a:ext>
            </a:extLst>
          </p:cNvPr>
          <p:cNvSpPr/>
          <p:nvPr/>
        </p:nvSpPr>
        <p:spPr>
          <a:xfrm>
            <a:off x="74811" y="6393984"/>
            <a:ext cx="12042378" cy="38305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7B954650-793E-441E-B65B-6ABC0362C7E5}"/>
              </a:ext>
            </a:extLst>
          </p:cNvPr>
          <p:cNvSpPr txBox="1"/>
          <p:nvPr/>
        </p:nvSpPr>
        <p:spPr>
          <a:xfrm>
            <a:off x="209548" y="6393984"/>
            <a:ext cx="11791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Bayesian Data Analysis – A Primer                    Workshop 2021                    Marco D’Alessandro (PhD)                    ISTC CNR </a:t>
            </a:r>
            <a:r>
              <a:rPr lang="it-IT" dirty="0" err="1">
                <a:solidFill>
                  <a:schemeClr val="bg1"/>
                </a:solidFill>
              </a:rPr>
              <a:t>Italy</a:t>
            </a:r>
            <a:r>
              <a:rPr lang="it-IT" dirty="0">
                <a:solidFill>
                  <a:schemeClr val="bg1"/>
                </a:solidFill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Inhaltsplatzhalter 2">
                <a:extLst>
                  <a:ext uri="{FF2B5EF4-FFF2-40B4-BE49-F238E27FC236}">
                    <a16:creationId xmlns:a16="http://schemas.microsoft.com/office/drawing/2014/main" id="{84150A04-CD31-421B-B992-B9EA3E5F7FB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39516" y="1578740"/>
                <a:ext cx="8712968" cy="412577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200" dirty="0"/>
                  <a:t>Bayesian modeling allows us to express the concepts of </a:t>
                </a:r>
                <a:r>
                  <a:rPr lang="en-US" sz="2200" i="1" dirty="0"/>
                  <a:t>learning</a:t>
                </a:r>
                <a:r>
                  <a:rPr lang="en-US" sz="2200" dirty="0"/>
                  <a:t>, </a:t>
                </a:r>
                <a:r>
                  <a:rPr lang="en-US" sz="2200" i="1" dirty="0"/>
                  <a:t>belief updating, </a:t>
                </a:r>
                <a:r>
                  <a:rPr lang="en-US" sz="2200" dirty="0"/>
                  <a:t>and </a:t>
                </a:r>
                <a:r>
                  <a:rPr lang="en-US" sz="2200" i="1" dirty="0"/>
                  <a:t>uncertainty </a:t>
                </a:r>
                <a:r>
                  <a:rPr lang="en-US" sz="2200" dirty="0"/>
                  <a:t>in terms of basic probability theory.</a:t>
                </a:r>
              </a:p>
              <a:p>
                <a:r>
                  <a:rPr lang="en-US" sz="2200" u="sng" dirty="0"/>
                  <a:t>It’s just probability theory!</a:t>
                </a:r>
              </a:p>
              <a:p>
                <a:r>
                  <a:rPr lang="en-US" sz="2200" dirty="0"/>
                  <a:t>Given a </a:t>
                </a:r>
                <a:r>
                  <a:rPr lang="en-US" sz="2200" i="1" dirty="0"/>
                  <a:t>hypothesis space </a:t>
                </a:r>
                <a:r>
                  <a:rPr lang="en-US" sz="2200" dirty="0"/>
                  <a:t>ℋ and a </a:t>
                </a:r>
                <a:r>
                  <a:rPr lang="en-US" sz="2200" i="1" dirty="0"/>
                  <a:t>prior</a:t>
                </a:r>
                <a:r>
                  <a:rPr lang="en-US" sz="2200" dirty="0"/>
                  <a:t> </a:t>
                </a:r>
                <a14:m>
                  <m:oMath xmlns:m="http://schemas.openxmlformats.org/officeDocument/2006/math">
                    <m:r>
                      <a:rPr lang="en-US" sz="220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20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20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200" dirty="0"/>
                  <a:t>, the goal of Bayesian inference is to replace the </a:t>
                </a:r>
                <a:r>
                  <a:rPr lang="en-US" sz="2200" i="1" dirty="0"/>
                  <a:t>prior</a:t>
                </a:r>
                <a:r>
                  <a:rPr lang="en-US" sz="2200" dirty="0"/>
                  <a:t> with the </a:t>
                </a:r>
                <a:r>
                  <a:rPr lang="en-US" sz="2200" i="1" dirty="0"/>
                  <a:t>posterior,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sz="220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  <m:e>
                        <m:r>
                          <a:rPr lang="en-US" sz="220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2200"/>
                          <m:t>𝒟</m:t>
                        </m:r>
                      </m:e>
                    </m:d>
                  </m:oMath>
                </a14:m>
                <a:r>
                  <a:rPr lang="en-US" sz="2200" i="1" dirty="0"/>
                  <a:t>, </a:t>
                </a:r>
                <a:r>
                  <a:rPr lang="en-US" sz="2200" dirty="0"/>
                  <a:t>based on observed data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200"/>
                      <m:t>𝒟</m:t>
                    </m:r>
                  </m:oMath>
                </a14:m>
                <a:r>
                  <a:rPr lang="en-US" sz="2200" dirty="0"/>
                  <a:t>:</a:t>
                </a:r>
                <a:br>
                  <a:rPr lang="en-US" sz="2200" dirty="0"/>
                </a:br>
                <a:endParaRPr lang="en-US" sz="22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220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  <m:e>
                          <m:r>
                            <a:rPr lang="en-US" sz="220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2200"/>
                            <m:t>𝒟</m:t>
                          </m:r>
                        </m:e>
                      </m:d>
                      <m:r>
                        <a:rPr lang="en-US" sz="22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n-US" sz="2200"/>
                                <m:t>𝒟</m:t>
                              </m:r>
                              <m:r>
                                <m:rPr>
                                  <m:nor/>
                                </m:rPr>
                                <a:rPr lang="en-US" sz="2200" smtClean="0"/>
                                <m:t> </m:t>
                              </m:r>
                            </m:e>
                            <m:e>
                              <m:r>
                                <a:rPr lang="en-US" sz="220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20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d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22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d>
                        </m:num>
                        <m:den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nor/>
                            </m:rPr>
                            <a:rPr lang="en-US" sz="2200"/>
                            <m:t>𝒟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sz="2200">
                          <a:latin typeface="Cambria Math" panose="02040503050406030204" pitchFamily="18" charset="0"/>
                        </a:rPr>
                        <m:t>∝</m:t>
                      </m:r>
                      <m:r>
                        <a:rPr lang="en-US" sz="2200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sz="2200"/>
                            <m:t>𝒟</m:t>
                          </m:r>
                          <m:r>
                            <m:rPr>
                              <m:nor/>
                            </m:rPr>
                            <a:rPr lang="en-US" sz="2200" smtClean="0"/>
                            <m:t> </m:t>
                          </m:r>
                        </m:e>
                        <m:e>
                          <m:r>
                            <a:rPr lang="en-US" sz="220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20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en-US" sz="2200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</m:oMath>
                  </m:oMathPara>
                </a14:m>
                <a:endParaRPr lang="en-US" sz="2200" dirty="0"/>
              </a:p>
              <a:p>
                <a:r>
                  <a:rPr lang="en-US" sz="2200" dirty="0"/>
                  <a:t>    where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US" sz="2200"/>
                          <m:t>𝒟</m:t>
                        </m:r>
                        <m:r>
                          <m:rPr>
                            <m:nor/>
                          </m:rPr>
                          <a:rPr lang="en-US" sz="2200" smtClean="0"/>
                          <m:t> </m:t>
                        </m:r>
                      </m:e>
                      <m:e>
                        <m:r>
                          <a:rPr lang="en-US" sz="220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</m:oMath>
                </a14:m>
                <a:r>
                  <a:rPr lang="en-US" sz="2200" dirty="0"/>
                  <a:t> is the likelihood of </a:t>
                </a:r>
                <a14:m>
                  <m:oMath xmlns:m="http://schemas.openxmlformats.org/officeDocument/2006/math">
                    <m:r>
                      <a:rPr lang="en-US" sz="2200" i="1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sz="2200" dirty="0"/>
                  <a:t> and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200" i="1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en-US" sz="2200"/>
                      <m:t>𝒟</m:t>
                    </m:r>
                    <m:r>
                      <a:rPr lang="en-US" sz="22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200" dirty="0"/>
                  <a:t> is called the </a:t>
                </a:r>
                <a:r>
                  <a:rPr lang="en-US" sz="2200" i="1" dirty="0"/>
                  <a:t>evidence or marginal likelihood.</a:t>
                </a:r>
              </a:p>
            </p:txBody>
          </p:sp>
        </mc:Choice>
        <mc:Fallback xmlns="">
          <p:sp>
            <p:nvSpPr>
              <p:cNvPr id="20" name="Inhaltsplatzhalter 2">
                <a:extLst>
                  <a:ext uri="{FF2B5EF4-FFF2-40B4-BE49-F238E27FC236}">
                    <a16:creationId xmlns:a16="http://schemas.microsoft.com/office/drawing/2014/main" id="{84150A04-CD31-421B-B992-B9EA3E5F7F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9516" y="1578740"/>
                <a:ext cx="8712968" cy="4125774"/>
              </a:xfrm>
              <a:prstGeom prst="rect">
                <a:avLst/>
              </a:prstGeom>
              <a:blipFill>
                <a:blip r:embed="rId2"/>
                <a:stretch>
                  <a:fillRect t="-1920" r="-7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ttangolo 20">
            <a:extLst>
              <a:ext uri="{FF2B5EF4-FFF2-40B4-BE49-F238E27FC236}">
                <a16:creationId xmlns:a16="http://schemas.microsoft.com/office/drawing/2014/main" id="{9F6670A8-80E3-4008-82A5-364DC3BCC12E}"/>
              </a:ext>
            </a:extLst>
          </p:cNvPr>
          <p:cNvSpPr/>
          <p:nvPr/>
        </p:nvSpPr>
        <p:spPr>
          <a:xfrm>
            <a:off x="4104618" y="530930"/>
            <a:ext cx="400181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3600" b="1" dirty="0" err="1"/>
              <a:t>Bayesian</a:t>
            </a:r>
            <a:r>
              <a:rPr lang="it-IT" sz="3600" b="1" dirty="0"/>
              <a:t> </a:t>
            </a:r>
            <a:r>
              <a:rPr lang="it-IT" sz="3600" b="1" dirty="0" err="1"/>
              <a:t>Inference</a:t>
            </a:r>
            <a:endParaRPr lang="it-IT" sz="3600" b="1" dirty="0"/>
          </a:p>
          <a:p>
            <a:pPr algn="ctr"/>
            <a:r>
              <a:rPr lang="it-IT" sz="2000" dirty="0"/>
              <a:t>(</a:t>
            </a:r>
            <a:r>
              <a:rPr lang="it-IT" sz="2000" dirty="0" err="1"/>
              <a:t>summary</a:t>
            </a:r>
            <a:r>
              <a:rPr lang="it-IT" sz="20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53673016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B9A760F3-93D8-4D9B-A30E-CF02ADAFC1F8}"/>
              </a:ext>
            </a:extLst>
          </p:cNvPr>
          <p:cNvSpPr/>
          <p:nvPr/>
        </p:nvSpPr>
        <p:spPr>
          <a:xfrm>
            <a:off x="0" y="478564"/>
            <a:ext cx="12192000" cy="84603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CB0F3CC7-D155-4DED-B513-5B4595C79FD5}"/>
              </a:ext>
            </a:extLst>
          </p:cNvPr>
          <p:cNvSpPr/>
          <p:nvPr/>
        </p:nvSpPr>
        <p:spPr>
          <a:xfrm>
            <a:off x="74811" y="6393984"/>
            <a:ext cx="12042378" cy="38305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7B954650-793E-441E-B65B-6ABC0362C7E5}"/>
              </a:ext>
            </a:extLst>
          </p:cNvPr>
          <p:cNvSpPr txBox="1"/>
          <p:nvPr/>
        </p:nvSpPr>
        <p:spPr>
          <a:xfrm>
            <a:off x="209548" y="6393984"/>
            <a:ext cx="11791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Bayesian Data Analysis – A Primer                    Workshop 2021                    Marco D’Alessandro (PhD)                    ISTC CNR </a:t>
            </a:r>
            <a:r>
              <a:rPr lang="it-IT" dirty="0" err="1">
                <a:solidFill>
                  <a:schemeClr val="bg1"/>
                </a:solidFill>
              </a:rPr>
              <a:t>Italy</a:t>
            </a:r>
            <a:r>
              <a:rPr lang="it-IT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21" name="Rettangolo 20">
            <a:extLst>
              <a:ext uri="{FF2B5EF4-FFF2-40B4-BE49-F238E27FC236}">
                <a16:creationId xmlns:a16="http://schemas.microsoft.com/office/drawing/2014/main" id="{9F6670A8-80E3-4008-82A5-364DC3BCC12E}"/>
              </a:ext>
            </a:extLst>
          </p:cNvPr>
          <p:cNvSpPr/>
          <p:nvPr/>
        </p:nvSpPr>
        <p:spPr>
          <a:xfrm>
            <a:off x="3695950" y="566104"/>
            <a:ext cx="48001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3600" b="1" dirty="0"/>
              <a:t>A </a:t>
            </a:r>
            <a:r>
              <a:rPr lang="it-IT" sz="3600" b="1" dirty="0" err="1"/>
              <a:t>sad</a:t>
            </a:r>
            <a:r>
              <a:rPr lang="it-IT" sz="3600" b="1" dirty="0"/>
              <a:t> </a:t>
            </a:r>
            <a:r>
              <a:rPr lang="it-IT" sz="3600" b="1" dirty="0" err="1"/>
              <a:t>Frequentist</a:t>
            </a:r>
            <a:r>
              <a:rPr lang="it-IT" sz="3600" b="1" dirty="0"/>
              <a:t> Story</a:t>
            </a: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19CC7950-3D9D-4304-9C39-DC71F211B8EA}"/>
              </a:ext>
            </a:extLst>
          </p:cNvPr>
          <p:cNvSpPr/>
          <p:nvPr/>
        </p:nvSpPr>
        <p:spPr>
          <a:xfrm>
            <a:off x="10696607" y="5936260"/>
            <a:ext cx="14205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Cohen, 1994 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ttangolo 7">
                <a:extLst>
                  <a:ext uri="{FF2B5EF4-FFF2-40B4-BE49-F238E27FC236}">
                    <a16:creationId xmlns:a16="http://schemas.microsoft.com/office/drawing/2014/main" id="{80678EC8-1E39-4803-97DC-81634FF20C85}"/>
                  </a:ext>
                </a:extLst>
              </p:cNvPr>
              <p:cNvSpPr/>
              <p:nvPr/>
            </p:nvSpPr>
            <p:spPr>
              <a:xfrm>
                <a:off x="5614521" y="2408562"/>
                <a:ext cx="96295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𝐻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: </m:t>
                    </m:r>
                    <m:r>
                      <a:rPr lang="it-IT" i="1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</m:t>
                    </m:r>
                  </m:oMath>
                </a14:m>
                <a:r>
                  <a:rPr lang="it-IT" dirty="0"/>
                  <a:t>=0</a:t>
                </a:r>
              </a:p>
            </p:txBody>
          </p:sp>
        </mc:Choice>
        <mc:Fallback xmlns="">
          <p:sp>
            <p:nvSpPr>
              <p:cNvPr id="8" name="Rettangolo 7">
                <a:extLst>
                  <a:ext uri="{FF2B5EF4-FFF2-40B4-BE49-F238E27FC236}">
                    <a16:creationId xmlns:a16="http://schemas.microsoft.com/office/drawing/2014/main" id="{80678EC8-1E39-4803-97DC-81634FF20C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4521" y="2408562"/>
                <a:ext cx="962956" cy="369332"/>
              </a:xfrm>
              <a:prstGeom prst="rect">
                <a:avLst/>
              </a:prstGeom>
              <a:blipFill>
                <a:blip r:embed="rId2"/>
                <a:stretch>
                  <a:fillRect t="-8197" r="-5063" b="-2459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ttangolo 3">
            <a:extLst>
              <a:ext uri="{FF2B5EF4-FFF2-40B4-BE49-F238E27FC236}">
                <a16:creationId xmlns:a16="http://schemas.microsoft.com/office/drawing/2014/main" id="{3B5FEE1A-3433-49C3-B64F-60A474967B6E}"/>
              </a:ext>
            </a:extLst>
          </p:cNvPr>
          <p:cNvSpPr/>
          <p:nvPr/>
        </p:nvSpPr>
        <p:spPr>
          <a:xfrm>
            <a:off x="3245387" y="1673839"/>
            <a:ext cx="57012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We collected a sample of scores of N individuals and want to test the hypothesis that the mean score differs from 0.</a:t>
            </a:r>
            <a:endParaRPr lang="it-IT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1AA557C8-874D-415B-AA40-DEA458A651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0475" y="2922200"/>
            <a:ext cx="3576378" cy="1906325"/>
          </a:xfrm>
          <a:prstGeom prst="rect">
            <a:avLst/>
          </a:prstGeom>
        </p:spPr>
      </p:pic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58DE71A0-43B4-4935-993A-76F459760168}"/>
              </a:ext>
            </a:extLst>
          </p:cNvPr>
          <p:cNvCxnSpPr>
            <a:cxnSpLocks/>
          </p:cNvCxnSpPr>
          <p:nvPr/>
        </p:nvCxnSpPr>
        <p:spPr>
          <a:xfrm flipV="1">
            <a:off x="6682812" y="3067940"/>
            <a:ext cx="0" cy="1485964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ttangolo 10">
                <a:extLst>
                  <a:ext uri="{FF2B5EF4-FFF2-40B4-BE49-F238E27FC236}">
                    <a16:creationId xmlns:a16="http://schemas.microsoft.com/office/drawing/2014/main" id="{19AB8C17-2B9A-493A-94B6-F8EF9F27F61C}"/>
                  </a:ext>
                </a:extLst>
              </p:cNvPr>
              <p:cNvSpPr/>
              <p:nvPr/>
            </p:nvSpPr>
            <p:spPr>
              <a:xfrm>
                <a:off x="6515522" y="4604933"/>
                <a:ext cx="33457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𝑡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1" name="Rettangolo 10">
                <a:extLst>
                  <a:ext uri="{FF2B5EF4-FFF2-40B4-BE49-F238E27FC236}">
                    <a16:creationId xmlns:a16="http://schemas.microsoft.com/office/drawing/2014/main" id="{19AB8C17-2B9A-493A-94B6-F8EF9F27F6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5522" y="4604933"/>
                <a:ext cx="334579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Figura a mano libera: forma 11">
            <a:extLst>
              <a:ext uri="{FF2B5EF4-FFF2-40B4-BE49-F238E27FC236}">
                <a16:creationId xmlns:a16="http://schemas.microsoft.com/office/drawing/2014/main" id="{024C64B5-DEFF-47A8-BF1B-7F0EF8237597}"/>
              </a:ext>
            </a:extLst>
          </p:cNvPr>
          <p:cNvSpPr/>
          <p:nvPr/>
        </p:nvSpPr>
        <p:spPr>
          <a:xfrm>
            <a:off x="6716994" y="3798444"/>
            <a:ext cx="1196412" cy="671006"/>
          </a:xfrm>
          <a:custGeom>
            <a:avLst/>
            <a:gdLst>
              <a:gd name="connsiteX0" fmla="*/ 0 w 1196412"/>
              <a:gd name="connsiteY0" fmla="*/ 671006 h 671006"/>
              <a:gd name="connsiteX1" fmla="*/ 752030 w 1196412"/>
              <a:gd name="connsiteY1" fmla="*/ 64255 h 671006"/>
              <a:gd name="connsiteX2" fmla="*/ 1196412 w 1196412"/>
              <a:gd name="connsiteY2" fmla="*/ 47163 h 671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96412" h="671006">
                <a:moveTo>
                  <a:pt x="0" y="671006"/>
                </a:moveTo>
                <a:cubicBezTo>
                  <a:pt x="276314" y="419617"/>
                  <a:pt x="552628" y="168229"/>
                  <a:pt x="752030" y="64255"/>
                </a:cubicBezTo>
                <a:cubicBezTo>
                  <a:pt x="951432" y="-39719"/>
                  <a:pt x="1073922" y="3722"/>
                  <a:pt x="1196412" y="47163"/>
                </a:cubicBezTo>
              </a:path>
            </a:pathLst>
          </a:cu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ttangolo 14">
                <a:extLst>
                  <a:ext uri="{FF2B5EF4-FFF2-40B4-BE49-F238E27FC236}">
                    <a16:creationId xmlns:a16="http://schemas.microsoft.com/office/drawing/2014/main" id="{3BFE5627-A02D-4107-9D28-54C2F3876210}"/>
                  </a:ext>
                </a:extLst>
              </p:cNvPr>
              <p:cNvSpPr/>
              <p:nvPr/>
            </p:nvSpPr>
            <p:spPr>
              <a:xfrm>
                <a:off x="7902160" y="3690014"/>
                <a:ext cx="2333139" cy="338554"/>
              </a:xfrm>
              <a:prstGeom prst="rect">
                <a:avLst/>
              </a:prstGeom>
              <a:solidFill>
                <a:schemeClr val="accent2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none">
                <a:spAutoFit/>
              </a:bodyPr>
              <a:lstStyle/>
              <a:p>
                <a:r>
                  <a:rPr lang="it-IT" sz="1600" dirty="0"/>
                  <a:t>P-</a:t>
                </a:r>
                <a:r>
                  <a:rPr lang="it-IT" sz="1600" dirty="0" err="1"/>
                  <a:t>value</a:t>
                </a:r>
                <a:r>
                  <a:rPr lang="it-IT" sz="1600" dirty="0"/>
                  <a:t> &lt; 0.05 (</a:t>
                </a:r>
                <a:r>
                  <a:rPr lang="it-IT" sz="1600" dirty="0" err="1"/>
                  <a:t>reject</a:t>
                </a:r>
                <a:r>
                  <a:rPr lang="it-IT" sz="1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i="1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𝐻</m:t>
                        </m:r>
                      </m:e>
                      <m:sub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it-IT" sz="1600" dirty="0"/>
                  <a:t>) </a:t>
                </a:r>
              </a:p>
            </p:txBody>
          </p:sp>
        </mc:Choice>
        <mc:Fallback xmlns="">
          <p:sp>
            <p:nvSpPr>
              <p:cNvPr id="15" name="Rettangolo 14">
                <a:extLst>
                  <a:ext uri="{FF2B5EF4-FFF2-40B4-BE49-F238E27FC236}">
                    <a16:creationId xmlns:a16="http://schemas.microsoft.com/office/drawing/2014/main" id="{3BFE5627-A02D-4107-9D28-54C2F38762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2160" y="3690014"/>
                <a:ext cx="2333139" cy="338554"/>
              </a:xfrm>
              <a:prstGeom prst="rect">
                <a:avLst/>
              </a:prstGeom>
              <a:blipFill>
                <a:blip r:embed="rId5"/>
                <a:stretch>
                  <a:fillRect l="-1305" t="-5357" r="-522" b="-2142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Connettore diritto 17">
            <a:extLst>
              <a:ext uri="{FF2B5EF4-FFF2-40B4-BE49-F238E27FC236}">
                <a16:creationId xmlns:a16="http://schemas.microsoft.com/office/drawing/2014/main" id="{6E5F57B3-981C-4E53-BC29-EF27692916CF}"/>
              </a:ext>
            </a:extLst>
          </p:cNvPr>
          <p:cNvCxnSpPr/>
          <p:nvPr/>
        </p:nvCxnSpPr>
        <p:spPr>
          <a:xfrm flipH="1" flipV="1">
            <a:off x="3695950" y="3067940"/>
            <a:ext cx="2400049" cy="79135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Rettangolo 18">
            <a:extLst>
              <a:ext uri="{FF2B5EF4-FFF2-40B4-BE49-F238E27FC236}">
                <a16:creationId xmlns:a16="http://schemas.microsoft.com/office/drawing/2014/main" id="{5D296ECD-CF28-4BDE-A271-184ED3A274FB}"/>
              </a:ext>
            </a:extLst>
          </p:cNvPr>
          <p:cNvSpPr/>
          <p:nvPr/>
        </p:nvSpPr>
        <p:spPr>
          <a:xfrm>
            <a:off x="2991591" y="2767637"/>
            <a:ext cx="12234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dirty="0" err="1"/>
              <a:t>Null</a:t>
            </a:r>
            <a:r>
              <a:rPr lang="it-IT" dirty="0"/>
              <a:t> Model</a:t>
            </a:r>
          </a:p>
        </p:txBody>
      </p:sp>
      <p:sp>
        <p:nvSpPr>
          <p:cNvPr id="22" name="Rettangolo 21">
            <a:extLst>
              <a:ext uri="{FF2B5EF4-FFF2-40B4-BE49-F238E27FC236}">
                <a16:creationId xmlns:a16="http://schemas.microsoft.com/office/drawing/2014/main" id="{4B75BF8F-FBF9-4459-B422-ADA509A22EE4}"/>
              </a:ext>
            </a:extLst>
          </p:cNvPr>
          <p:cNvSpPr/>
          <p:nvPr/>
        </p:nvSpPr>
        <p:spPr>
          <a:xfrm>
            <a:off x="559149" y="3377796"/>
            <a:ext cx="3384773" cy="369332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dirty="0"/>
              <a:t>What are we actually computing ?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ttangolo 22">
                <a:extLst>
                  <a:ext uri="{FF2B5EF4-FFF2-40B4-BE49-F238E27FC236}">
                    <a16:creationId xmlns:a16="http://schemas.microsoft.com/office/drawing/2014/main" id="{AA775751-FCC4-43CD-B374-FB153E5A9B58}"/>
                  </a:ext>
                </a:extLst>
              </p:cNvPr>
              <p:cNvSpPr/>
              <p:nvPr/>
            </p:nvSpPr>
            <p:spPr>
              <a:xfrm>
                <a:off x="637523" y="3757702"/>
                <a:ext cx="3209546" cy="923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n-US" dirty="0"/>
                  <a:t>When we test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𝐻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, we find the probability that the data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 could have arisen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𝐻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it-IT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was true </a:t>
                </a:r>
                <a:endParaRPr lang="it-IT" dirty="0"/>
              </a:p>
            </p:txBody>
          </p:sp>
        </mc:Choice>
        <mc:Fallback xmlns="">
          <p:sp>
            <p:nvSpPr>
              <p:cNvPr id="23" name="Rettangolo 22">
                <a:extLst>
                  <a:ext uri="{FF2B5EF4-FFF2-40B4-BE49-F238E27FC236}">
                    <a16:creationId xmlns:a16="http://schemas.microsoft.com/office/drawing/2014/main" id="{AA775751-FCC4-43CD-B374-FB153E5A9B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523" y="3757702"/>
                <a:ext cx="3209546" cy="923330"/>
              </a:xfrm>
              <a:prstGeom prst="rect">
                <a:avLst/>
              </a:prstGeom>
              <a:blipFill>
                <a:blip r:embed="rId6"/>
                <a:stretch>
                  <a:fillRect l="-1711" t="-3289" r="-1521" b="-921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ttangolo 23">
                <a:extLst>
                  <a:ext uri="{FF2B5EF4-FFF2-40B4-BE49-F238E27FC236}">
                    <a16:creationId xmlns:a16="http://schemas.microsoft.com/office/drawing/2014/main" id="{A08BBF4F-B8E0-40D6-9028-59B4CEB97718}"/>
                  </a:ext>
                </a:extLst>
              </p:cNvPr>
              <p:cNvSpPr/>
              <p:nvPr/>
            </p:nvSpPr>
            <p:spPr>
              <a:xfrm>
                <a:off x="1710355" y="5026610"/>
                <a:ext cx="106388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𝐻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24" name="Rettangolo 23">
                <a:extLst>
                  <a:ext uri="{FF2B5EF4-FFF2-40B4-BE49-F238E27FC236}">
                    <a16:creationId xmlns:a16="http://schemas.microsoft.com/office/drawing/2014/main" id="{A08BBF4F-B8E0-40D6-9028-59B4CEB977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0355" y="5026610"/>
                <a:ext cx="1063881" cy="369332"/>
              </a:xfrm>
              <a:prstGeom prst="rect">
                <a:avLst/>
              </a:prstGeom>
              <a:blipFill>
                <a:blip r:embed="rId7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Connettore 2 25">
            <a:extLst>
              <a:ext uri="{FF2B5EF4-FFF2-40B4-BE49-F238E27FC236}">
                <a16:creationId xmlns:a16="http://schemas.microsoft.com/office/drawing/2014/main" id="{73E47C40-FFA1-4EF9-B49E-D8E7F26B493B}"/>
              </a:ext>
            </a:extLst>
          </p:cNvPr>
          <p:cNvCxnSpPr>
            <a:stCxn id="23" idx="2"/>
            <a:endCxn id="24" idx="0"/>
          </p:cNvCxnSpPr>
          <p:nvPr/>
        </p:nvCxnSpPr>
        <p:spPr>
          <a:xfrm>
            <a:off x="2242296" y="4681032"/>
            <a:ext cx="0" cy="3455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ttangolo 26">
                <a:extLst>
                  <a:ext uri="{FF2B5EF4-FFF2-40B4-BE49-F238E27FC236}">
                    <a16:creationId xmlns:a16="http://schemas.microsoft.com/office/drawing/2014/main" id="{3015017C-9777-4B1F-B55C-3ABA276833B9}"/>
                  </a:ext>
                </a:extLst>
              </p:cNvPr>
              <p:cNvSpPr/>
              <p:nvPr/>
            </p:nvSpPr>
            <p:spPr>
              <a:xfrm>
                <a:off x="2854566" y="5279010"/>
                <a:ext cx="648286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b="1" dirty="0">
                    <a:solidFill>
                      <a:srgbClr val="FF0000"/>
                    </a:solidFill>
                  </a:rPr>
                  <a:t>Reality</a:t>
                </a:r>
                <a:r>
                  <a:rPr lang="en-US" dirty="0"/>
                  <a:t>: When we reject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𝐻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we want to conclude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𝐻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is unlikely</a:t>
                </a:r>
                <a:endParaRPr lang="it-IT" dirty="0"/>
              </a:p>
            </p:txBody>
          </p:sp>
        </mc:Choice>
        <mc:Fallback xmlns="">
          <p:sp>
            <p:nvSpPr>
              <p:cNvPr id="27" name="Rettangolo 26">
                <a:extLst>
                  <a:ext uri="{FF2B5EF4-FFF2-40B4-BE49-F238E27FC236}">
                    <a16:creationId xmlns:a16="http://schemas.microsoft.com/office/drawing/2014/main" id="{3015017C-9777-4B1F-B55C-3ABA276833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4566" y="5279010"/>
                <a:ext cx="6482865" cy="369332"/>
              </a:xfrm>
              <a:prstGeom prst="rect">
                <a:avLst/>
              </a:prstGeom>
              <a:blipFill>
                <a:blip r:embed="rId8"/>
                <a:stretch>
                  <a:fillRect l="-752" t="-9836" r="-94" b="-2459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ttangolo 27">
                <a:extLst>
                  <a:ext uri="{FF2B5EF4-FFF2-40B4-BE49-F238E27FC236}">
                    <a16:creationId xmlns:a16="http://schemas.microsoft.com/office/drawing/2014/main" id="{1ECD8D14-1BFD-4BFB-A96E-DFDBE9C60331}"/>
                  </a:ext>
                </a:extLst>
              </p:cNvPr>
              <p:cNvSpPr/>
              <p:nvPr/>
            </p:nvSpPr>
            <p:spPr>
              <a:xfrm>
                <a:off x="5573583" y="5894301"/>
                <a:ext cx="106388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it-IT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𝐻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28" name="Rettangolo 27">
                <a:extLst>
                  <a:ext uri="{FF2B5EF4-FFF2-40B4-BE49-F238E27FC236}">
                    <a16:creationId xmlns:a16="http://schemas.microsoft.com/office/drawing/2014/main" id="{1ECD8D14-1BFD-4BFB-A96E-DFDBE9C603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3583" y="5894301"/>
                <a:ext cx="1063881" cy="369332"/>
              </a:xfrm>
              <a:prstGeom prst="rect">
                <a:avLst/>
              </a:prstGeom>
              <a:blipFill>
                <a:blip r:embed="rId9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Connettore 2 29">
            <a:extLst>
              <a:ext uri="{FF2B5EF4-FFF2-40B4-BE49-F238E27FC236}">
                <a16:creationId xmlns:a16="http://schemas.microsoft.com/office/drawing/2014/main" id="{6721844A-4E2B-42E6-988C-3C121D1FB223}"/>
              </a:ext>
            </a:extLst>
          </p:cNvPr>
          <p:cNvCxnSpPr>
            <a:stCxn id="27" idx="2"/>
            <a:endCxn id="28" idx="0"/>
          </p:cNvCxnSpPr>
          <p:nvPr/>
        </p:nvCxnSpPr>
        <p:spPr>
          <a:xfrm>
            <a:off x="6095999" y="5648342"/>
            <a:ext cx="9525" cy="2459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ttangolo 30">
                <a:extLst>
                  <a:ext uri="{FF2B5EF4-FFF2-40B4-BE49-F238E27FC236}">
                    <a16:creationId xmlns:a16="http://schemas.microsoft.com/office/drawing/2014/main" id="{A1B449C6-A8B8-4BD6-BA54-D37691A86923}"/>
                  </a:ext>
                </a:extLst>
              </p:cNvPr>
              <p:cNvSpPr/>
              <p:nvPr/>
            </p:nvSpPr>
            <p:spPr>
              <a:xfrm>
                <a:off x="2357307" y="3300771"/>
                <a:ext cx="7650759" cy="1034748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it-IT" sz="3600" b="1" i="1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𝒑</m:t>
                    </m:r>
                    <m:r>
                      <a:rPr lang="it-IT" sz="3600" b="1" i="1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it-IT" sz="3600" b="1" i="1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3600" b="1" i="1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𝑯</m:t>
                        </m:r>
                      </m:e>
                      <m:sub>
                        <m:r>
                          <a:rPr lang="it-IT" sz="3600" b="1" i="1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it-IT" sz="3600" b="1" i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|</m:t>
                    </m:r>
                    <m:r>
                      <a:rPr lang="it-IT" sz="3600" b="1" i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𝑫</m:t>
                    </m:r>
                    <m:r>
                      <a:rPr lang="it-IT" sz="3600" b="1" i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it-IT" sz="36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</a:t>
                </a:r>
                <a:r>
                  <a:rPr lang="it-IT" sz="3600" b="1" dirty="0" err="1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is</a:t>
                </a:r>
                <a:r>
                  <a:rPr lang="it-IT" sz="36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</a:t>
                </a:r>
                <a:r>
                  <a:rPr lang="it-IT" sz="3600" b="1" dirty="0" err="1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not</a:t>
                </a:r>
                <a:r>
                  <a:rPr lang="it-IT" sz="36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</a:t>
                </a:r>
                <a14:m>
                  <m:oMath xmlns:m="http://schemas.openxmlformats.org/officeDocument/2006/math">
                    <m:r>
                      <a:rPr lang="it-IT" sz="3600" b="1" i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𝒑</m:t>
                    </m:r>
                    <m:d>
                      <m:dPr>
                        <m:ctrlPr>
                          <a:rPr lang="it-IT" sz="3600" b="1" i="1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3600" b="1" i="1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  <m:e>
                        <m:sSub>
                          <m:sSubPr>
                            <m:ctrlPr>
                              <a:rPr lang="it-IT" sz="3600" b="1" i="1"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3600" b="1" i="1"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𝑯</m:t>
                            </m:r>
                          </m:e>
                          <m:sub>
                            <m:r>
                              <a:rPr lang="it-IT" sz="3600" b="1" i="1"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</m:e>
                    </m:d>
                    <m:r>
                      <a:rPr lang="it-IT" sz="3600" b="1" i="0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‼‼‼‼</m:t>
                    </m:r>
                  </m:oMath>
                </a14:m>
                <a:r>
                  <a:rPr lang="it-IT" sz="36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</a:t>
                </a:r>
              </a:p>
            </p:txBody>
          </p:sp>
        </mc:Choice>
        <mc:Fallback xmlns="">
          <p:sp>
            <p:nvSpPr>
              <p:cNvPr id="31" name="Rettangolo 30">
                <a:extLst>
                  <a:ext uri="{FF2B5EF4-FFF2-40B4-BE49-F238E27FC236}">
                    <a16:creationId xmlns:a16="http://schemas.microsoft.com/office/drawing/2014/main" id="{A1B449C6-A8B8-4BD6-BA54-D37691A869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7307" y="3300771"/>
                <a:ext cx="7650759" cy="1034748"/>
              </a:xfrm>
              <a:prstGeom prst="rect">
                <a:avLst/>
              </a:prstGeom>
              <a:blipFill>
                <a:blip r:embed="rId10"/>
                <a:stretch>
                  <a:fillRect b="-639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46507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 animBg="1"/>
      <p:bldP spid="15" grpId="0" animBg="1"/>
      <p:bldP spid="19" grpId="0"/>
      <p:bldP spid="22" grpId="0" animBg="1"/>
      <p:bldP spid="23" grpId="0"/>
      <p:bldP spid="24" grpId="0"/>
      <p:bldP spid="27" grpId="0"/>
      <p:bldP spid="28" grpId="0"/>
      <p:bldP spid="31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 descr="Immagine che contiene testo, persona, vecchio&#10;&#10;Descrizione generata automaticamente">
            <a:extLst>
              <a:ext uri="{FF2B5EF4-FFF2-40B4-BE49-F238E27FC236}">
                <a16:creationId xmlns:a16="http://schemas.microsoft.com/office/drawing/2014/main" id="{081272B2-12E3-4EE2-9150-B1883FA3773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2424" y="-1"/>
            <a:ext cx="6789576" cy="6410417"/>
          </a:xfrm>
          <a:prstGeom prst="rect">
            <a:avLst/>
          </a:prstGeom>
          <a:effectLst/>
        </p:spPr>
      </p:pic>
      <p:sp>
        <p:nvSpPr>
          <p:cNvPr id="13" name="Rettangolo 12">
            <a:extLst>
              <a:ext uri="{FF2B5EF4-FFF2-40B4-BE49-F238E27FC236}">
                <a16:creationId xmlns:a16="http://schemas.microsoft.com/office/drawing/2014/main" id="{CB0F3CC7-D155-4DED-B513-5B4595C79FD5}"/>
              </a:ext>
            </a:extLst>
          </p:cNvPr>
          <p:cNvSpPr/>
          <p:nvPr/>
        </p:nvSpPr>
        <p:spPr>
          <a:xfrm>
            <a:off x="74811" y="6393984"/>
            <a:ext cx="12042378" cy="38305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7B954650-793E-441E-B65B-6ABC0362C7E5}"/>
              </a:ext>
            </a:extLst>
          </p:cNvPr>
          <p:cNvSpPr txBox="1"/>
          <p:nvPr/>
        </p:nvSpPr>
        <p:spPr>
          <a:xfrm>
            <a:off x="209548" y="6393984"/>
            <a:ext cx="11791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Bayesian Data Analysis – A Primer                    Workshop 2021                    Marco D’Alessandro (PhD)                    ISTC CNR </a:t>
            </a:r>
            <a:r>
              <a:rPr lang="it-IT" dirty="0" err="1">
                <a:solidFill>
                  <a:schemeClr val="bg1"/>
                </a:solidFill>
              </a:rPr>
              <a:t>Italy</a:t>
            </a:r>
            <a:r>
              <a:rPr lang="it-IT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21" name="Rettangolo 20">
            <a:extLst>
              <a:ext uri="{FF2B5EF4-FFF2-40B4-BE49-F238E27FC236}">
                <a16:creationId xmlns:a16="http://schemas.microsoft.com/office/drawing/2014/main" id="{9F6670A8-80E3-4008-82A5-364DC3BCC12E}"/>
              </a:ext>
            </a:extLst>
          </p:cNvPr>
          <p:cNvSpPr/>
          <p:nvPr/>
        </p:nvSpPr>
        <p:spPr>
          <a:xfrm>
            <a:off x="3770391" y="556097"/>
            <a:ext cx="4670266" cy="6463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it-IT" sz="3600" b="1" dirty="0" err="1"/>
              <a:t>Bayesian</a:t>
            </a:r>
            <a:r>
              <a:rPr lang="it-IT" sz="3600" b="1" dirty="0"/>
              <a:t> </a:t>
            </a:r>
            <a:r>
              <a:rPr lang="it-IT" sz="3600" b="1" dirty="0" err="1"/>
              <a:t>Computation</a:t>
            </a:r>
            <a:endParaRPr lang="it-IT" sz="3600" b="1" dirty="0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4F807F68-5F44-41AE-938B-0646B72B1337}"/>
              </a:ext>
            </a:extLst>
          </p:cNvPr>
          <p:cNvSpPr/>
          <p:nvPr/>
        </p:nvSpPr>
        <p:spPr>
          <a:xfrm>
            <a:off x="2623048" y="3090320"/>
            <a:ext cx="6964951" cy="707886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it-IT" sz="4000" b="1" dirty="0">
                <a:solidFill>
                  <a:srgbClr val="FF0000"/>
                </a:solidFill>
              </a:rPr>
              <a:t>Make </a:t>
            </a:r>
            <a:r>
              <a:rPr lang="it-IT" sz="4000" b="1" dirty="0" err="1">
                <a:solidFill>
                  <a:srgbClr val="FF0000"/>
                </a:solidFill>
              </a:rPr>
              <a:t>things</a:t>
            </a:r>
            <a:r>
              <a:rPr lang="it-IT" sz="4000" b="1" dirty="0">
                <a:solidFill>
                  <a:srgbClr val="FF0000"/>
                </a:solidFill>
              </a:rPr>
              <a:t> a </a:t>
            </a:r>
            <a:r>
              <a:rPr lang="it-IT" sz="4000" b="1" dirty="0" err="1">
                <a:solidFill>
                  <a:srgbClr val="FF0000"/>
                </a:solidFill>
              </a:rPr>
              <a:t>little</a:t>
            </a:r>
            <a:r>
              <a:rPr lang="it-IT" sz="4000" b="1" dirty="0">
                <a:solidFill>
                  <a:srgbClr val="FF0000"/>
                </a:solidFill>
              </a:rPr>
              <a:t> bit </a:t>
            </a:r>
            <a:r>
              <a:rPr lang="it-IT" sz="4000" b="1" dirty="0" err="1">
                <a:solidFill>
                  <a:srgbClr val="FF0000"/>
                </a:solidFill>
              </a:rPr>
              <a:t>funnier</a:t>
            </a:r>
            <a:r>
              <a:rPr lang="it-IT" sz="4000" b="1" dirty="0">
                <a:solidFill>
                  <a:srgbClr val="FF0000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75917963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tangolo 12">
            <a:extLst>
              <a:ext uri="{FF2B5EF4-FFF2-40B4-BE49-F238E27FC236}">
                <a16:creationId xmlns:a16="http://schemas.microsoft.com/office/drawing/2014/main" id="{CB0F3CC7-D155-4DED-B513-5B4595C79FD5}"/>
              </a:ext>
            </a:extLst>
          </p:cNvPr>
          <p:cNvSpPr/>
          <p:nvPr/>
        </p:nvSpPr>
        <p:spPr>
          <a:xfrm>
            <a:off x="74811" y="6393984"/>
            <a:ext cx="12042378" cy="38305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7B954650-793E-441E-B65B-6ABC0362C7E5}"/>
              </a:ext>
            </a:extLst>
          </p:cNvPr>
          <p:cNvSpPr txBox="1"/>
          <p:nvPr/>
        </p:nvSpPr>
        <p:spPr>
          <a:xfrm>
            <a:off x="209548" y="6393984"/>
            <a:ext cx="11791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Bayesian Data Analysis – A Primer                    Workshop 2021                    Marco D’Alessandro (PhD)                    ISTC CNR </a:t>
            </a:r>
            <a:r>
              <a:rPr lang="it-IT" dirty="0" err="1">
                <a:solidFill>
                  <a:schemeClr val="bg1"/>
                </a:solidFill>
              </a:rPr>
              <a:t>Italy</a:t>
            </a:r>
            <a:r>
              <a:rPr lang="it-IT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21" name="Rettangolo 20">
            <a:extLst>
              <a:ext uri="{FF2B5EF4-FFF2-40B4-BE49-F238E27FC236}">
                <a16:creationId xmlns:a16="http://schemas.microsoft.com/office/drawing/2014/main" id="{9F6670A8-80E3-4008-82A5-364DC3BCC12E}"/>
              </a:ext>
            </a:extLst>
          </p:cNvPr>
          <p:cNvSpPr/>
          <p:nvPr/>
        </p:nvSpPr>
        <p:spPr>
          <a:xfrm>
            <a:off x="3770391" y="556097"/>
            <a:ext cx="4670266" cy="6463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it-IT" sz="3600" b="1" dirty="0" err="1"/>
              <a:t>Bayesian</a:t>
            </a:r>
            <a:r>
              <a:rPr lang="it-IT" sz="3600" b="1" dirty="0"/>
              <a:t> </a:t>
            </a:r>
            <a:r>
              <a:rPr lang="it-IT" sz="3600" b="1" dirty="0" err="1"/>
              <a:t>Computation</a:t>
            </a:r>
            <a:endParaRPr lang="it-IT" sz="3600" b="1" dirty="0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B531F2EC-F85B-4C92-9AEB-8C2D007750E5}"/>
              </a:ext>
            </a:extLst>
          </p:cNvPr>
          <p:cNvSpPr/>
          <p:nvPr/>
        </p:nvSpPr>
        <p:spPr>
          <a:xfrm>
            <a:off x="3770391" y="1985985"/>
            <a:ext cx="44376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u="sng" dirty="0" err="1"/>
              <a:t>What</a:t>
            </a:r>
            <a:r>
              <a:rPr lang="it-IT" u="sng" dirty="0"/>
              <a:t> </a:t>
            </a:r>
            <a:r>
              <a:rPr lang="it-IT" u="sng" dirty="0" err="1"/>
              <a:t>if</a:t>
            </a:r>
            <a:r>
              <a:rPr lang="it-IT" u="sng" dirty="0"/>
              <a:t> I </a:t>
            </a:r>
            <a:r>
              <a:rPr lang="it-IT" u="sng" dirty="0" err="1"/>
              <a:t>don’t</a:t>
            </a:r>
            <a:r>
              <a:rPr lang="it-IT" u="sng" dirty="0"/>
              <a:t> </a:t>
            </a:r>
            <a:r>
              <a:rPr lang="it-IT" u="sng" dirty="0" err="1"/>
              <a:t>have</a:t>
            </a:r>
            <a:r>
              <a:rPr lang="it-IT" u="sng" dirty="0"/>
              <a:t> a </a:t>
            </a:r>
            <a:r>
              <a:rPr lang="it-IT" u="sng" dirty="0" err="1"/>
              <a:t>conjugate</a:t>
            </a:r>
            <a:r>
              <a:rPr lang="it-IT" u="sng" dirty="0"/>
              <a:t> </a:t>
            </a:r>
            <a:r>
              <a:rPr lang="it-IT" u="sng" dirty="0" err="1"/>
              <a:t>prior</a:t>
            </a:r>
            <a:r>
              <a:rPr lang="it-IT" u="sng" dirty="0"/>
              <a:t> model?</a:t>
            </a: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7F28671C-7B5A-4E2B-B634-528C3031DC91}"/>
              </a:ext>
            </a:extLst>
          </p:cNvPr>
          <p:cNvSpPr/>
          <p:nvPr/>
        </p:nvSpPr>
        <p:spPr>
          <a:xfrm>
            <a:off x="4902078" y="2760950"/>
            <a:ext cx="21742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b="1" u="sng" dirty="0">
                <a:solidFill>
                  <a:srgbClr val="FF0000"/>
                </a:solidFill>
              </a:rPr>
              <a:t>The 99% of the </a:t>
            </a:r>
            <a:r>
              <a:rPr lang="it-IT" b="1" u="sng" dirty="0" err="1">
                <a:solidFill>
                  <a:srgbClr val="FF0000"/>
                </a:solidFill>
              </a:rPr>
              <a:t>cases</a:t>
            </a:r>
            <a:endParaRPr lang="it-IT" b="1" u="sng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ttangolo 3">
                <a:extLst>
                  <a:ext uri="{FF2B5EF4-FFF2-40B4-BE49-F238E27FC236}">
                    <a16:creationId xmlns:a16="http://schemas.microsoft.com/office/drawing/2014/main" id="{049C01EC-2818-4BE8-8BB1-E113545EC4E8}"/>
                  </a:ext>
                </a:extLst>
              </p:cNvPr>
              <p:cNvSpPr/>
              <p:nvPr/>
            </p:nvSpPr>
            <p:spPr>
              <a:xfrm>
                <a:off x="3300284" y="3869928"/>
                <a:ext cx="2211503" cy="38151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𝑦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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0,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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it-IT" b="0" i="0" smtClean="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it-IT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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4" name="Rettangolo 3">
                <a:extLst>
                  <a:ext uri="{FF2B5EF4-FFF2-40B4-BE49-F238E27FC236}">
                    <a16:creationId xmlns:a16="http://schemas.microsoft.com/office/drawing/2014/main" id="{049C01EC-2818-4BE8-8BB1-E113545EC4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0284" y="3869928"/>
                <a:ext cx="2211503" cy="381515"/>
              </a:xfrm>
              <a:prstGeom prst="rect">
                <a:avLst/>
              </a:prstGeom>
              <a:blipFill>
                <a:blip r:embed="rId2"/>
                <a:stretch>
                  <a:fillRect b="-1129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ttangolo 6">
                <a:extLst>
                  <a:ext uri="{FF2B5EF4-FFF2-40B4-BE49-F238E27FC236}">
                    <a16:creationId xmlns:a16="http://schemas.microsoft.com/office/drawing/2014/main" id="{592F1C1A-8CF1-4DA9-A3A1-BC0CFC28DA70}"/>
                  </a:ext>
                </a:extLst>
              </p:cNvPr>
              <p:cNvSpPr/>
              <p:nvPr/>
            </p:nvSpPr>
            <p:spPr>
              <a:xfrm>
                <a:off x="3456095" y="4267489"/>
                <a:ext cx="189987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i="1" smtClean="0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</m:t>
                      </m:r>
                      <m:r>
                        <a:rPr lang="it-IT" b="0" i="0" smtClean="0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 ~ </m:t>
                      </m:r>
                      <m:r>
                        <m:rPr>
                          <m:sty m:val="p"/>
                        </m:rPr>
                        <a:rPr lang="it-IT" b="0" i="0" smtClean="0">
                          <a:latin typeface="Cambria Math" panose="02040503050406030204" pitchFamily="18" charset="0"/>
                        </a:rPr>
                        <m:t>Normal</m:t>
                      </m:r>
                      <m:r>
                        <a:rPr lang="it-IT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0</m:t>
                      </m:r>
                      <m:r>
                        <a:rPr lang="it-IT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it-IT" i="1" smtClean="0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</m:t>
                      </m:r>
                      <m:r>
                        <a:rPr lang="it-IT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7" name="Rettangolo 6">
                <a:extLst>
                  <a:ext uri="{FF2B5EF4-FFF2-40B4-BE49-F238E27FC236}">
                    <a16:creationId xmlns:a16="http://schemas.microsoft.com/office/drawing/2014/main" id="{592F1C1A-8CF1-4DA9-A3A1-BC0CFC28DA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6095" y="4267489"/>
                <a:ext cx="1899879" cy="369332"/>
              </a:xfrm>
              <a:prstGeom prst="rect">
                <a:avLst/>
              </a:prstGeom>
              <a:blipFill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ttangolo 7">
                <a:extLst>
                  <a:ext uri="{FF2B5EF4-FFF2-40B4-BE49-F238E27FC236}">
                    <a16:creationId xmlns:a16="http://schemas.microsoft.com/office/drawing/2014/main" id="{D6DDEA3D-405D-4848-9557-67461B1022C3}"/>
                  </a:ext>
                </a:extLst>
              </p:cNvPr>
              <p:cNvSpPr/>
              <p:nvPr/>
            </p:nvSpPr>
            <p:spPr>
              <a:xfrm>
                <a:off x="3300797" y="4650890"/>
                <a:ext cx="2210990" cy="38151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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0,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 ~ </m:t>
                      </m:r>
                      <m:r>
                        <m:rPr>
                          <m:sty m:val="p"/>
                        </m:rPr>
                        <a:rPr lang="it-IT">
                          <a:latin typeface="Cambria Math" panose="02040503050406030204" pitchFamily="18" charset="0"/>
                        </a:rPr>
                        <m:t>Normal</m:t>
                      </m:r>
                      <m:r>
                        <a:rPr lang="it-IT" b="0" i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 smtClean="0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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</a:rPr>
                        <m:t>ϑ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8" name="Rettangolo 7">
                <a:extLst>
                  <a:ext uri="{FF2B5EF4-FFF2-40B4-BE49-F238E27FC236}">
                    <a16:creationId xmlns:a16="http://schemas.microsoft.com/office/drawing/2014/main" id="{D6DDEA3D-405D-4848-9557-67461B1022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0797" y="4650890"/>
                <a:ext cx="2210990" cy="381515"/>
              </a:xfrm>
              <a:prstGeom prst="rect">
                <a:avLst/>
              </a:prstGeom>
              <a:blipFill>
                <a:blip r:embed="rId4"/>
                <a:stretch>
                  <a:fillRect b="-952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ttangolo 11">
                <a:extLst>
                  <a:ext uri="{FF2B5EF4-FFF2-40B4-BE49-F238E27FC236}">
                    <a16:creationId xmlns:a16="http://schemas.microsoft.com/office/drawing/2014/main" id="{7BAF0FE3-C1B8-472F-BAAD-676680AC8DE3}"/>
                  </a:ext>
                </a:extLst>
              </p:cNvPr>
              <p:cNvSpPr/>
              <p:nvPr/>
            </p:nvSpPr>
            <p:spPr>
              <a:xfrm>
                <a:off x="3300284" y="5050337"/>
                <a:ext cx="2245230" cy="38151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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 ~ </m:t>
                      </m:r>
                      <m:r>
                        <m:rPr>
                          <m:sty m:val="p"/>
                        </m:rPr>
                        <a:rPr lang="it-IT">
                          <a:latin typeface="Cambria Math" panose="02040503050406030204" pitchFamily="18" charset="0"/>
                        </a:rPr>
                        <m:t>Normal</m:t>
                      </m:r>
                      <m:r>
                        <a:rPr lang="it-IT" b="0" i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 smtClean="0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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</a:rPr>
                        <m:t>ω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2" name="Rettangolo 11">
                <a:extLst>
                  <a:ext uri="{FF2B5EF4-FFF2-40B4-BE49-F238E27FC236}">
                    <a16:creationId xmlns:a16="http://schemas.microsoft.com/office/drawing/2014/main" id="{7BAF0FE3-C1B8-472F-BAAD-676680AC8D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0284" y="5050337"/>
                <a:ext cx="2245230" cy="381515"/>
              </a:xfrm>
              <a:prstGeom prst="rect">
                <a:avLst/>
              </a:prstGeom>
              <a:blipFill>
                <a:blip r:embed="rId5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ttangolo 8">
            <a:extLst>
              <a:ext uri="{FF2B5EF4-FFF2-40B4-BE49-F238E27FC236}">
                <a16:creationId xmlns:a16="http://schemas.microsoft.com/office/drawing/2014/main" id="{29B972E0-2CC9-418F-BC7B-A86B46AF668E}"/>
              </a:ext>
            </a:extLst>
          </p:cNvPr>
          <p:cNvSpPr/>
          <p:nvPr/>
        </p:nvSpPr>
        <p:spPr>
          <a:xfrm>
            <a:off x="4009130" y="3339874"/>
            <a:ext cx="7938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dirty="0"/>
              <a:t>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ttangolo 15">
                <a:extLst>
                  <a:ext uri="{FF2B5EF4-FFF2-40B4-BE49-F238E27FC236}">
                    <a16:creationId xmlns:a16="http://schemas.microsoft.com/office/drawing/2014/main" id="{77BDCA2F-ED89-48BC-847B-A09D9A2EDE31}"/>
                  </a:ext>
                </a:extLst>
              </p:cNvPr>
              <p:cNvSpPr/>
              <p:nvPr/>
            </p:nvSpPr>
            <p:spPr>
              <a:xfrm>
                <a:off x="6331647" y="3860297"/>
                <a:ext cx="151515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it-IT" i="1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</m:t>
                    </m:r>
                    <m:r>
                      <a:rPr lang="it-IT" b="0" i="1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 ~ </m:t>
                    </m:r>
                    <m:r>
                      <m:rPr>
                        <m:sty m:val="p"/>
                      </m:rPr>
                      <a:rPr lang="it-IT" b="0" i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Exp</m:t>
                    </m:r>
                    <m:r>
                      <a:rPr lang="it-IT" b="0" i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(0.1)</m:t>
                    </m:r>
                  </m:oMath>
                </a14:m>
                <a:r>
                  <a:rPr lang="it-IT" dirty="0"/>
                  <a:t> </a:t>
                </a:r>
              </a:p>
            </p:txBody>
          </p:sp>
        </mc:Choice>
        <mc:Fallback xmlns="">
          <p:sp>
            <p:nvSpPr>
              <p:cNvPr id="16" name="Rettangolo 15">
                <a:extLst>
                  <a:ext uri="{FF2B5EF4-FFF2-40B4-BE49-F238E27FC236}">
                    <a16:creationId xmlns:a16="http://schemas.microsoft.com/office/drawing/2014/main" id="{77BDCA2F-ED89-48BC-847B-A09D9A2EDE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1647" y="3860297"/>
                <a:ext cx="1515158" cy="369332"/>
              </a:xfrm>
              <a:prstGeom prst="rect">
                <a:avLst/>
              </a:prstGeom>
              <a:blipFill>
                <a:blip r:embed="rId6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ttangolo 17">
                <a:extLst>
                  <a:ext uri="{FF2B5EF4-FFF2-40B4-BE49-F238E27FC236}">
                    <a16:creationId xmlns:a16="http://schemas.microsoft.com/office/drawing/2014/main" id="{B47BBB55-9D15-4448-8F1D-A78D44B8E378}"/>
                  </a:ext>
                </a:extLst>
              </p:cNvPr>
              <p:cNvSpPr/>
              <p:nvPr/>
            </p:nvSpPr>
            <p:spPr>
              <a:xfrm>
                <a:off x="6000585" y="4250778"/>
                <a:ext cx="215148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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~ </m:t>
                      </m:r>
                      <m:r>
                        <m:rPr>
                          <m:sty m:val="p"/>
                        </m:rPr>
                        <a:rPr lang="it-IT">
                          <a:latin typeface="Cambria Math" panose="02040503050406030204" pitchFamily="18" charset="0"/>
                        </a:rPr>
                        <m:t>Normal</m:t>
                      </m:r>
                      <m:r>
                        <a:rPr lang="it-IT" b="0" i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0,100)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8" name="Rettangolo 17">
                <a:extLst>
                  <a:ext uri="{FF2B5EF4-FFF2-40B4-BE49-F238E27FC236}">
                    <a16:creationId xmlns:a16="http://schemas.microsoft.com/office/drawing/2014/main" id="{B47BBB55-9D15-4448-8F1D-A78D44B8E3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0585" y="4250778"/>
                <a:ext cx="2151486" cy="369332"/>
              </a:xfrm>
              <a:prstGeom prst="rect">
                <a:avLst/>
              </a:prstGeom>
              <a:blipFill>
                <a:blip r:embed="rId7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ttangolo 18">
                <a:extLst>
                  <a:ext uri="{FF2B5EF4-FFF2-40B4-BE49-F238E27FC236}">
                    <a16:creationId xmlns:a16="http://schemas.microsoft.com/office/drawing/2014/main" id="{C1AEA969-A1A4-4B68-9D0E-161EEB7579B5}"/>
                  </a:ext>
                </a:extLst>
              </p:cNvPr>
              <p:cNvSpPr/>
              <p:nvPr/>
            </p:nvSpPr>
            <p:spPr>
              <a:xfrm>
                <a:off x="5778611" y="5009750"/>
                <a:ext cx="262123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i="1" smtClean="0">
                          <a:latin typeface="Cambria Math" panose="02040503050406030204" pitchFamily="18" charset="0"/>
                        </a:rPr>
                        <m:t>ϑ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 ~ </m:t>
                      </m:r>
                      <m:r>
                        <m:rPr>
                          <m:sty m:val="p"/>
                        </m:rPr>
                        <a:rPr lang="it-IT" b="0" i="0" smtClean="0">
                          <a:latin typeface="Cambria Math" panose="02040503050406030204" pitchFamily="18" charset="0"/>
                        </a:rPr>
                        <m:t>InverseGamma</m:t>
                      </m:r>
                      <m:r>
                        <a:rPr lang="it-IT" b="0" i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t-IT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,1)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9" name="Rettangolo 18">
                <a:extLst>
                  <a:ext uri="{FF2B5EF4-FFF2-40B4-BE49-F238E27FC236}">
                    <a16:creationId xmlns:a16="http://schemas.microsoft.com/office/drawing/2014/main" id="{C1AEA969-A1A4-4B68-9D0E-161EEB7579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8611" y="5009750"/>
                <a:ext cx="2621230" cy="369332"/>
              </a:xfrm>
              <a:prstGeom prst="rect">
                <a:avLst/>
              </a:prstGeom>
              <a:blipFill>
                <a:blip r:embed="rId8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ettangolo 19">
            <a:extLst>
              <a:ext uri="{FF2B5EF4-FFF2-40B4-BE49-F238E27FC236}">
                <a16:creationId xmlns:a16="http://schemas.microsoft.com/office/drawing/2014/main" id="{A886C047-5019-42DF-96B9-2948919D175A}"/>
              </a:ext>
            </a:extLst>
          </p:cNvPr>
          <p:cNvSpPr/>
          <p:nvPr/>
        </p:nvSpPr>
        <p:spPr>
          <a:xfrm>
            <a:off x="6714273" y="3326411"/>
            <a:ext cx="7241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dirty="0" err="1"/>
              <a:t>Priors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ttangolo 21">
                <a:extLst>
                  <a:ext uri="{FF2B5EF4-FFF2-40B4-BE49-F238E27FC236}">
                    <a16:creationId xmlns:a16="http://schemas.microsoft.com/office/drawing/2014/main" id="{47EB958D-E76C-4EC5-A3FC-5ECE8FEDBA5D}"/>
                  </a:ext>
                </a:extLst>
              </p:cNvPr>
              <p:cNvSpPr/>
              <p:nvPr/>
            </p:nvSpPr>
            <p:spPr>
              <a:xfrm>
                <a:off x="6000585" y="4632400"/>
                <a:ext cx="215148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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~ </m:t>
                      </m:r>
                      <m:r>
                        <m:rPr>
                          <m:sty m:val="p"/>
                        </m:rPr>
                        <a:rPr lang="it-IT">
                          <a:latin typeface="Cambria Math" panose="02040503050406030204" pitchFamily="18" charset="0"/>
                        </a:rPr>
                        <m:t>Normal</m:t>
                      </m:r>
                      <m:r>
                        <a:rPr lang="it-IT" b="0" i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0,100)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22" name="Rettangolo 21">
                <a:extLst>
                  <a:ext uri="{FF2B5EF4-FFF2-40B4-BE49-F238E27FC236}">
                    <a16:creationId xmlns:a16="http://schemas.microsoft.com/office/drawing/2014/main" id="{47EB958D-E76C-4EC5-A3FC-5ECE8FEDBA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0585" y="4632400"/>
                <a:ext cx="2151486" cy="369332"/>
              </a:xfrm>
              <a:prstGeom prst="rect">
                <a:avLst/>
              </a:prstGeom>
              <a:blipFill>
                <a:blip r:embed="rId9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ttangolo 22">
                <a:extLst>
                  <a:ext uri="{FF2B5EF4-FFF2-40B4-BE49-F238E27FC236}">
                    <a16:creationId xmlns:a16="http://schemas.microsoft.com/office/drawing/2014/main" id="{69851B01-CF5C-4488-9354-AAADB3C0877C}"/>
                  </a:ext>
                </a:extLst>
              </p:cNvPr>
              <p:cNvSpPr/>
              <p:nvPr/>
            </p:nvSpPr>
            <p:spPr>
              <a:xfrm>
                <a:off x="5756169" y="5379958"/>
                <a:ext cx="266611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i="1" smtClean="0">
                          <a:latin typeface="Cambria Math" panose="02040503050406030204" pitchFamily="18" charset="0"/>
                        </a:rPr>
                        <m:t>ω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 ~ </m:t>
                      </m:r>
                      <m:r>
                        <m:rPr>
                          <m:sty m:val="p"/>
                        </m:rPr>
                        <a:rPr lang="it-IT" b="0" i="0" smtClean="0">
                          <a:latin typeface="Cambria Math" panose="02040503050406030204" pitchFamily="18" charset="0"/>
                        </a:rPr>
                        <m:t>InverseGamma</m:t>
                      </m:r>
                      <m:r>
                        <a:rPr lang="it-IT" b="0" i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t-IT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,1)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23" name="Rettangolo 22">
                <a:extLst>
                  <a:ext uri="{FF2B5EF4-FFF2-40B4-BE49-F238E27FC236}">
                    <a16:creationId xmlns:a16="http://schemas.microsoft.com/office/drawing/2014/main" id="{69851B01-CF5C-4488-9354-AAADB3C087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6169" y="5379958"/>
                <a:ext cx="2666114" cy="369332"/>
              </a:xfrm>
              <a:prstGeom prst="rect">
                <a:avLst/>
              </a:prstGeom>
              <a:blipFill>
                <a:blip r:embed="rId10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Immagine 10" descr="Immagine che contiene testo, persona&#10;&#10;Descrizione generata automaticamente">
            <a:extLst>
              <a:ext uri="{FF2B5EF4-FFF2-40B4-BE49-F238E27FC236}">
                <a16:creationId xmlns:a16="http://schemas.microsoft.com/office/drawing/2014/main" id="{E48E0277-4568-4D79-B2D4-52D20B84BB8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29935">
            <a:off x="8348908" y="1231116"/>
            <a:ext cx="3429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344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8" grpId="0"/>
      <p:bldP spid="12" grpId="0"/>
      <p:bldP spid="9" grpId="0"/>
      <p:bldP spid="16" grpId="0"/>
      <p:bldP spid="18" grpId="0"/>
      <p:bldP spid="19" grpId="0"/>
      <p:bldP spid="20" grpId="0"/>
      <p:bldP spid="22" grpId="0"/>
      <p:bldP spid="23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tangolo 12">
            <a:extLst>
              <a:ext uri="{FF2B5EF4-FFF2-40B4-BE49-F238E27FC236}">
                <a16:creationId xmlns:a16="http://schemas.microsoft.com/office/drawing/2014/main" id="{CB0F3CC7-D155-4DED-B513-5B4595C79FD5}"/>
              </a:ext>
            </a:extLst>
          </p:cNvPr>
          <p:cNvSpPr/>
          <p:nvPr/>
        </p:nvSpPr>
        <p:spPr>
          <a:xfrm>
            <a:off x="74811" y="6393984"/>
            <a:ext cx="12042378" cy="38305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7B954650-793E-441E-B65B-6ABC0362C7E5}"/>
              </a:ext>
            </a:extLst>
          </p:cNvPr>
          <p:cNvSpPr txBox="1"/>
          <p:nvPr/>
        </p:nvSpPr>
        <p:spPr>
          <a:xfrm>
            <a:off x="209548" y="6393984"/>
            <a:ext cx="11791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Bayesian Data Analysis – A Primer                    Workshop 2021                    Marco D’Alessandro (PhD)                    ISTC CNR </a:t>
            </a:r>
            <a:r>
              <a:rPr lang="it-IT" dirty="0" err="1">
                <a:solidFill>
                  <a:schemeClr val="bg1"/>
                </a:solidFill>
              </a:rPr>
              <a:t>Italy</a:t>
            </a:r>
            <a:r>
              <a:rPr lang="it-IT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21" name="Rettangolo 20">
            <a:extLst>
              <a:ext uri="{FF2B5EF4-FFF2-40B4-BE49-F238E27FC236}">
                <a16:creationId xmlns:a16="http://schemas.microsoft.com/office/drawing/2014/main" id="{9F6670A8-80E3-4008-82A5-364DC3BCC12E}"/>
              </a:ext>
            </a:extLst>
          </p:cNvPr>
          <p:cNvSpPr/>
          <p:nvPr/>
        </p:nvSpPr>
        <p:spPr>
          <a:xfrm>
            <a:off x="3770391" y="556097"/>
            <a:ext cx="4670266" cy="6463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it-IT" sz="3600" b="1" dirty="0" err="1"/>
              <a:t>Bayesian</a:t>
            </a:r>
            <a:r>
              <a:rPr lang="it-IT" sz="3600" b="1" dirty="0"/>
              <a:t> </a:t>
            </a:r>
            <a:r>
              <a:rPr lang="it-IT" sz="3600" b="1" dirty="0" err="1"/>
              <a:t>Computation</a:t>
            </a:r>
            <a:endParaRPr lang="it-IT" sz="3600" b="1" dirty="0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7782E25B-F1A2-4D84-A145-2187DD78115B}"/>
              </a:ext>
            </a:extLst>
          </p:cNvPr>
          <p:cNvSpPr/>
          <p:nvPr/>
        </p:nvSpPr>
        <p:spPr>
          <a:xfrm>
            <a:off x="2963860" y="2313157"/>
            <a:ext cx="62642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Use </a:t>
            </a:r>
            <a:r>
              <a:rPr lang="en-US" b="1" dirty="0">
                <a:solidFill>
                  <a:srgbClr val="FF0000"/>
                </a:solidFill>
              </a:rPr>
              <a:t>MONTE CARLO </a:t>
            </a:r>
            <a:r>
              <a:rPr lang="en-US" dirty="0"/>
              <a:t>methods to </a:t>
            </a:r>
            <a:r>
              <a:rPr lang="en-US" u="sng" dirty="0"/>
              <a:t>approximate</a:t>
            </a:r>
            <a:r>
              <a:rPr lang="en-US" dirty="0"/>
              <a:t> the (joint) posterior</a:t>
            </a:r>
            <a:endParaRPr lang="it-IT" dirty="0"/>
          </a:p>
        </p:txBody>
      </p:sp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5240D25F-EABA-4247-8826-56C595C8C707}"/>
              </a:ext>
            </a:extLst>
          </p:cNvPr>
          <p:cNvCxnSpPr/>
          <p:nvPr/>
        </p:nvCxnSpPr>
        <p:spPr>
          <a:xfrm>
            <a:off x="4160939" y="2682489"/>
            <a:ext cx="0" cy="110094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Rettangolo 14">
            <a:extLst>
              <a:ext uri="{FF2B5EF4-FFF2-40B4-BE49-F238E27FC236}">
                <a16:creationId xmlns:a16="http://schemas.microsoft.com/office/drawing/2014/main" id="{E4FF78DE-9CE7-48C8-B9C6-2512FDA30E39}"/>
              </a:ext>
            </a:extLst>
          </p:cNvPr>
          <p:cNvSpPr/>
          <p:nvPr/>
        </p:nvSpPr>
        <p:spPr>
          <a:xfrm>
            <a:off x="3222440" y="3783435"/>
            <a:ext cx="60917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Repeated random sampling to obtain certain numerical results 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73851194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tangolo 12">
            <a:extLst>
              <a:ext uri="{FF2B5EF4-FFF2-40B4-BE49-F238E27FC236}">
                <a16:creationId xmlns:a16="http://schemas.microsoft.com/office/drawing/2014/main" id="{CB0F3CC7-D155-4DED-B513-5B4595C79FD5}"/>
              </a:ext>
            </a:extLst>
          </p:cNvPr>
          <p:cNvSpPr/>
          <p:nvPr/>
        </p:nvSpPr>
        <p:spPr>
          <a:xfrm>
            <a:off x="74811" y="6393984"/>
            <a:ext cx="12042378" cy="38305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7B954650-793E-441E-B65B-6ABC0362C7E5}"/>
              </a:ext>
            </a:extLst>
          </p:cNvPr>
          <p:cNvSpPr txBox="1"/>
          <p:nvPr/>
        </p:nvSpPr>
        <p:spPr>
          <a:xfrm>
            <a:off x="209548" y="6393984"/>
            <a:ext cx="11791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Bayesian Data Analysis – A Primer                    Workshop 2021                    Marco D’Alessandro (PhD)                    ISTC CNR </a:t>
            </a:r>
            <a:r>
              <a:rPr lang="it-IT" dirty="0" err="1">
                <a:solidFill>
                  <a:schemeClr val="bg1"/>
                </a:solidFill>
              </a:rPr>
              <a:t>Italy</a:t>
            </a:r>
            <a:r>
              <a:rPr lang="it-IT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21" name="Rettangolo 20">
            <a:extLst>
              <a:ext uri="{FF2B5EF4-FFF2-40B4-BE49-F238E27FC236}">
                <a16:creationId xmlns:a16="http://schemas.microsoft.com/office/drawing/2014/main" id="{9F6670A8-80E3-4008-82A5-364DC3BCC12E}"/>
              </a:ext>
            </a:extLst>
          </p:cNvPr>
          <p:cNvSpPr/>
          <p:nvPr/>
        </p:nvSpPr>
        <p:spPr>
          <a:xfrm>
            <a:off x="3770391" y="556097"/>
            <a:ext cx="4670266" cy="6463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it-IT" sz="3600" b="1" dirty="0" err="1"/>
              <a:t>Bayesian</a:t>
            </a:r>
            <a:r>
              <a:rPr lang="it-IT" sz="3600" b="1" dirty="0"/>
              <a:t> </a:t>
            </a:r>
            <a:r>
              <a:rPr lang="it-IT" sz="3600" b="1" dirty="0" err="1"/>
              <a:t>Computation</a:t>
            </a:r>
            <a:endParaRPr lang="it-IT" sz="3600" b="1" dirty="0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7782E25B-F1A2-4D84-A145-2187DD78115B}"/>
              </a:ext>
            </a:extLst>
          </p:cNvPr>
          <p:cNvSpPr/>
          <p:nvPr/>
        </p:nvSpPr>
        <p:spPr>
          <a:xfrm>
            <a:off x="2963860" y="2313157"/>
            <a:ext cx="62642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Use </a:t>
            </a:r>
            <a:r>
              <a:rPr lang="en-US" b="1" dirty="0">
                <a:solidFill>
                  <a:srgbClr val="FF0000"/>
                </a:solidFill>
              </a:rPr>
              <a:t>MONTE CARLO </a:t>
            </a:r>
            <a:r>
              <a:rPr lang="en-US" dirty="0"/>
              <a:t>methods to </a:t>
            </a:r>
            <a:r>
              <a:rPr lang="en-US" u="sng" dirty="0"/>
              <a:t>approximate</a:t>
            </a:r>
            <a:r>
              <a:rPr lang="en-US" dirty="0"/>
              <a:t> the (joint) posterior</a:t>
            </a:r>
            <a:endParaRPr lang="it-IT" dirty="0"/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E4FF78DE-9CE7-48C8-B9C6-2512FDA30E39}"/>
              </a:ext>
            </a:extLst>
          </p:cNvPr>
          <p:cNvSpPr/>
          <p:nvPr/>
        </p:nvSpPr>
        <p:spPr>
          <a:xfrm>
            <a:off x="3818199" y="2921135"/>
            <a:ext cx="45746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A classic: the </a:t>
            </a:r>
            <a:r>
              <a:rPr lang="en-US" dirty="0">
                <a:solidFill>
                  <a:srgbClr val="FF0000"/>
                </a:solidFill>
              </a:rPr>
              <a:t>METROPOLIS-HASTING</a:t>
            </a:r>
            <a:r>
              <a:rPr lang="en-US" dirty="0"/>
              <a:t> Algorithm</a:t>
            </a:r>
            <a:endParaRPr lang="it-IT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0B9A713E-D281-49E4-A396-F8F762978A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2492" y="3928918"/>
            <a:ext cx="3964085" cy="211298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ttangolo 10">
                <a:extLst>
                  <a:ext uri="{FF2B5EF4-FFF2-40B4-BE49-F238E27FC236}">
                    <a16:creationId xmlns:a16="http://schemas.microsoft.com/office/drawing/2014/main" id="{C316A130-D494-46F7-A6B4-60F76E396629}"/>
                  </a:ext>
                </a:extLst>
              </p:cNvPr>
              <p:cNvSpPr/>
              <p:nvPr/>
            </p:nvSpPr>
            <p:spPr>
              <a:xfrm>
                <a:off x="2250972" y="3428176"/>
                <a:ext cx="7690054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400" dirty="0"/>
                  <a:t>Suppose I want to obtain this distribution, but all I have is the probability density of different value of </a:t>
                </a:r>
                <a14:m>
                  <m:oMath xmlns:m="http://schemas.openxmlformats.org/officeDocument/2006/math">
                    <m:r>
                      <a:rPr lang="en-US" sz="1400" i="1" dirty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endParaRPr lang="it-IT" sz="1400" dirty="0"/>
              </a:p>
            </p:txBody>
          </p:sp>
        </mc:Choice>
        <mc:Fallback xmlns="">
          <p:sp>
            <p:nvSpPr>
              <p:cNvPr id="11" name="Rettangolo 10">
                <a:extLst>
                  <a:ext uri="{FF2B5EF4-FFF2-40B4-BE49-F238E27FC236}">
                    <a16:creationId xmlns:a16="http://schemas.microsoft.com/office/drawing/2014/main" id="{C316A130-D494-46F7-A6B4-60F76E3966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0972" y="3428176"/>
                <a:ext cx="7690054" cy="307777"/>
              </a:xfrm>
              <a:prstGeom prst="rect">
                <a:avLst/>
              </a:prstGeom>
              <a:blipFill>
                <a:blip r:embed="rId3"/>
                <a:stretch>
                  <a:fillRect l="-238" t="-1961" b="-1960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e 3">
            <a:extLst>
              <a:ext uri="{FF2B5EF4-FFF2-40B4-BE49-F238E27FC236}">
                <a16:creationId xmlns:a16="http://schemas.microsoft.com/office/drawing/2014/main" id="{C114E7CD-322C-4027-81D2-A9E15FE81F88}"/>
              </a:ext>
            </a:extLst>
          </p:cNvPr>
          <p:cNvSpPr/>
          <p:nvPr/>
        </p:nvSpPr>
        <p:spPr>
          <a:xfrm>
            <a:off x="5258522" y="5656801"/>
            <a:ext cx="58723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435FC8C9-9C13-40B6-A115-96523E0DDCA5}"/>
              </a:ext>
            </a:extLst>
          </p:cNvPr>
          <p:cNvCxnSpPr>
            <a:stCxn id="4" idx="5"/>
          </p:cNvCxnSpPr>
          <p:nvPr/>
        </p:nvCxnSpPr>
        <p:spPr>
          <a:xfrm>
            <a:off x="5308645" y="5695825"/>
            <a:ext cx="746832" cy="344084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ttangolo 7">
                <a:extLst>
                  <a:ext uri="{FF2B5EF4-FFF2-40B4-BE49-F238E27FC236}">
                    <a16:creationId xmlns:a16="http://schemas.microsoft.com/office/drawing/2014/main" id="{6AF3BC00-4303-41DE-927A-EE2AF1AADD9F}"/>
                  </a:ext>
                </a:extLst>
              </p:cNvPr>
              <p:cNvSpPr/>
              <p:nvPr/>
            </p:nvSpPr>
            <p:spPr>
              <a:xfrm>
                <a:off x="5249922" y="5990816"/>
                <a:ext cx="1964384" cy="2539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050" dirty="0"/>
                  <a:t>Start from a seed, say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05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050" i="1" dirty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it-IT" sz="105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it-IT" sz="1050" b="0" i="0" dirty="0" smtClean="0">
                        <a:latin typeface="Cambria Math" panose="02040503050406030204" pitchFamily="18" charset="0"/>
                      </a:rPr>
                      <m:t>=0.27</m:t>
                    </m:r>
                  </m:oMath>
                </a14:m>
                <a:endParaRPr lang="it-IT" sz="1050" dirty="0"/>
              </a:p>
            </p:txBody>
          </p:sp>
        </mc:Choice>
        <mc:Fallback xmlns="">
          <p:sp>
            <p:nvSpPr>
              <p:cNvPr id="8" name="Rettangolo 7">
                <a:extLst>
                  <a:ext uri="{FF2B5EF4-FFF2-40B4-BE49-F238E27FC236}">
                    <a16:creationId xmlns:a16="http://schemas.microsoft.com/office/drawing/2014/main" id="{6AF3BC00-4303-41DE-927A-EE2AF1AADD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9922" y="5990816"/>
                <a:ext cx="1964384" cy="253916"/>
              </a:xfrm>
              <a:prstGeom prst="rect">
                <a:avLst/>
              </a:prstGeom>
              <a:blipFill>
                <a:blip r:embed="rId4"/>
                <a:stretch>
                  <a:fillRect b="-1707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78EAAE3B-9785-4636-82CC-1C9524A3C4B9}"/>
              </a:ext>
            </a:extLst>
          </p:cNvPr>
          <p:cNvCxnSpPr>
            <a:cxnSpLocks/>
            <a:stCxn id="4" idx="0"/>
          </p:cNvCxnSpPr>
          <p:nvPr/>
        </p:nvCxnSpPr>
        <p:spPr>
          <a:xfrm flipV="1">
            <a:off x="5287884" y="5439655"/>
            <a:ext cx="0" cy="217146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6" name="Rettangolo 15">
            <a:extLst>
              <a:ext uri="{FF2B5EF4-FFF2-40B4-BE49-F238E27FC236}">
                <a16:creationId xmlns:a16="http://schemas.microsoft.com/office/drawing/2014/main" id="{6C6C8FB0-2FBD-45B0-B4E4-1A6277DDCAEE}"/>
              </a:ext>
            </a:extLst>
          </p:cNvPr>
          <p:cNvSpPr/>
          <p:nvPr/>
        </p:nvSpPr>
        <p:spPr>
          <a:xfrm>
            <a:off x="5249922" y="5413422"/>
            <a:ext cx="58723" cy="4571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8" name="Connettore diritto 17">
            <a:extLst>
              <a:ext uri="{FF2B5EF4-FFF2-40B4-BE49-F238E27FC236}">
                <a16:creationId xmlns:a16="http://schemas.microsoft.com/office/drawing/2014/main" id="{0A180197-5A2C-4BA8-8BCF-785D92B6572F}"/>
              </a:ext>
            </a:extLst>
          </p:cNvPr>
          <p:cNvCxnSpPr>
            <a:cxnSpLocks/>
            <a:stCxn id="16" idx="2"/>
            <a:endCxn id="20" idx="1"/>
          </p:cNvCxnSpPr>
          <p:nvPr/>
        </p:nvCxnSpPr>
        <p:spPr>
          <a:xfrm flipV="1">
            <a:off x="5279284" y="4356082"/>
            <a:ext cx="2849648" cy="1103059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ttangolo 19">
                <a:extLst>
                  <a:ext uri="{FF2B5EF4-FFF2-40B4-BE49-F238E27FC236}">
                    <a16:creationId xmlns:a16="http://schemas.microsoft.com/office/drawing/2014/main" id="{AB61FB51-A6B9-4BAB-B713-58E7C0792CD6}"/>
                  </a:ext>
                </a:extLst>
              </p:cNvPr>
              <p:cNvSpPr/>
              <p:nvPr/>
            </p:nvSpPr>
            <p:spPr>
              <a:xfrm>
                <a:off x="8128932" y="4229124"/>
                <a:ext cx="2140201" cy="2539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050" dirty="0"/>
                  <a:t>Compute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05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105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it-IT" sz="105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050" i="1" dirty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it-IT" sz="105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d>
                      <m:dPr>
                        <m:begChr m:val="|"/>
                        <m:ctrlPr>
                          <a:rPr lang="it-IT" sz="105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it-IT" sz="1050" b="0" i="0" smtClean="0">
                            <a:latin typeface="Cambria Math" panose="02040503050406030204" pitchFamily="18" charset="0"/>
                          </a:rPr>
                          <m:t>D</m:t>
                        </m:r>
                      </m:e>
                    </m:d>
                    <m:r>
                      <a:rPr lang="it-IT" sz="105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sz="105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it-IT" sz="105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it-IT" sz="1050" b="0" i="1" smtClean="0">
                        <a:latin typeface="Cambria Math" panose="02040503050406030204" pitchFamily="18" charset="0"/>
                      </a:rPr>
                      <m:t>𝐷</m:t>
                    </m:r>
                    <m:d>
                      <m:dPr>
                        <m:begChr m:val="|"/>
                        <m:ctrlPr>
                          <a:rPr lang="it-IT" sz="105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05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050" i="1" dirty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it-IT" sz="1050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it-IT" sz="105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it-IT" sz="1050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105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050" i="1" dirty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it-IT" sz="105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it-IT" sz="105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it-IT" sz="1050" dirty="0"/>
              </a:p>
            </p:txBody>
          </p:sp>
        </mc:Choice>
        <mc:Fallback xmlns="">
          <p:sp>
            <p:nvSpPr>
              <p:cNvPr id="20" name="Rettangolo 19">
                <a:extLst>
                  <a:ext uri="{FF2B5EF4-FFF2-40B4-BE49-F238E27FC236}">
                    <a16:creationId xmlns:a16="http://schemas.microsoft.com/office/drawing/2014/main" id="{AB61FB51-A6B9-4BAB-B713-58E7C0792C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8932" y="4229124"/>
                <a:ext cx="2140201" cy="253916"/>
              </a:xfrm>
              <a:prstGeom prst="rect">
                <a:avLst/>
              </a:prstGeom>
              <a:blipFill>
                <a:blip r:embed="rId5"/>
                <a:stretch>
                  <a:fillRect b="-1707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Ovale 23">
            <a:extLst>
              <a:ext uri="{FF2B5EF4-FFF2-40B4-BE49-F238E27FC236}">
                <a16:creationId xmlns:a16="http://schemas.microsoft.com/office/drawing/2014/main" id="{B46295D7-7AC1-4409-BB19-95BB84E9CC64}"/>
              </a:ext>
            </a:extLst>
          </p:cNvPr>
          <p:cNvSpPr/>
          <p:nvPr/>
        </p:nvSpPr>
        <p:spPr>
          <a:xfrm>
            <a:off x="5545123" y="5656801"/>
            <a:ext cx="58723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26" name="Connettore diritto 25">
            <a:extLst>
              <a:ext uri="{FF2B5EF4-FFF2-40B4-BE49-F238E27FC236}">
                <a16:creationId xmlns:a16="http://schemas.microsoft.com/office/drawing/2014/main" id="{177DCC6D-799F-4A54-9F2E-4DB4454AD804}"/>
              </a:ext>
            </a:extLst>
          </p:cNvPr>
          <p:cNvCxnSpPr>
            <a:cxnSpLocks/>
            <a:stCxn id="24" idx="5"/>
          </p:cNvCxnSpPr>
          <p:nvPr/>
        </p:nvCxnSpPr>
        <p:spPr>
          <a:xfrm>
            <a:off x="5595246" y="5695825"/>
            <a:ext cx="2070520" cy="301686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ttangolo 26">
                <a:extLst>
                  <a:ext uri="{FF2B5EF4-FFF2-40B4-BE49-F238E27FC236}">
                    <a16:creationId xmlns:a16="http://schemas.microsoft.com/office/drawing/2014/main" id="{8C3B181E-F748-48F2-8B25-8BE95B5DC99D}"/>
                  </a:ext>
                </a:extLst>
              </p:cNvPr>
              <p:cNvSpPr/>
              <p:nvPr/>
            </p:nvSpPr>
            <p:spPr>
              <a:xfrm>
                <a:off x="7654832" y="5867408"/>
                <a:ext cx="1528367" cy="2539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050" dirty="0"/>
                  <a:t>Sample a new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05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050" i="1" dirty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it-IT" sz="105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it-IT" sz="1050" dirty="0">
                        <a:latin typeface="Cambria Math" panose="02040503050406030204" pitchFamily="18" charset="0"/>
                      </a:rPr>
                      <m:t>=0.</m:t>
                    </m:r>
                    <m:r>
                      <a:rPr lang="it-IT" sz="1050" b="0" i="0" dirty="0" smtClean="0">
                        <a:latin typeface="Cambria Math" panose="02040503050406030204" pitchFamily="18" charset="0"/>
                      </a:rPr>
                      <m:t>32</m:t>
                    </m:r>
                  </m:oMath>
                </a14:m>
                <a:endParaRPr lang="it-IT" sz="1050" dirty="0"/>
              </a:p>
            </p:txBody>
          </p:sp>
        </mc:Choice>
        <mc:Fallback xmlns="">
          <p:sp>
            <p:nvSpPr>
              <p:cNvPr id="27" name="Rettangolo 26">
                <a:extLst>
                  <a:ext uri="{FF2B5EF4-FFF2-40B4-BE49-F238E27FC236}">
                    <a16:creationId xmlns:a16="http://schemas.microsoft.com/office/drawing/2014/main" id="{8C3B181E-F748-48F2-8B25-8BE95B5DC9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4832" y="5867408"/>
                <a:ext cx="1528367" cy="253916"/>
              </a:xfrm>
              <a:prstGeom prst="rect">
                <a:avLst/>
              </a:prstGeom>
              <a:blipFill>
                <a:blip r:embed="rId6"/>
                <a:stretch>
                  <a:fillRect b="-1707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Connettore diritto 29">
            <a:extLst>
              <a:ext uri="{FF2B5EF4-FFF2-40B4-BE49-F238E27FC236}">
                <a16:creationId xmlns:a16="http://schemas.microsoft.com/office/drawing/2014/main" id="{26E5B6B7-2424-45F7-85A9-D84D1F57A3EC}"/>
              </a:ext>
            </a:extLst>
          </p:cNvPr>
          <p:cNvCxnSpPr>
            <a:cxnSpLocks/>
          </p:cNvCxnSpPr>
          <p:nvPr/>
        </p:nvCxnSpPr>
        <p:spPr>
          <a:xfrm flipV="1">
            <a:off x="5570186" y="4969494"/>
            <a:ext cx="0" cy="733028"/>
          </a:xfrm>
          <a:prstGeom prst="line">
            <a:avLst/>
          </a:prstGeom>
          <a:ln w="9525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1" name="Rettangolo 30">
            <a:extLst>
              <a:ext uri="{FF2B5EF4-FFF2-40B4-BE49-F238E27FC236}">
                <a16:creationId xmlns:a16="http://schemas.microsoft.com/office/drawing/2014/main" id="{5541156F-DEAF-4EDB-BADE-C9501331EB3B}"/>
              </a:ext>
            </a:extLst>
          </p:cNvPr>
          <p:cNvSpPr/>
          <p:nvPr/>
        </p:nvSpPr>
        <p:spPr>
          <a:xfrm>
            <a:off x="5535730" y="4884751"/>
            <a:ext cx="68116" cy="4571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33" name="Connettore diritto 32">
            <a:extLst>
              <a:ext uri="{FF2B5EF4-FFF2-40B4-BE49-F238E27FC236}">
                <a16:creationId xmlns:a16="http://schemas.microsoft.com/office/drawing/2014/main" id="{51780AE0-3000-4765-A5CE-0F979E9546CF}"/>
              </a:ext>
            </a:extLst>
          </p:cNvPr>
          <p:cNvCxnSpPr/>
          <p:nvPr/>
        </p:nvCxnSpPr>
        <p:spPr>
          <a:xfrm flipH="1" flipV="1">
            <a:off x="3380763" y="4356082"/>
            <a:ext cx="2154967" cy="551528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ttangolo 33">
                <a:extLst>
                  <a:ext uri="{FF2B5EF4-FFF2-40B4-BE49-F238E27FC236}">
                    <a16:creationId xmlns:a16="http://schemas.microsoft.com/office/drawing/2014/main" id="{AF6897CC-16F7-42CA-86CD-19C54FA7B33C}"/>
                  </a:ext>
                </a:extLst>
              </p:cNvPr>
              <p:cNvSpPr/>
              <p:nvPr/>
            </p:nvSpPr>
            <p:spPr>
              <a:xfrm>
                <a:off x="1571645" y="4102166"/>
                <a:ext cx="2140201" cy="2539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050" dirty="0"/>
                  <a:t>Compute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05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105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it-IT" sz="105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050" i="1" dirty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it-IT" sz="105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begChr m:val="|"/>
                        <m:ctrlPr>
                          <a:rPr lang="it-IT" sz="105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it-IT" sz="1050">
                            <a:latin typeface="Cambria Math" panose="02040503050406030204" pitchFamily="18" charset="0"/>
                          </a:rPr>
                          <m:t>D</m:t>
                        </m:r>
                      </m:e>
                    </m:d>
                    <m:r>
                      <a:rPr lang="it-IT" sz="1050"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sz="1050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it-IT" sz="105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it-IT" sz="1050" i="1">
                        <a:latin typeface="Cambria Math" panose="02040503050406030204" pitchFamily="18" charset="0"/>
                      </a:rPr>
                      <m:t>𝐷</m:t>
                    </m:r>
                    <m:d>
                      <m:dPr>
                        <m:begChr m:val="|"/>
                        <m:ctrlPr>
                          <a:rPr lang="it-IT" sz="105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05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050" i="1" dirty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it-IT" sz="105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it-IT" sz="1050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it-IT" sz="1050" i="1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105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050" i="1" dirty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it-IT" sz="105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it-IT" sz="105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it-IT" sz="1050" dirty="0"/>
              </a:p>
            </p:txBody>
          </p:sp>
        </mc:Choice>
        <mc:Fallback xmlns="">
          <p:sp>
            <p:nvSpPr>
              <p:cNvPr id="34" name="Rettangolo 33">
                <a:extLst>
                  <a:ext uri="{FF2B5EF4-FFF2-40B4-BE49-F238E27FC236}">
                    <a16:creationId xmlns:a16="http://schemas.microsoft.com/office/drawing/2014/main" id="{AF6897CC-16F7-42CA-86CD-19C54FA7B33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1645" y="4102166"/>
                <a:ext cx="2140201" cy="253916"/>
              </a:xfrm>
              <a:prstGeom prst="rect">
                <a:avLst/>
              </a:prstGeom>
              <a:blipFill>
                <a:blip r:embed="rId7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44532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/>
      <p:bldP spid="16" grpId="0" animBg="1"/>
      <p:bldP spid="20" grpId="0"/>
      <p:bldP spid="24" grpId="0" animBg="1"/>
      <p:bldP spid="27" grpId="0"/>
      <p:bldP spid="31" grpId="0" animBg="1"/>
      <p:bldP spid="34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tangolo 12">
            <a:extLst>
              <a:ext uri="{FF2B5EF4-FFF2-40B4-BE49-F238E27FC236}">
                <a16:creationId xmlns:a16="http://schemas.microsoft.com/office/drawing/2014/main" id="{CB0F3CC7-D155-4DED-B513-5B4595C79FD5}"/>
              </a:ext>
            </a:extLst>
          </p:cNvPr>
          <p:cNvSpPr/>
          <p:nvPr/>
        </p:nvSpPr>
        <p:spPr>
          <a:xfrm>
            <a:off x="74811" y="6393984"/>
            <a:ext cx="12042378" cy="38305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7B954650-793E-441E-B65B-6ABC0362C7E5}"/>
              </a:ext>
            </a:extLst>
          </p:cNvPr>
          <p:cNvSpPr txBox="1"/>
          <p:nvPr/>
        </p:nvSpPr>
        <p:spPr>
          <a:xfrm>
            <a:off x="209548" y="6393984"/>
            <a:ext cx="11791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Bayesian Data Analysis – A Primer                    Workshop 2021                    Marco D’Alessandro (PhD)                    ISTC CNR </a:t>
            </a:r>
            <a:r>
              <a:rPr lang="it-IT" dirty="0" err="1">
                <a:solidFill>
                  <a:schemeClr val="bg1"/>
                </a:solidFill>
              </a:rPr>
              <a:t>Italy</a:t>
            </a:r>
            <a:r>
              <a:rPr lang="it-IT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21" name="Rettangolo 20">
            <a:extLst>
              <a:ext uri="{FF2B5EF4-FFF2-40B4-BE49-F238E27FC236}">
                <a16:creationId xmlns:a16="http://schemas.microsoft.com/office/drawing/2014/main" id="{9F6670A8-80E3-4008-82A5-364DC3BCC12E}"/>
              </a:ext>
            </a:extLst>
          </p:cNvPr>
          <p:cNvSpPr/>
          <p:nvPr/>
        </p:nvSpPr>
        <p:spPr>
          <a:xfrm>
            <a:off x="3770391" y="556097"/>
            <a:ext cx="4670266" cy="6463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it-IT" sz="3600" b="1" dirty="0" err="1"/>
              <a:t>Bayesian</a:t>
            </a:r>
            <a:r>
              <a:rPr lang="it-IT" sz="3600" b="1" dirty="0"/>
              <a:t> </a:t>
            </a:r>
            <a:r>
              <a:rPr lang="it-IT" sz="3600" b="1" dirty="0" err="1"/>
              <a:t>Computation</a:t>
            </a:r>
            <a:endParaRPr lang="it-IT" sz="3600" b="1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0B9A713E-D281-49E4-A396-F8F762978A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2492" y="3928918"/>
            <a:ext cx="3964085" cy="2112985"/>
          </a:xfrm>
          <a:prstGeom prst="rect">
            <a:avLst/>
          </a:prstGeom>
        </p:spPr>
      </p:pic>
      <p:sp>
        <p:nvSpPr>
          <p:cNvPr id="4" name="Ovale 3">
            <a:extLst>
              <a:ext uri="{FF2B5EF4-FFF2-40B4-BE49-F238E27FC236}">
                <a16:creationId xmlns:a16="http://schemas.microsoft.com/office/drawing/2014/main" id="{C114E7CD-322C-4027-81D2-A9E15FE81F88}"/>
              </a:ext>
            </a:extLst>
          </p:cNvPr>
          <p:cNvSpPr/>
          <p:nvPr/>
        </p:nvSpPr>
        <p:spPr>
          <a:xfrm>
            <a:off x="5258522" y="5656801"/>
            <a:ext cx="58723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435FC8C9-9C13-40B6-A115-96523E0DDCA5}"/>
              </a:ext>
            </a:extLst>
          </p:cNvPr>
          <p:cNvCxnSpPr>
            <a:stCxn id="4" idx="5"/>
          </p:cNvCxnSpPr>
          <p:nvPr/>
        </p:nvCxnSpPr>
        <p:spPr>
          <a:xfrm>
            <a:off x="5308645" y="5695825"/>
            <a:ext cx="746832" cy="344084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ttangolo 7">
                <a:extLst>
                  <a:ext uri="{FF2B5EF4-FFF2-40B4-BE49-F238E27FC236}">
                    <a16:creationId xmlns:a16="http://schemas.microsoft.com/office/drawing/2014/main" id="{6AF3BC00-4303-41DE-927A-EE2AF1AADD9F}"/>
                  </a:ext>
                </a:extLst>
              </p:cNvPr>
              <p:cNvSpPr/>
              <p:nvPr/>
            </p:nvSpPr>
            <p:spPr>
              <a:xfrm>
                <a:off x="5249922" y="5990816"/>
                <a:ext cx="1964384" cy="2539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050" dirty="0"/>
                  <a:t>Start from a seed, say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05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050" i="1" dirty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it-IT" sz="105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it-IT" sz="1050" b="0" i="0" dirty="0" smtClean="0">
                        <a:latin typeface="Cambria Math" panose="02040503050406030204" pitchFamily="18" charset="0"/>
                      </a:rPr>
                      <m:t>=0.27</m:t>
                    </m:r>
                  </m:oMath>
                </a14:m>
                <a:endParaRPr lang="it-IT" sz="1050" dirty="0"/>
              </a:p>
            </p:txBody>
          </p:sp>
        </mc:Choice>
        <mc:Fallback xmlns="">
          <p:sp>
            <p:nvSpPr>
              <p:cNvPr id="8" name="Rettangolo 7">
                <a:extLst>
                  <a:ext uri="{FF2B5EF4-FFF2-40B4-BE49-F238E27FC236}">
                    <a16:creationId xmlns:a16="http://schemas.microsoft.com/office/drawing/2014/main" id="{6AF3BC00-4303-41DE-927A-EE2AF1AADD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9922" y="5990816"/>
                <a:ext cx="1964384" cy="253916"/>
              </a:xfrm>
              <a:prstGeom prst="rect">
                <a:avLst/>
              </a:prstGeom>
              <a:blipFill>
                <a:blip r:embed="rId3"/>
                <a:stretch>
                  <a:fillRect b="-1707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78EAAE3B-9785-4636-82CC-1C9524A3C4B9}"/>
              </a:ext>
            </a:extLst>
          </p:cNvPr>
          <p:cNvCxnSpPr>
            <a:cxnSpLocks/>
            <a:stCxn id="4" idx="0"/>
          </p:cNvCxnSpPr>
          <p:nvPr/>
        </p:nvCxnSpPr>
        <p:spPr>
          <a:xfrm flipV="1">
            <a:off x="5287884" y="5439655"/>
            <a:ext cx="0" cy="217146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6" name="Rettangolo 15">
            <a:extLst>
              <a:ext uri="{FF2B5EF4-FFF2-40B4-BE49-F238E27FC236}">
                <a16:creationId xmlns:a16="http://schemas.microsoft.com/office/drawing/2014/main" id="{6C6C8FB0-2FBD-45B0-B4E4-1A6277DDCAEE}"/>
              </a:ext>
            </a:extLst>
          </p:cNvPr>
          <p:cNvSpPr/>
          <p:nvPr/>
        </p:nvSpPr>
        <p:spPr>
          <a:xfrm>
            <a:off x="5249922" y="5413422"/>
            <a:ext cx="58723" cy="4571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8" name="Connettore diritto 17">
            <a:extLst>
              <a:ext uri="{FF2B5EF4-FFF2-40B4-BE49-F238E27FC236}">
                <a16:creationId xmlns:a16="http://schemas.microsoft.com/office/drawing/2014/main" id="{0A180197-5A2C-4BA8-8BCF-785D92B6572F}"/>
              </a:ext>
            </a:extLst>
          </p:cNvPr>
          <p:cNvCxnSpPr>
            <a:cxnSpLocks/>
            <a:stCxn id="16" idx="2"/>
            <a:endCxn id="20" idx="1"/>
          </p:cNvCxnSpPr>
          <p:nvPr/>
        </p:nvCxnSpPr>
        <p:spPr>
          <a:xfrm flipV="1">
            <a:off x="5279284" y="4356082"/>
            <a:ext cx="2849648" cy="1103059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ttangolo 19">
                <a:extLst>
                  <a:ext uri="{FF2B5EF4-FFF2-40B4-BE49-F238E27FC236}">
                    <a16:creationId xmlns:a16="http://schemas.microsoft.com/office/drawing/2014/main" id="{AB61FB51-A6B9-4BAB-B713-58E7C0792CD6}"/>
                  </a:ext>
                </a:extLst>
              </p:cNvPr>
              <p:cNvSpPr/>
              <p:nvPr/>
            </p:nvSpPr>
            <p:spPr>
              <a:xfrm>
                <a:off x="8128932" y="4229124"/>
                <a:ext cx="2140201" cy="2539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050" dirty="0"/>
                  <a:t>Compute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05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105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it-IT" sz="105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050" i="1" dirty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it-IT" sz="105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d>
                      <m:dPr>
                        <m:begChr m:val="|"/>
                        <m:ctrlPr>
                          <a:rPr lang="it-IT" sz="105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it-IT" sz="1050" b="0" i="0" smtClean="0">
                            <a:latin typeface="Cambria Math" panose="02040503050406030204" pitchFamily="18" charset="0"/>
                          </a:rPr>
                          <m:t>D</m:t>
                        </m:r>
                      </m:e>
                    </m:d>
                    <m:r>
                      <a:rPr lang="it-IT" sz="105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sz="105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it-IT" sz="105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it-IT" sz="1050" b="0" i="1" smtClean="0">
                        <a:latin typeface="Cambria Math" panose="02040503050406030204" pitchFamily="18" charset="0"/>
                      </a:rPr>
                      <m:t>𝐷</m:t>
                    </m:r>
                    <m:d>
                      <m:dPr>
                        <m:begChr m:val="|"/>
                        <m:ctrlPr>
                          <a:rPr lang="it-IT" sz="105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05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050" i="1" dirty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it-IT" sz="1050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it-IT" sz="105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it-IT" sz="1050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105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050" i="1" dirty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it-IT" sz="105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it-IT" sz="105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it-IT" sz="1050" dirty="0"/>
              </a:p>
            </p:txBody>
          </p:sp>
        </mc:Choice>
        <mc:Fallback xmlns="">
          <p:sp>
            <p:nvSpPr>
              <p:cNvPr id="20" name="Rettangolo 19">
                <a:extLst>
                  <a:ext uri="{FF2B5EF4-FFF2-40B4-BE49-F238E27FC236}">
                    <a16:creationId xmlns:a16="http://schemas.microsoft.com/office/drawing/2014/main" id="{AB61FB51-A6B9-4BAB-B713-58E7C0792C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8932" y="4229124"/>
                <a:ext cx="2140201" cy="253916"/>
              </a:xfrm>
              <a:prstGeom prst="rect">
                <a:avLst/>
              </a:prstGeom>
              <a:blipFill>
                <a:blip r:embed="rId4"/>
                <a:stretch>
                  <a:fillRect b="-1707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Ovale 23">
            <a:extLst>
              <a:ext uri="{FF2B5EF4-FFF2-40B4-BE49-F238E27FC236}">
                <a16:creationId xmlns:a16="http://schemas.microsoft.com/office/drawing/2014/main" id="{B46295D7-7AC1-4409-BB19-95BB84E9CC64}"/>
              </a:ext>
            </a:extLst>
          </p:cNvPr>
          <p:cNvSpPr/>
          <p:nvPr/>
        </p:nvSpPr>
        <p:spPr>
          <a:xfrm>
            <a:off x="5545123" y="5656801"/>
            <a:ext cx="58723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26" name="Connettore diritto 25">
            <a:extLst>
              <a:ext uri="{FF2B5EF4-FFF2-40B4-BE49-F238E27FC236}">
                <a16:creationId xmlns:a16="http://schemas.microsoft.com/office/drawing/2014/main" id="{177DCC6D-799F-4A54-9F2E-4DB4454AD804}"/>
              </a:ext>
            </a:extLst>
          </p:cNvPr>
          <p:cNvCxnSpPr>
            <a:cxnSpLocks/>
            <a:stCxn id="24" idx="5"/>
          </p:cNvCxnSpPr>
          <p:nvPr/>
        </p:nvCxnSpPr>
        <p:spPr>
          <a:xfrm>
            <a:off x="5595246" y="5695825"/>
            <a:ext cx="2070520" cy="301686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ttangolo 26">
                <a:extLst>
                  <a:ext uri="{FF2B5EF4-FFF2-40B4-BE49-F238E27FC236}">
                    <a16:creationId xmlns:a16="http://schemas.microsoft.com/office/drawing/2014/main" id="{8C3B181E-F748-48F2-8B25-8BE95B5DC99D}"/>
                  </a:ext>
                </a:extLst>
              </p:cNvPr>
              <p:cNvSpPr/>
              <p:nvPr/>
            </p:nvSpPr>
            <p:spPr>
              <a:xfrm>
                <a:off x="7654832" y="5867408"/>
                <a:ext cx="1528367" cy="2539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050" dirty="0"/>
                  <a:t>Sample a new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05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050" i="1" dirty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it-IT" sz="105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it-IT" sz="1050" dirty="0">
                        <a:latin typeface="Cambria Math" panose="02040503050406030204" pitchFamily="18" charset="0"/>
                      </a:rPr>
                      <m:t>=0.</m:t>
                    </m:r>
                    <m:r>
                      <a:rPr lang="it-IT" sz="1050" b="0" i="0" dirty="0" smtClean="0">
                        <a:latin typeface="Cambria Math" panose="02040503050406030204" pitchFamily="18" charset="0"/>
                      </a:rPr>
                      <m:t>32</m:t>
                    </m:r>
                  </m:oMath>
                </a14:m>
                <a:endParaRPr lang="it-IT" sz="1050" dirty="0"/>
              </a:p>
            </p:txBody>
          </p:sp>
        </mc:Choice>
        <mc:Fallback xmlns="">
          <p:sp>
            <p:nvSpPr>
              <p:cNvPr id="27" name="Rettangolo 26">
                <a:extLst>
                  <a:ext uri="{FF2B5EF4-FFF2-40B4-BE49-F238E27FC236}">
                    <a16:creationId xmlns:a16="http://schemas.microsoft.com/office/drawing/2014/main" id="{8C3B181E-F748-48F2-8B25-8BE95B5DC9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4832" y="5867408"/>
                <a:ext cx="1528367" cy="253916"/>
              </a:xfrm>
              <a:prstGeom prst="rect">
                <a:avLst/>
              </a:prstGeom>
              <a:blipFill>
                <a:blip r:embed="rId5"/>
                <a:stretch>
                  <a:fillRect b="-1707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Connettore diritto 29">
            <a:extLst>
              <a:ext uri="{FF2B5EF4-FFF2-40B4-BE49-F238E27FC236}">
                <a16:creationId xmlns:a16="http://schemas.microsoft.com/office/drawing/2014/main" id="{26E5B6B7-2424-45F7-85A9-D84D1F57A3EC}"/>
              </a:ext>
            </a:extLst>
          </p:cNvPr>
          <p:cNvCxnSpPr>
            <a:cxnSpLocks/>
          </p:cNvCxnSpPr>
          <p:nvPr/>
        </p:nvCxnSpPr>
        <p:spPr>
          <a:xfrm flipV="1">
            <a:off x="5570186" y="4969494"/>
            <a:ext cx="0" cy="733028"/>
          </a:xfrm>
          <a:prstGeom prst="line">
            <a:avLst/>
          </a:prstGeom>
          <a:ln w="9525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1" name="Rettangolo 30">
            <a:extLst>
              <a:ext uri="{FF2B5EF4-FFF2-40B4-BE49-F238E27FC236}">
                <a16:creationId xmlns:a16="http://schemas.microsoft.com/office/drawing/2014/main" id="{5541156F-DEAF-4EDB-BADE-C9501331EB3B}"/>
              </a:ext>
            </a:extLst>
          </p:cNvPr>
          <p:cNvSpPr/>
          <p:nvPr/>
        </p:nvSpPr>
        <p:spPr>
          <a:xfrm>
            <a:off x="5535730" y="4884751"/>
            <a:ext cx="68116" cy="4571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33" name="Connettore diritto 32">
            <a:extLst>
              <a:ext uri="{FF2B5EF4-FFF2-40B4-BE49-F238E27FC236}">
                <a16:creationId xmlns:a16="http://schemas.microsoft.com/office/drawing/2014/main" id="{51780AE0-3000-4765-A5CE-0F979E9546CF}"/>
              </a:ext>
            </a:extLst>
          </p:cNvPr>
          <p:cNvCxnSpPr/>
          <p:nvPr/>
        </p:nvCxnSpPr>
        <p:spPr>
          <a:xfrm flipH="1" flipV="1">
            <a:off x="3380763" y="4356082"/>
            <a:ext cx="2154967" cy="551528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ttangolo 33">
                <a:extLst>
                  <a:ext uri="{FF2B5EF4-FFF2-40B4-BE49-F238E27FC236}">
                    <a16:creationId xmlns:a16="http://schemas.microsoft.com/office/drawing/2014/main" id="{AF6897CC-16F7-42CA-86CD-19C54FA7B33C}"/>
                  </a:ext>
                </a:extLst>
              </p:cNvPr>
              <p:cNvSpPr/>
              <p:nvPr/>
            </p:nvSpPr>
            <p:spPr>
              <a:xfrm>
                <a:off x="1571645" y="4102166"/>
                <a:ext cx="2140201" cy="2539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050" dirty="0"/>
                  <a:t>Compute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05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105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it-IT" sz="105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050" i="1" dirty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it-IT" sz="105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begChr m:val="|"/>
                        <m:ctrlPr>
                          <a:rPr lang="it-IT" sz="105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it-IT" sz="1050">
                            <a:latin typeface="Cambria Math" panose="02040503050406030204" pitchFamily="18" charset="0"/>
                          </a:rPr>
                          <m:t>D</m:t>
                        </m:r>
                      </m:e>
                    </m:d>
                    <m:r>
                      <a:rPr lang="it-IT" sz="1050"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sz="1050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it-IT" sz="105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it-IT" sz="1050" i="1">
                        <a:latin typeface="Cambria Math" panose="02040503050406030204" pitchFamily="18" charset="0"/>
                      </a:rPr>
                      <m:t>𝐷</m:t>
                    </m:r>
                    <m:d>
                      <m:dPr>
                        <m:begChr m:val="|"/>
                        <m:ctrlPr>
                          <a:rPr lang="it-IT" sz="105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05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050" i="1" dirty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it-IT" sz="105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it-IT" sz="1050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it-IT" sz="1050" i="1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105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050" i="1" dirty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it-IT" sz="105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it-IT" sz="105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it-IT" sz="1050" dirty="0"/>
              </a:p>
            </p:txBody>
          </p:sp>
        </mc:Choice>
        <mc:Fallback xmlns="">
          <p:sp>
            <p:nvSpPr>
              <p:cNvPr id="34" name="Rettangolo 33">
                <a:extLst>
                  <a:ext uri="{FF2B5EF4-FFF2-40B4-BE49-F238E27FC236}">
                    <a16:creationId xmlns:a16="http://schemas.microsoft.com/office/drawing/2014/main" id="{AF6897CC-16F7-42CA-86CD-19C54FA7B33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1645" y="4102166"/>
                <a:ext cx="2140201" cy="253916"/>
              </a:xfrm>
              <a:prstGeom prst="rect">
                <a:avLst/>
              </a:prstGeom>
              <a:blipFill>
                <a:blip r:embed="rId6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ttangolo 1">
                <a:extLst>
                  <a:ext uri="{FF2B5EF4-FFF2-40B4-BE49-F238E27FC236}">
                    <a16:creationId xmlns:a16="http://schemas.microsoft.com/office/drawing/2014/main" id="{03387639-3A9E-47A2-999A-BF2C1300CCD7}"/>
                  </a:ext>
                </a:extLst>
              </p:cNvPr>
              <p:cNvSpPr/>
              <p:nvPr/>
            </p:nvSpPr>
            <p:spPr>
              <a:xfrm>
                <a:off x="4726395" y="1945058"/>
                <a:ext cx="2658164" cy="57143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/>
                  <a:t>Compare: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t-IT" b="0" i="0" smtClean="0">
                        <a:latin typeface="Cambria Math" panose="02040503050406030204" pitchFamily="18" charset="0"/>
                      </a:rPr>
                      <m:t>c</m:t>
                    </m:r>
                    <m:r>
                      <a:rPr lang="it-IT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𝐷</m:t>
                        </m:r>
                        <m:d>
                          <m:dPr>
                            <m:begChr m:val="|"/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p>
                                <m:r>
                                  <a:rPr lang="it-IT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  <m:r>
                          <a:rPr lang="it-IT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it-IT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it-IT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𝐷</m:t>
                        </m:r>
                        <m:d>
                          <m:dPr>
                            <m:begChr m:val="|"/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p>
                                <m:r>
                                  <a:rPr lang="it-IT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e>
                        </m:d>
                        <m:r>
                          <a:rPr lang="it-IT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it-IT" i="1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dirty="0"/>
                  <a:t> </a:t>
                </a:r>
                <a:endParaRPr lang="it-IT" dirty="0"/>
              </a:p>
            </p:txBody>
          </p:sp>
        </mc:Choice>
        <mc:Fallback xmlns="">
          <p:sp>
            <p:nvSpPr>
              <p:cNvPr id="2" name="Rettangolo 1">
                <a:extLst>
                  <a:ext uri="{FF2B5EF4-FFF2-40B4-BE49-F238E27FC236}">
                    <a16:creationId xmlns:a16="http://schemas.microsoft.com/office/drawing/2014/main" id="{03387639-3A9E-47A2-999A-BF2C1300CC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6395" y="1945058"/>
                <a:ext cx="2658164" cy="571438"/>
              </a:xfrm>
              <a:prstGeom prst="rect">
                <a:avLst/>
              </a:prstGeom>
              <a:blipFill>
                <a:blip r:embed="rId7"/>
                <a:stretch>
                  <a:fillRect l="-183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ttangolo 24">
                <a:extLst>
                  <a:ext uri="{FF2B5EF4-FFF2-40B4-BE49-F238E27FC236}">
                    <a16:creationId xmlns:a16="http://schemas.microsoft.com/office/drawing/2014/main" id="{157ABAF1-96E1-45BD-ABB0-A7AA7A34EC2B}"/>
                  </a:ext>
                </a:extLst>
              </p:cNvPr>
              <p:cNvSpPr/>
              <p:nvPr/>
            </p:nvSpPr>
            <p:spPr>
              <a:xfrm>
                <a:off x="4726395" y="2832464"/>
                <a:ext cx="2837636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it-IT" dirty="0" err="1"/>
                  <a:t>Accept</a:t>
                </a:r>
                <a:r>
                  <a:rPr lang="it-IT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it-IT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it-IT" dirty="0"/>
                  <a:t> with </a:t>
                </a:r>
                <a:r>
                  <a:rPr lang="it-IT" dirty="0" err="1"/>
                  <a:t>probability</a:t>
                </a:r>
                <a:r>
                  <a:rPr lang="it-IT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t-IT">
                        <a:latin typeface="Cambria Math" panose="02040503050406030204" pitchFamily="18" charset="0"/>
                      </a:rPr>
                      <m:t>c</m:t>
                    </m:r>
                  </m:oMath>
                </a14:m>
                <a:r>
                  <a:rPr lang="it-IT" dirty="0"/>
                  <a:t>,</a:t>
                </a:r>
              </a:p>
              <a:p>
                <a:r>
                  <a:rPr lang="it-IT" dirty="0" err="1"/>
                  <a:t>otherwise</a:t>
                </a:r>
                <a:r>
                  <a:rPr lang="it-IT" dirty="0"/>
                  <a:t> </a:t>
                </a:r>
                <a:r>
                  <a:rPr lang="it-IT" dirty="0" err="1"/>
                  <a:t>retain</a:t>
                </a:r>
                <a:r>
                  <a:rPr lang="it-IT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it-IT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it-IT" dirty="0"/>
                  <a:t>   </a:t>
                </a:r>
              </a:p>
            </p:txBody>
          </p:sp>
        </mc:Choice>
        <mc:Fallback xmlns="">
          <p:sp>
            <p:nvSpPr>
              <p:cNvPr id="25" name="Rettangolo 24">
                <a:extLst>
                  <a:ext uri="{FF2B5EF4-FFF2-40B4-BE49-F238E27FC236}">
                    <a16:creationId xmlns:a16="http://schemas.microsoft.com/office/drawing/2014/main" id="{157ABAF1-96E1-45BD-ABB0-A7AA7A34EC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6395" y="2832464"/>
                <a:ext cx="2837636" cy="646331"/>
              </a:xfrm>
              <a:prstGeom prst="rect">
                <a:avLst/>
              </a:prstGeom>
              <a:blipFill>
                <a:blip r:embed="rId8"/>
                <a:stretch>
                  <a:fillRect l="-1717" t="-5660" r="-644" b="-1415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vale 5">
            <a:extLst>
              <a:ext uri="{FF2B5EF4-FFF2-40B4-BE49-F238E27FC236}">
                <a16:creationId xmlns:a16="http://schemas.microsoft.com/office/drawing/2014/main" id="{8CEAC37D-6088-4649-B4A6-BA5A68847087}"/>
              </a:ext>
            </a:extLst>
          </p:cNvPr>
          <p:cNvSpPr/>
          <p:nvPr/>
        </p:nvSpPr>
        <p:spPr>
          <a:xfrm>
            <a:off x="4726395" y="2845712"/>
            <a:ext cx="1112343" cy="376077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8B56EBC2-58DE-444C-B85D-EBFE6DEBA533}"/>
              </a:ext>
            </a:extLst>
          </p:cNvPr>
          <p:cNvCxnSpPr>
            <a:stCxn id="6" idx="7"/>
          </p:cNvCxnSpPr>
          <p:nvPr/>
        </p:nvCxnSpPr>
        <p:spPr>
          <a:xfrm flipV="1">
            <a:off x="5675839" y="2714156"/>
            <a:ext cx="2637651" cy="1866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ttangolo 16">
                <a:extLst>
                  <a:ext uri="{FF2B5EF4-FFF2-40B4-BE49-F238E27FC236}">
                    <a16:creationId xmlns:a16="http://schemas.microsoft.com/office/drawing/2014/main" id="{C3D067D4-1CE9-42B6-AD6E-7AB32D3EC3A3}"/>
                  </a:ext>
                </a:extLst>
              </p:cNvPr>
              <p:cNvSpPr/>
              <p:nvPr/>
            </p:nvSpPr>
            <p:spPr>
              <a:xfrm>
                <a:off x="8313490" y="2471889"/>
                <a:ext cx="338740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/>
                  <a:t>Store it into a vector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𝑝𝑜𝑠𝑡</m:t>
                        </m:r>
                      </m:sup>
                    </m:sSup>
                    <m:r>
                      <a:rPr lang="it-IT" b="0" i="1" smtClean="0">
                        <a:latin typeface="Cambria Math" panose="02040503050406030204" pitchFamily="18" charset="0"/>
                      </a:rPr>
                      <m:t>=[…]</m:t>
                    </m:r>
                  </m:oMath>
                </a14:m>
                <a:r>
                  <a:rPr lang="en-US" dirty="0"/>
                  <a:t> </a:t>
                </a:r>
                <a:endParaRPr lang="it-IT" dirty="0"/>
              </a:p>
            </p:txBody>
          </p:sp>
        </mc:Choice>
        <mc:Fallback xmlns="">
          <p:sp>
            <p:nvSpPr>
              <p:cNvPr id="17" name="Rettangolo 16">
                <a:extLst>
                  <a:ext uri="{FF2B5EF4-FFF2-40B4-BE49-F238E27FC236}">
                    <a16:creationId xmlns:a16="http://schemas.microsoft.com/office/drawing/2014/main" id="{C3D067D4-1CE9-42B6-AD6E-7AB32D3EC3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3490" y="2471889"/>
                <a:ext cx="3387402" cy="369332"/>
              </a:xfrm>
              <a:prstGeom prst="rect">
                <a:avLst/>
              </a:prstGeom>
              <a:blipFill>
                <a:blip r:embed="rId9"/>
                <a:stretch>
                  <a:fillRect l="-1622" t="-8197" b="-2459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Ovale 28">
            <a:extLst>
              <a:ext uri="{FF2B5EF4-FFF2-40B4-BE49-F238E27FC236}">
                <a16:creationId xmlns:a16="http://schemas.microsoft.com/office/drawing/2014/main" id="{85F205DE-A5BC-44AF-89DB-0618877F4FE7}"/>
              </a:ext>
            </a:extLst>
          </p:cNvPr>
          <p:cNvSpPr/>
          <p:nvPr/>
        </p:nvSpPr>
        <p:spPr>
          <a:xfrm>
            <a:off x="5687344" y="3140703"/>
            <a:ext cx="1112343" cy="376077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32" name="Connettore diritto 31">
            <a:extLst>
              <a:ext uri="{FF2B5EF4-FFF2-40B4-BE49-F238E27FC236}">
                <a16:creationId xmlns:a16="http://schemas.microsoft.com/office/drawing/2014/main" id="{4CB1503F-EFA3-4ADC-B167-6FA18DC70A0B}"/>
              </a:ext>
            </a:extLst>
          </p:cNvPr>
          <p:cNvCxnSpPr>
            <a:cxnSpLocks/>
            <a:stCxn id="29" idx="6"/>
          </p:cNvCxnSpPr>
          <p:nvPr/>
        </p:nvCxnSpPr>
        <p:spPr>
          <a:xfrm flipV="1">
            <a:off x="6799687" y="2830196"/>
            <a:ext cx="1713788" cy="4985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Immagine 27">
            <a:extLst>
              <a:ext uri="{FF2B5EF4-FFF2-40B4-BE49-F238E27FC236}">
                <a16:creationId xmlns:a16="http://schemas.microsoft.com/office/drawing/2014/main" id="{94DB1469-4ACF-42B4-B227-68CCD5C4331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3572" y="879055"/>
            <a:ext cx="1861776" cy="1614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254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5" grpId="0"/>
      <p:bldP spid="6" grpId="0" animBg="1"/>
      <p:bldP spid="17" grpId="0"/>
      <p:bldP spid="2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tangolo 12">
            <a:extLst>
              <a:ext uri="{FF2B5EF4-FFF2-40B4-BE49-F238E27FC236}">
                <a16:creationId xmlns:a16="http://schemas.microsoft.com/office/drawing/2014/main" id="{448556CF-E3CA-4233-8D85-AFA9DAC35DAF}"/>
              </a:ext>
            </a:extLst>
          </p:cNvPr>
          <p:cNvSpPr/>
          <p:nvPr/>
        </p:nvSpPr>
        <p:spPr>
          <a:xfrm>
            <a:off x="74811" y="6393984"/>
            <a:ext cx="12042378" cy="38305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B5DD1EA3-18BD-4E5E-B134-336C7EDD00C0}"/>
              </a:ext>
            </a:extLst>
          </p:cNvPr>
          <p:cNvSpPr txBox="1"/>
          <p:nvPr/>
        </p:nvSpPr>
        <p:spPr>
          <a:xfrm>
            <a:off x="209548" y="6393984"/>
            <a:ext cx="11791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Bayesian Data Analysis – A Primer                    Workshop 2021                    Marco D’Alessandro (PhD)                    ISTC CNR </a:t>
            </a:r>
            <a:r>
              <a:rPr lang="it-IT" dirty="0" err="1">
                <a:solidFill>
                  <a:schemeClr val="bg1"/>
                </a:solidFill>
              </a:rPr>
              <a:t>Italy</a:t>
            </a:r>
            <a:r>
              <a:rPr lang="it-IT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62F57B0D-74FC-4FCD-BFC9-D40429F5D5B4}"/>
              </a:ext>
            </a:extLst>
          </p:cNvPr>
          <p:cNvSpPr txBox="1">
            <a:spLocks/>
          </p:cNvSpPr>
          <p:nvPr/>
        </p:nvSpPr>
        <p:spPr>
          <a:xfrm>
            <a:off x="1749040" y="836712"/>
            <a:ext cx="8712968" cy="51845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Variational autoencoders (VAE, e.g., </a:t>
            </a:r>
            <a:r>
              <a:rPr lang="en-US" sz="2000" dirty="0" err="1"/>
              <a:t>Kingma</a:t>
            </a:r>
            <a:r>
              <a:rPr lang="en-US" sz="2000" dirty="0"/>
              <a:t> et al., 2013):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Architecture used for various types of unstructured data, e.g., text, images, videos, motion capture data…</a:t>
            </a:r>
          </a:p>
          <a:p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6" name="Group 8">
            <a:extLst>
              <a:ext uri="{FF2B5EF4-FFF2-40B4-BE49-F238E27FC236}">
                <a16:creationId xmlns:a16="http://schemas.microsoft.com/office/drawing/2014/main" id="{D1A1281B-CBCA-4470-8DF7-8D2F26FACC32}"/>
              </a:ext>
            </a:extLst>
          </p:cNvPr>
          <p:cNvGrpSpPr/>
          <p:nvPr/>
        </p:nvGrpSpPr>
        <p:grpSpPr>
          <a:xfrm>
            <a:off x="2086173" y="1914026"/>
            <a:ext cx="8038702" cy="2082334"/>
            <a:chOff x="28011" y="2113946"/>
            <a:chExt cx="8038702" cy="2082334"/>
          </a:xfrm>
        </p:grpSpPr>
        <p:grpSp>
          <p:nvGrpSpPr>
            <p:cNvPr id="18" name="Group 11">
              <a:extLst>
                <a:ext uri="{FF2B5EF4-FFF2-40B4-BE49-F238E27FC236}">
                  <a16:creationId xmlns:a16="http://schemas.microsoft.com/office/drawing/2014/main" id="{84AA919C-D76D-4DA4-A289-F2C403569A82}"/>
                </a:ext>
              </a:extLst>
            </p:cNvPr>
            <p:cNvGrpSpPr/>
            <p:nvPr/>
          </p:nvGrpSpPr>
          <p:grpSpPr>
            <a:xfrm>
              <a:off x="3242231" y="2841493"/>
              <a:ext cx="1762829" cy="864096"/>
              <a:chOff x="2747565" y="2912204"/>
              <a:chExt cx="1762829" cy="864096"/>
            </a:xfrm>
          </p:grpSpPr>
          <p:pic>
            <p:nvPicPr>
              <p:cNvPr id="36" name="Picture 29">
                <a:extLst>
                  <a:ext uri="{FF2B5EF4-FFF2-40B4-BE49-F238E27FC236}">
                    <a16:creationId xmlns:a16="http://schemas.microsoft.com/office/drawing/2014/main" id="{6C2F971D-FE84-4952-ABBD-AEF62FD071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biLevel thresh="75000"/>
              </a:blip>
              <a:stretch>
                <a:fillRect/>
              </a:stretch>
            </p:blipFill>
            <p:spPr>
              <a:xfrm>
                <a:off x="2747565" y="2912204"/>
                <a:ext cx="1762829" cy="864096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7" name="TextBox 30">
                    <a:extLst>
                      <a:ext uri="{FF2B5EF4-FFF2-40B4-BE49-F238E27FC236}">
                        <a16:creationId xmlns:a16="http://schemas.microsoft.com/office/drawing/2014/main" id="{BC14E548-7B38-45B8-AC51-93601286F136}"/>
                      </a:ext>
                    </a:extLst>
                  </p:cNvPr>
                  <p:cNvSpPr txBox="1"/>
                  <p:nvPr/>
                </p:nvSpPr>
                <p:spPr>
                  <a:xfrm>
                    <a:off x="2990980" y="3320122"/>
                    <a:ext cx="1251003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𝒛</m:t>
                          </m:r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13" name="TextBox 1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90980" y="3320122"/>
                    <a:ext cx="1251003" cy="338554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b="-892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9" name="TextBox 12">
              <a:extLst>
                <a:ext uri="{FF2B5EF4-FFF2-40B4-BE49-F238E27FC236}">
                  <a16:creationId xmlns:a16="http://schemas.microsoft.com/office/drawing/2014/main" id="{713988AD-18BA-40E4-8EC4-231D49314484}"/>
                </a:ext>
              </a:extLst>
            </p:cNvPr>
            <p:cNvSpPr txBox="1"/>
            <p:nvPr/>
          </p:nvSpPr>
          <p:spPr>
            <a:xfrm>
              <a:off x="3526839" y="2113946"/>
              <a:ext cx="148006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Structured latent space</a:t>
              </a:r>
            </a:p>
          </p:txBody>
        </p:sp>
        <p:sp>
          <p:nvSpPr>
            <p:cNvPr id="20" name="TextBox 13">
              <a:extLst>
                <a:ext uri="{FF2B5EF4-FFF2-40B4-BE49-F238E27FC236}">
                  <a16:creationId xmlns:a16="http://schemas.microsoft.com/office/drawing/2014/main" id="{F492FA5F-D310-4A17-8B9D-52004EC93153}"/>
                </a:ext>
              </a:extLst>
            </p:cNvPr>
            <p:cNvSpPr txBox="1"/>
            <p:nvPr/>
          </p:nvSpPr>
          <p:spPr>
            <a:xfrm>
              <a:off x="1364916" y="3826948"/>
              <a:ext cx="14800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Encoder</a:t>
              </a:r>
            </a:p>
          </p:txBody>
        </p:sp>
        <p:cxnSp>
          <p:nvCxnSpPr>
            <p:cNvPr id="21" name="Straight Arrow Connector 14">
              <a:extLst>
                <a:ext uri="{FF2B5EF4-FFF2-40B4-BE49-F238E27FC236}">
                  <a16:creationId xmlns:a16="http://schemas.microsoft.com/office/drawing/2014/main" id="{C8FCFEEF-D987-4CDC-969C-6A5BFE67F25F}"/>
                </a:ext>
              </a:extLst>
            </p:cNvPr>
            <p:cNvCxnSpPr/>
            <p:nvPr/>
          </p:nvCxnSpPr>
          <p:spPr>
            <a:xfrm flipV="1">
              <a:off x="5074175" y="3331894"/>
              <a:ext cx="45720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2" name="Picture 15">
              <a:extLst>
                <a:ext uri="{FF2B5EF4-FFF2-40B4-BE49-F238E27FC236}">
                  <a16:creationId xmlns:a16="http://schemas.microsoft.com/office/drawing/2014/main" id="{7E3FD4F9-6356-4DD3-BFEA-1B52C6501CF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43223" y="3103721"/>
              <a:ext cx="474067" cy="487048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16">
                  <a:extLst>
                    <a:ext uri="{FF2B5EF4-FFF2-40B4-BE49-F238E27FC236}">
                      <a16:creationId xmlns:a16="http://schemas.microsoft.com/office/drawing/2014/main" id="{158D6F93-3DD2-4321-AB4C-79D2610A5E67}"/>
                    </a:ext>
                  </a:extLst>
                </p:cNvPr>
                <p:cNvSpPr txBox="1"/>
                <p:nvPr/>
              </p:nvSpPr>
              <p:spPr>
                <a:xfrm>
                  <a:off x="28011" y="2806906"/>
                  <a:ext cx="1346479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oMath>
                    </m:oMathPara>
                  </a14:m>
                  <a:endParaRPr lang="en-US" sz="1600" b="1" dirty="0"/>
                </a:p>
              </p:txBody>
            </p:sp>
          </mc:Choice>
          <mc:Fallback xmlns="">
            <p:sp>
              <p:nvSpPr>
                <p:cNvPr id="33" name="TextBox 3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011" y="2806906"/>
                  <a:ext cx="1346479" cy="338554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24" name="Picture 17">
              <a:extLst>
                <a:ext uri="{FF2B5EF4-FFF2-40B4-BE49-F238E27FC236}">
                  <a16:creationId xmlns:a16="http://schemas.microsoft.com/office/drawing/2014/main" id="{9D874766-794B-4222-9886-0E9A107E9C0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364916" y="2863238"/>
              <a:ext cx="964794" cy="972214"/>
            </a:xfrm>
            <a:prstGeom prst="rect">
              <a:avLst/>
            </a:prstGeom>
          </p:spPr>
        </p:pic>
        <p:cxnSp>
          <p:nvCxnSpPr>
            <p:cNvPr id="25" name="Straight Arrow Connector 18">
              <a:extLst>
                <a:ext uri="{FF2B5EF4-FFF2-40B4-BE49-F238E27FC236}">
                  <a16:creationId xmlns:a16="http://schemas.microsoft.com/office/drawing/2014/main" id="{36FF6F9E-45FA-46E1-9C81-086A4294CFBF}"/>
                </a:ext>
              </a:extLst>
            </p:cNvPr>
            <p:cNvCxnSpPr>
              <a:stCxn id="22" idx="3"/>
            </p:cNvCxnSpPr>
            <p:nvPr/>
          </p:nvCxnSpPr>
          <p:spPr>
            <a:xfrm>
              <a:off x="917290" y="3347245"/>
              <a:ext cx="45720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19">
              <a:extLst>
                <a:ext uri="{FF2B5EF4-FFF2-40B4-BE49-F238E27FC236}">
                  <a16:creationId xmlns:a16="http://schemas.microsoft.com/office/drawing/2014/main" id="{0E0792C3-3BA5-4D0F-8AF4-2C46243B7D33}"/>
                </a:ext>
              </a:extLst>
            </p:cNvPr>
            <p:cNvCxnSpPr/>
            <p:nvPr/>
          </p:nvCxnSpPr>
          <p:spPr>
            <a:xfrm>
              <a:off x="2411760" y="3192631"/>
              <a:ext cx="45720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0">
              <a:extLst>
                <a:ext uri="{FF2B5EF4-FFF2-40B4-BE49-F238E27FC236}">
                  <a16:creationId xmlns:a16="http://schemas.microsoft.com/office/drawing/2014/main" id="{F89BC186-FB31-4716-A601-E95744C216BF}"/>
                </a:ext>
              </a:extLst>
            </p:cNvPr>
            <p:cNvCxnSpPr/>
            <p:nvPr/>
          </p:nvCxnSpPr>
          <p:spPr>
            <a:xfrm>
              <a:off x="2405105" y="3489399"/>
              <a:ext cx="45720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1">
                  <a:extLst>
                    <a:ext uri="{FF2B5EF4-FFF2-40B4-BE49-F238E27FC236}">
                      <a16:creationId xmlns:a16="http://schemas.microsoft.com/office/drawing/2014/main" id="{3123BBA6-C54A-479E-A684-6CB21E43BAAB}"/>
                    </a:ext>
                  </a:extLst>
                </p:cNvPr>
                <p:cNvSpPr txBox="1"/>
                <p:nvPr/>
              </p:nvSpPr>
              <p:spPr>
                <a:xfrm>
                  <a:off x="2888926" y="2981568"/>
                  <a:ext cx="31287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sub>
                        </m:sSub>
                      </m:oMath>
                    </m:oMathPara>
                  </a14:m>
                  <a:endParaRPr lang="en-US" sz="1600" b="1" dirty="0"/>
                </a:p>
              </p:txBody>
            </p:sp>
          </mc:Choice>
          <mc:Fallback xmlns="">
            <p:sp>
              <p:nvSpPr>
                <p:cNvPr id="22" name="TextBox 2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88926" y="2981568"/>
                  <a:ext cx="312876" cy="338554"/>
                </a:xfrm>
                <a:prstGeom prst="rect">
                  <a:avLst/>
                </a:prstGeom>
                <a:blipFill>
                  <a:blip r:embed="rId8"/>
                  <a:stretch>
                    <a:fillRect r="-3846" b="-181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2">
                  <a:extLst>
                    <a:ext uri="{FF2B5EF4-FFF2-40B4-BE49-F238E27FC236}">
                      <a16:creationId xmlns:a16="http://schemas.microsoft.com/office/drawing/2014/main" id="{C5C7F770-459D-48E2-AAE9-4F9508CE16CC}"/>
                    </a:ext>
                  </a:extLst>
                </p:cNvPr>
                <p:cNvSpPr txBox="1"/>
                <p:nvPr/>
              </p:nvSpPr>
              <p:spPr>
                <a:xfrm>
                  <a:off x="2888926" y="3304091"/>
                  <a:ext cx="329866" cy="34413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1600" b="1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600" b="0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16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sub>
                          <m:sup>
                            <m:r>
                              <a:rPr lang="en-US" sz="1600" b="1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bSup>
                      </m:oMath>
                    </m:oMathPara>
                  </a14:m>
                  <a:endParaRPr lang="en-US" sz="1600" b="1" dirty="0"/>
                </a:p>
              </p:txBody>
            </p:sp>
          </mc:Choice>
          <mc:Fallback xmlns="">
            <p:sp>
              <p:nvSpPr>
                <p:cNvPr id="23" name="TextBox 2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88926" y="3304091"/>
                  <a:ext cx="329866" cy="344133"/>
                </a:xfrm>
                <a:prstGeom prst="rect">
                  <a:avLst/>
                </a:prstGeom>
                <a:blipFill>
                  <a:blip r:embed="rId9"/>
                  <a:stretch>
                    <a:fillRect r="-925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30" name="Picture 23">
              <a:extLst>
                <a:ext uri="{FF2B5EF4-FFF2-40B4-BE49-F238E27FC236}">
                  <a16:creationId xmlns:a16="http://schemas.microsoft.com/office/drawing/2014/main" id="{9F52B2FD-C1A8-413F-AFA8-A632564675D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artisticPencilSketch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120245" y="3088370"/>
              <a:ext cx="474067" cy="487048"/>
            </a:xfrm>
            <a:prstGeom prst="rect">
              <a:avLst/>
            </a:prstGeom>
          </p:spPr>
        </p:pic>
        <p:pic>
          <p:nvPicPr>
            <p:cNvPr id="31" name="Picture 24">
              <a:extLst>
                <a:ext uri="{FF2B5EF4-FFF2-40B4-BE49-F238E27FC236}">
                  <a16:creationId xmlns:a16="http://schemas.microsoft.com/office/drawing/2014/main" id="{3001DE1E-9434-4418-9566-D016627DE89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flipH="1">
              <a:off x="5615105" y="2863238"/>
              <a:ext cx="964794" cy="972214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25">
                  <a:extLst>
                    <a:ext uri="{FF2B5EF4-FFF2-40B4-BE49-F238E27FC236}">
                      <a16:creationId xmlns:a16="http://schemas.microsoft.com/office/drawing/2014/main" id="{1AFAEEEE-0B79-4062-BA40-9D661CBC4959}"/>
                    </a:ext>
                  </a:extLst>
                </p:cNvPr>
                <p:cNvSpPr txBox="1"/>
                <p:nvPr/>
              </p:nvSpPr>
              <p:spPr>
                <a:xfrm>
                  <a:off x="4572000" y="3145460"/>
                  <a:ext cx="31287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~ </m:t>
                        </m:r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oMath>
                    </m:oMathPara>
                  </a14:m>
                  <a:endParaRPr lang="en-US" sz="1600" b="1" dirty="0"/>
                </a:p>
              </p:txBody>
            </p:sp>
          </mc:Choice>
          <mc:Fallback xmlns="">
            <p:sp>
              <p:nvSpPr>
                <p:cNvPr id="40" name="TextBox 3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72000" y="3145460"/>
                  <a:ext cx="312876" cy="338554"/>
                </a:xfrm>
                <a:prstGeom prst="rect">
                  <a:avLst/>
                </a:prstGeom>
                <a:blipFill>
                  <a:blip r:embed="rId12"/>
                  <a:stretch>
                    <a:fillRect r="-4117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3" name="Straight Arrow Connector 26">
              <a:extLst>
                <a:ext uri="{FF2B5EF4-FFF2-40B4-BE49-F238E27FC236}">
                  <a16:creationId xmlns:a16="http://schemas.microsoft.com/office/drawing/2014/main" id="{8F7A9814-739B-4A35-8F78-6DC48EDF0EFB}"/>
                </a:ext>
              </a:extLst>
            </p:cNvPr>
            <p:cNvCxnSpPr/>
            <p:nvPr/>
          </p:nvCxnSpPr>
          <p:spPr>
            <a:xfrm flipV="1">
              <a:off x="6635080" y="3331894"/>
              <a:ext cx="45720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27">
                  <a:extLst>
                    <a:ext uri="{FF2B5EF4-FFF2-40B4-BE49-F238E27FC236}">
                      <a16:creationId xmlns:a16="http://schemas.microsoft.com/office/drawing/2014/main" id="{E23F1B1C-30A0-4F44-99E5-4416321E2621}"/>
                    </a:ext>
                  </a:extLst>
                </p:cNvPr>
                <p:cNvSpPr txBox="1"/>
                <p:nvPr/>
              </p:nvSpPr>
              <p:spPr>
                <a:xfrm>
                  <a:off x="6720234" y="2777751"/>
                  <a:ext cx="1346479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̃"/>
                            <m:ctrlP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m:rPr>
                                <m:nor/>
                              </m:rPr>
                              <a:rPr lang="en-US" sz="1600" b="1" dirty="0"/>
                              <m:t> </m:t>
                            </m:r>
                          </m:e>
                        </m:acc>
                      </m:oMath>
                    </m:oMathPara>
                  </a14:m>
                  <a:endParaRPr lang="en-US" sz="1600" b="1" dirty="0"/>
                </a:p>
              </p:txBody>
            </p:sp>
          </mc:Choice>
          <mc:Fallback xmlns="">
            <p:sp>
              <p:nvSpPr>
                <p:cNvPr id="43" name="TextBox 4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20234" y="2777751"/>
                  <a:ext cx="1346479" cy="338554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5" name="TextBox 28">
              <a:extLst>
                <a:ext uri="{FF2B5EF4-FFF2-40B4-BE49-F238E27FC236}">
                  <a16:creationId xmlns:a16="http://schemas.microsoft.com/office/drawing/2014/main" id="{F9E87BC0-4290-4CF1-9D4F-495AEC2C465D}"/>
                </a:ext>
              </a:extLst>
            </p:cNvPr>
            <p:cNvSpPr txBox="1"/>
            <p:nvPr/>
          </p:nvSpPr>
          <p:spPr>
            <a:xfrm>
              <a:off x="5604820" y="3822175"/>
              <a:ext cx="14800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Decoder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4187812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tangolo 12">
            <a:extLst>
              <a:ext uri="{FF2B5EF4-FFF2-40B4-BE49-F238E27FC236}">
                <a16:creationId xmlns:a16="http://schemas.microsoft.com/office/drawing/2014/main" id="{CB0F3CC7-D155-4DED-B513-5B4595C79FD5}"/>
              </a:ext>
            </a:extLst>
          </p:cNvPr>
          <p:cNvSpPr/>
          <p:nvPr/>
        </p:nvSpPr>
        <p:spPr>
          <a:xfrm>
            <a:off x="74811" y="6393984"/>
            <a:ext cx="12042378" cy="38305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7B954650-793E-441E-B65B-6ABC0362C7E5}"/>
              </a:ext>
            </a:extLst>
          </p:cNvPr>
          <p:cNvSpPr txBox="1"/>
          <p:nvPr/>
        </p:nvSpPr>
        <p:spPr>
          <a:xfrm>
            <a:off x="209548" y="6393984"/>
            <a:ext cx="11791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Bayesian Data Analysis – A Primer                    Workshop 2021                    Marco D’Alessandro (PhD)                    ISTC CNR </a:t>
            </a:r>
            <a:r>
              <a:rPr lang="it-IT" dirty="0" err="1">
                <a:solidFill>
                  <a:schemeClr val="bg1"/>
                </a:solidFill>
              </a:rPr>
              <a:t>Italy</a:t>
            </a:r>
            <a:r>
              <a:rPr lang="it-IT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21" name="Rettangolo 20">
            <a:extLst>
              <a:ext uri="{FF2B5EF4-FFF2-40B4-BE49-F238E27FC236}">
                <a16:creationId xmlns:a16="http://schemas.microsoft.com/office/drawing/2014/main" id="{9F6670A8-80E3-4008-82A5-364DC3BCC12E}"/>
              </a:ext>
            </a:extLst>
          </p:cNvPr>
          <p:cNvSpPr/>
          <p:nvPr/>
        </p:nvSpPr>
        <p:spPr>
          <a:xfrm>
            <a:off x="3770391" y="556097"/>
            <a:ext cx="4670266" cy="6463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it-IT" sz="3600" b="1" dirty="0" err="1"/>
              <a:t>Bayesian</a:t>
            </a:r>
            <a:r>
              <a:rPr lang="it-IT" sz="3600" b="1" dirty="0"/>
              <a:t> </a:t>
            </a:r>
            <a:r>
              <a:rPr lang="it-IT" sz="3600" b="1" dirty="0" err="1"/>
              <a:t>Computation</a:t>
            </a:r>
            <a:endParaRPr lang="it-IT" sz="3600" b="1" dirty="0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F9190751-6E1D-4E67-BF2A-BD6629FB84FB}"/>
              </a:ext>
            </a:extLst>
          </p:cNvPr>
          <p:cNvSpPr/>
          <p:nvPr/>
        </p:nvSpPr>
        <p:spPr>
          <a:xfrm>
            <a:off x="5265775" y="1202428"/>
            <a:ext cx="16604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it-IT" b="1" dirty="0">
                <a:solidFill>
                  <a:srgbClr val="FF0000"/>
                </a:solidFill>
              </a:rPr>
              <a:t>A random </a:t>
            </a:r>
            <a:r>
              <a:rPr lang="it-IT" b="1" dirty="0" err="1">
                <a:solidFill>
                  <a:srgbClr val="FF0000"/>
                </a:solidFill>
              </a:rPr>
              <a:t>Walk</a:t>
            </a:r>
            <a:endParaRPr lang="it-IT" b="1" dirty="0">
              <a:solidFill>
                <a:srgbClr val="FF0000"/>
              </a:solidFill>
            </a:endParaRP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75EEDC67-2E37-4727-BB9A-90D47D7894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6250" y="1690177"/>
            <a:ext cx="3428497" cy="458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26317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tangolo 12">
            <a:extLst>
              <a:ext uri="{FF2B5EF4-FFF2-40B4-BE49-F238E27FC236}">
                <a16:creationId xmlns:a16="http://schemas.microsoft.com/office/drawing/2014/main" id="{CB0F3CC7-D155-4DED-B513-5B4595C79FD5}"/>
              </a:ext>
            </a:extLst>
          </p:cNvPr>
          <p:cNvSpPr/>
          <p:nvPr/>
        </p:nvSpPr>
        <p:spPr>
          <a:xfrm>
            <a:off x="74811" y="6393984"/>
            <a:ext cx="12042378" cy="38305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7B954650-793E-441E-B65B-6ABC0362C7E5}"/>
              </a:ext>
            </a:extLst>
          </p:cNvPr>
          <p:cNvSpPr txBox="1"/>
          <p:nvPr/>
        </p:nvSpPr>
        <p:spPr>
          <a:xfrm>
            <a:off x="209548" y="6393984"/>
            <a:ext cx="11791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Bayesian Data Analysis – A Primer                    Workshop 2021                    Marco D’Alessandro (PhD)                    ISTC CNR </a:t>
            </a:r>
            <a:r>
              <a:rPr lang="it-IT" dirty="0" err="1">
                <a:solidFill>
                  <a:schemeClr val="bg1"/>
                </a:solidFill>
              </a:rPr>
              <a:t>Italy</a:t>
            </a:r>
            <a:r>
              <a:rPr lang="it-IT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21" name="Rettangolo 20">
            <a:extLst>
              <a:ext uri="{FF2B5EF4-FFF2-40B4-BE49-F238E27FC236}">
                <a16:creationId xmlns:a16="http://schemas.microsoft.com/office/drawing/2014/main" id="{9F6670A8-80E3-4008-82A5-364DC3BCC12E}"/>
              </a:ext>
            </a:extLst>
          </p:cNvPr>
          <p:cNvSpPr/>
          <p:nvPr/>
        </p:nvSpPr>
        <p:spPr>
          <a:xfrm>
            <a:off x="3770391" y="556097"/>
            <a:ext cx="4670266" cy="6463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it-IT" sz="3600" b="1" dirty="0" err="1"/>
              <a:t>Bayesian</a:t>
            </a:r>
            <a:r>
              <a:rPr lang="it-IT" sz="3600" b="1" dirty="0"/>
              <a:t> </a:t>
            </a:r>
            <a:r>
              <a:rPr lang="it-IT" sz="3600" b="1" dirty="0" err="1"/>
              <a:t>Computation</a:t>
            </a:r>
            <a:endParaRPr lang="it-IT" sz="3600" b="1" dirty="0"/>
          </a:p>
        </p:txBody>
      </p:sp>
      <p:sp>
        <p:nvSpPr>
          <p:cNvPr id="35" name="Inhaltsplatzhalter 2">
            <a:extLst>
              <a:ext uri="{FF2B5EF4-FFF2-40B4-BE49-F238E27FC236}">
                <a16:creationId xmlns:a16="http://schemas.microsoft.com/office/drawing/2014/main" id="{A4BC3024-B6D4-402A-8334-6D2AF860AFFE}"/>
              </a:ext>
            </a:extLst>
          </p:cNvPr>
          <p:cNvSpPr txBox="1">
            <a:spLocks/>
          </p:cNvSpPr>
          <p:nvPr/>
        </p:nvSpPr>
        <p:spPr>
          <a:xfrm>
            <a:off x="1739516" y="1891635"/>
            <a:ext cx="8712968" cy="518457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Aft>
                <a:spcPts val="600"/>
              </a:spcAft>
            </a:pPr>
            <a:r>
              <a:rPr lang="en-US" sz="2000" dirty="0"/>
              <a:t>There are numerous flavors of MCMC algorithms:</a:t>
            </a:r>
          </a:p>
          <a:p>
            <a:pPr marL="800100" lvl="1" indent="-3429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Metropolis-Hastings (MH-MCMC, Metropolis et al., 1953; Hastings, 1970)</a:t>
            </a:r>
          </a:p>
          <a:p>
            <a:pPr marL="800100" lvl="1" indent="-3429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Hamiltonian (Hybrid) Monte Carlo (HMC, Duane et al., 1987)</a:t>
            </a:r>
          </a:p>
          <a:p>
            <a:pPr marL="800100" lvl="1" indent="-3429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Likelihood-free MCMC (ABC-MCMC, Marjoram et al., 2003)</a:t>
            </a:r>
          </a:p>
          <a:p>
            <a:pPr marL="800100" lvl="1" indent="-3429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Differential </a:t>
            </a:r>
            <a:r>
              <a:rPr lang="en-US" b="1" dirty="0"/>
              <a:t>e</a:t>
            </a:r>
            <a:r>
              <a:rPr lang="en-US" dirty="0"/>
              <a:t>volution (DE-MCMC, Turner et al., 2013)</a:t>
            </a:r>
          </a:p>
          <a:p>
            <a:pPr marL="800100" lvl="1" indent="-3429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No-U-Turn MCMC (NUTS, Hoffman &amp; Gelman, 2011)</a:t>
            </a:r>
          </a:p>
          <a:p>
            <a:pPr marL="800100" lvl="1" indent="-3429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Transport map accelerated MCMC (</a:t>
            </a:r>
            <a:r>
              <a:rPr lang="en-US" dirty="0" err="1"/>
              <a:t>Parno</a:t>
            </a:r>
            <a:r>
              <a:rPr lang="en-US" dirty="0"/>
              <a:t> &amp;  Marzouk, 2017)</a:t>
            </a:r>
          </a:p>
          <a:p>
            <a:pPr marL="800100" lvl="1" indent="-3429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And many others</a:t>
            </a:r>
          </a:p>
          <a:p>
            <a:endParaRPr lang="en-US" dirty="0"/>
          </a:p>
          <a:p>
            <a:endParaRPr lang="en-US" dirty="0"/>
          </a:p>
          <a:p>
            <a:pPr lvl="1"/>
            <a:endParaRPr lang="en-US" sz="2100" dirty="0"/>
          </a:p>
          <a:p>
            <a:pPr lvl="1"/>
            <a:endParaRPr lang="en-US" sz="2100" dirty="0"/>
          </a:p>
          <a:p>
            <a:endParaRPr lang="en-US" dirty="0"/>
          </a:p>
        </p:txBody>
      </p:sp>
      <p:sp>
        <p:nvSpPr>
          <p:cNvPr id="36" name="Rettangolo 35">
            <a:extLst>
              <a:ext uri="{FF2B5EF4-FFF2-40B4-BE49-F238E27FC236}">
                <a16:creationId xmlns:a16="http://schemas.microsoft.com/office/drawing/2014/main" id="{0D46ACB5-516E-4450-B990-516E4E8DA187}"/>
              </a:ext>
            </a:extLst>
          </p:cNvPr>
          <p:cNvSpPr/>
          <p:nvPr/>
        </p:nvSpPr>
        <p:spPr>
          <a:xfrm>
            <a:off x="2270620" y="5218055"/>
            <a:ext cx="7650759" cy="10347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u="sng" dirty="0"/>
              <a:t>The </a:t>
            </a:r>
            <a:r>
              <a:rPr lang="it-IT" u="sng" dirty="0" err="1"/>
              <a:t>logic</a:t>
            </a:r>
            <a:r>
              <a:rPr lang="it-IT" u="sng" dirty="0"/>
              <a:t> </a:t>
            </a:r>
            <a:r>
              <a:rPr lang="it-IT" u="sng" dirty="0" err="1"/>
              <a:t>is</a:t>
            </a:r>
            <a:r>
              <a:rPr lang="it-IT" u="sng" dirty="0"/>
              <a:t> </a:t>
            </a:r>
            <a:r>
              <a:rPr lang="it-IT" u="sng" dirty="0" err="1"/>
              <a:t>always</a:t>
            </a:r>
            <a:r>
              <a:rPr lang="it-IT" u="sng" dirty="0"/>
              <a:t> the </a:t>
            </a:r>
            <a:r>
              <a:rPr lang="it-IT" u="sng" dirty="0" err="1"/>
              <a:t>same</a:t>
            </a:r>
            <a:r>
              <a:rPr lang="it-IT" u="sng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176482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tangolo 12">
            <a:extLst>
              <a:ext uri="{FF2B5EF4-FFF2-40B4-BE49-F238E27FC236}">
                <a16:creationId xmlns:a16="http://schemas.microsoft.com/office/drawing/2014/main" id="{CB0F3CC7-D155-4DED-B513-5B4595C79FD5}"/>
              </a:ext>
            </a:extLst>
          </p:cNvPr>
          <p:cNvSpPr/>
          <p:nvPr/>
        </p:nvSpPr>
        <p:spPr>
          <a:xfrm>
            <a:off x="74811" y="6393984"/>
            <a:ext cx="12042378" cy="38305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7B954650-793E-441E-B65B-6ABC0362C7E5}"/>
              </a:ext>
            </a:extLst>
          </p:cNvPr>
          <p:cNvSpPr txBox="1"/>
          <p:nvPr/>
        </p:nvSpPr>
        <p:spPr>
          <a:xfrm>
            <a:off x="209548" y="6393984"/>
            <a:ext cx="11791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Bayesian Data Analysis – A Primer                    Workshop 2021                    Marco D’Alessandro (PhD)                    ISTC CNR </a:t>
            </a:r>
            <a:r>
              <a:rPr lang="it-IT" dirty="0" err="1">
                <a:solidFill>
                  <a:schemeClr val="bg1"/>
                </a:solidFill>
              </a:rPr>
              <a:t>Italy</a:t>
            </a:r>
            <a:r>
              <a:rPr lang="it-IT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21" name="Rettangolo 20">
            <a:extLst>
              <a:ext uri="{FF2B5EF4-FFF2-40B4-BE49-F238E27FC236}">
                <a16:creationId xmlns:a16="http://schemas.microsoft.com/office/drawing/2014/main" id="{9F6670A8-80E3-4008-82A5-364DC3BCC12E}"/>
              </a:ext>
            </a:extLst>
          </p:cNvPr>
          <p:cNvSpPr/>
          <p:nvPr/>
        </p:nvSpPr>
        <p:spPr>
          <a:xfrm>
            <a:off x="3375639" y="665154"/>
            <a:ext cx="5440721" cy="101566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it-IT" sz="3600" b="1" dirty="0" err="1"/>
              <a:t>Bayesian</a:t>
            </a:r>
            <a:r>
              <a:rPr lang="it-IT" sz="3600" b="1" dirty="0"/>
              <a:t> </a:t>
            </a:r>
            <a:r>
              <a:rPr lang="it-IT" sz="3600" b="1" dirty="0" err="1"/>
              <a:t>Computation</a:t>
            </a:r>
            <a:endParaRPr lang="it-IT" sz="3600" b="1" dirty="0"/>
          </a:p>
          <a:p>
            <a:pPr algn="ctr"/>
            <a:r>
              <a:rPr lang="it-IT" sz="2400" b="1" dirty="0">
                <a:solidFill>
                  <a:srgbClr val="FF0000"/>
                </a:solidFill>
              </a:rPr>
              <a:t>Markov Chain Monte Carlo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Inhaltsplatzhalter 2">
                <a:extLst>
                  <a:ext uri="{FF2B5EF4-FFF2-40B4-BE49-F238E27FC236}">
                    <a16:creationId xmlns:a16="http://schemas.microsoft.com/office/drawing/2014/main" id="{A4BC3024-B6D4-402A-8334-6D2AF860AFF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39515" y="2667698"/>
                <a:ext cx="8712968" cy="258810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742950" lvl="1" indent="-285750" algn="l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800" dirty="0"/>
                  <a:t>Sample from the chain to collect a pre-defined number </a:t>
                </a:r>
                <a:r>
                  <a:rPr lang="en-US" sz="1800" i="1" dirty="0"/>
                  <a:t>L</a:t>
                </a:r>
                <a:r>
                  <a:rPr lang="en-US" sz="1800" dirty="0"/>
                  <a:t> of samples </a:t>
                </a:r>
                <a14:m>
                  <m:oMath xmlns:m="http://schemas.openxmlformats.org/officeDocument/2006/math">
                    <m:r>
                      <a:rPr lang="en-US" sz="180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1" i="1"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1" i="1"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,…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1" i="1"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1800" dirty="0"/>
                  <a:t> from the posterior.</a:t>
                </a:r>
              </a:p>
              <a:p>
                <a:pPr marL="742950" lvl="1" indent="-285750" algn="l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800" dirty="0"/>
                  <a:t>Approximate the posterior with an empirical estimate constructed from the collected samples.</a:t>
                </a:r>
              </a:p>
              <a:p>
                <a:pPr marL="742950" lvl="1" indent="-285750" algn="l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800" dirty="0"/>
                  <a:t>Ideally, the collected samples approximate well the true posterior 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pPr lvl="1"/>
                <a:endParaRPr lang="en-US" sz="2100" dirty="0"/>
              </a:p>
              <a:p>
                <a:pPr lvl="1"/>
                <a:endParaRPr lang="en-US" sz="210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5" name="Inhaltsplatzhalter 2">
                <a:extLst>
                  <a:ext uri="{FF2B5EF4-FFF2-40B4-BE49-F238E27FC236}">
                    <a16:creationId xmlns:a16="http://schemas.microsoft.com/office/drawing/2014/main" id="{A4BC3024-B6D4-402A-8334-6D2AF860AF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9515" y="2667698"/>
                <a:ext cx="8712968" cy="2588101"/>
              </a:xfrm>
              <a:prstGeom prst="rect">
                <a:avLst/>
              </a:prstGeom>
              <a:blipFill>
                <a:blip r:embed="rId2"/>
                <a:stretch>
                  <a:fillRect t="-235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3291393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tangolo 12">
            <a:extLst>
              <a:ext uri="{FF2B5EF4-FFF2-40B4-BE49-F238E27FC236}">
                <a16:creationId xmlns:a16="http://schemas.microsoft.com/office/drawing/2014/main" id="{CB0F3CC7-D155-4DED-B513-5B4595C79FD5}"/>
              </a:ext>
            </a:extLst>
          </p:cNvPr>
          <p:cNvSpPr/>
          <p:nvPr/>
        </p:nvSpPr>
        <p:spPr>
          <a:xfrm>
            <a:off x="74811" y="6393984"/>
            <a:ext cx="12042378" cy="38305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7B954650-793E-441E-B65B-6ABC0362C7E5}"/>
              </a:ext>
            </a:extLst>
          </p:cNvPr>
          <p:cNvSpPr txBox="1"/>
          <p:nvPr/>
        </p:nvSpPr>
        <p:spPr>
          <a:xfrm>
            <a:off x="209548" y="6393984"/>
            <a:ext cx="11791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Bayesian Data Analysis – A Primer                    Workshop 2021                    Marco D’Alessandro (PhD)                    ISTC CNR </a:t>
            </a:r>
            <a:r>
              <a:rPr lang="it-IT" dirty="0" err="1">
                <a:solidFill>
                  <a:schemeClr val="bg1"/>
                </a:solidFill>
              </a:rPr>
              <a:t>Italy</a:t>
            </a:r>
            <a:r>
              <a:rPr lang="it-IT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21" name="Rettangolo 20">
            <a:extLst>
              <a:ext uri="{FF2B5EF4-FFF2-40B4-BE49-F238E27FC236}">
                <a16:creationId xmlns:a16="http://schemas.microsoft.com/office/drawing/2014/main" id="{9F6670A8-80E3-4008-82A5-364DC3BCC12E}"/>
              </a:ext>
            </a:extLst>
          </p:cNvPr>
          <p:cNvSpPr/>
          <p:nvPr/>
        </p:nvSpPr>
        <p:spPr>
          <a:xfrm>
            <a:off x="3375639" y="665154"/>
            <a:ext cx="5440721" cy="101566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it-IT" sz="3600" b="1" dirty="0" err="1"/>
              <a:t>Bayesian</a:t>
            </a:r>
            <a:r>
              <a:rPr lang="it-IT" sz="3600" b="1" dirty="0"/>
              <a:t> </a:t>
            </a:r>
            <a:r>
              <a:rPr lang="it-IT" sz="3600" b="1" dirty="0" err="1"/>
              <a:t>Computation</a:t>
            </a:r>
            <a:endParaRPr lang="it-IT" sz="3600" b="1" dirty="0"/>
          </a:p>
          <a:p>
            <a:pPr algn="ctr"/>
            <a:r>
              <a:rPr lang="it-IT" sz="2400" b="1" dirty="0">
                <a:solidFill>
                  <a:srgbClr val="FF0000"/>
                </a:solidFill>
              </a:rPr>
              <a:t>Markov Chain Monte Carlo</a:t>
            </a:r>
          </a:p>
        </p:txBody>
      </p:sp>
      <p:sp>
        <p:nvSpPr>
          <p:cNvPr id="35" name="Inhaltsplatzhalter 2">
            <a:extLst>
              <a:ext uri="{FF2B5EF4-FFF2-40B4-BE49-F238E27FC236}">
                <a16:creationId xmlns:a16="http://schemas.microsoft.com/office/drawing/2014/main" id="{A4BC3024-B6D4-402A-8334-6D2AF860AFFE}"/>
              </a:ext>
            </a:extLst>
          </p:cNvPr>
          <p:cNvSpPr txBox="1">
            <a:spLocks/>
          </p:cNvSpPr>
          <p:nvPr/>
        </p:nvSpPr>
        <p:spPr>
          <a:xfrm>
            <a:off x="1749040" y="2466362"/>
            <a:ext cx="8712968" cy="25881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l">
              <a:spcAft>
                <a:spcPts val="600"/>
              </a:spcAft>
            </a:pPr>
            <a:r>
              <a:rPr lang="en-US" sz="2400" b="1" dirty="0"/>
              <a:t>Ingredients:</a:t>
            </a:r>
          </a:p>
          <a:p>
            <a:pPr marL="800100" lvl="1" indent="-342900" algn="l"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rgbClr val="FF0000"/>
                </a:solidFill>
              </a:rPr>
              <a:t>Starting values </a:t>
            </a:r>
            <a:r>
              <a:rPr lang="en-US" dirty="0"/>
              <a:t>(selected from the parameter space)</a:t>
            </a:r>
          </a:p>
          <a:p>
            <a:pPr marL="800100" lvl="1" indent="-342900" algn="l"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rgbClr val="FF0000"/>
                </a:solidFill>
              </a:rPr>
              <a:t>Number of iterations </a:t>
            </a:r>
            <a:r>
              <a:rPr lang="en-US" dirty="0"/>
              <a:t>(the number of sample collected)</a:t>
            </a:r>
          </a:p>
          <a:p>
            <a:pPr marL="800100" lvl="1" indent="-342900" algn="l"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rgbClr val="FF0000"/>
                </a:solidFill>
              </a:rPr>
              <a:t>Number of chains </a:t>
            </a:r>
            <a:r>
              <a:rPr lang="en-US" dirty="0"/>
              <a:t>(each time a chain starts from a seed and start sampling)</a:t>
            </a:r>
          </a:p>
          <a:p>
            <a:pPr marL="800100" lvl="1" indent="-342900" algn="l"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rgbClr val="FF0000"/>
                </a:solidFill>
              </a:rPr>
              <a:t>Burn-in, or Warm-up</a:t>
            </a:r>
            <a:r>
              <a:rPr lang="en-US" dirty="0"/>
              <a:t> (number of samples to drop at the beginning of the sampling procedure</a:t>
            </a:r>
          </a:p>
          <a:p>
            <a:pPr marL="800100" lvl="1" indent="-342900" algn="l">
              <a:spcAft>
                <a:spcPts val="600"/>
              </a:spcAft>
              <a:buFontTx/>
              <a:buChar char="-"/>
            </a:pPr>
            <a:r>
              <a:rPr lang="en-US" dirty="0"/>
              <a:t>The parameters of the </a:t>
            </a:r>
            <a:r>
              <a:rPr lang="en-US" i="1" dirty="0"/>
              <a:t>proposal distribution</a:t>
            </a:r>
          </a:p>
          <a:p>
            <a:endParaRPr lang="en-US" dirty="0"/>
          </a:p>
          <a:p>
            <a:endParaRPr lang="en-US" dirty="0"/>
          </a:p>
          <a:p>
            <a:pPr lvl="1"/>
            <a:endParaRPr lang="en-US" sz="2100" dirty="0"/>
          </a:p>
          <a:p>
            <a:pPr lvl="1"/>
            <a:endParaRPr lang="en-US" sz="2100" dirty="0"/>
          </a:p>
          <a:p>
            <a:endParaRPr lang="en-US" dirty="0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26B94CA0-735F-41F7-A444-6343ACB1328F}"/>
              </a:ext>
            </a:extLst>
          </p:cNvPr>
          <p:cNvSpPr/>
          <p:nvPr/>
        </p:nvSpPr>
        <p:spPr>
          <a:xfrm>
            <a:off x="2091655" y="2910979"/>
            <a:ext cx="8162488" cy="2192428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3F379FDE-9ACE-4EEA-B1D6-FCEC2B8B626D}"/>
              </a:ext>
            </a:extLst>
          </p:cNvPr>
          <p:cNvSpPr/>
          <p:nvPr/>
        </p:nvSpPr>
        <p:spPr>
          <a:xfrm>
            <a:off x="6477815" y="2541647"/>
            <a:ext cx="35078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Typically we want to set these four</a:t>
            </a:r>
            <a:endParaRPr lang="it-IT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9735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tangolo 12">
            <a:extLst>
              <a:ext uri="{FF2B5EF4-FFF2-40B4-BE49-F238E27FC236}">
                <a16:creationId xmlns:a16="http://schemas.microsoft.com/office/drawing/2014/main" id="{CB0F3CC7-D155-4DED-B513-5B4595C79FD5}"/>
              </a:ext>
            </a:extLst>
          </p:cNvPr>
          <p:cNvSpPr/>
          <p:nvPr/>
        </p:nvSpPr>
        <p:spPr>
          <a:xfrm>
            <a:off x="74811" y="6393984"/>
            <a:ext cx="12042378" cy="38305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7B954650-793E-441E-B65B-6ABC0362C7E5}"/>
              </a:ext>
            </a:extLst>
          </p:cNvPr>
          <p:cNvSpPr txBox="1"/>
          <p:nvPr/>
        </p:nvSpPr>
        <p:spPr>
          <a:xfrm>
            <a:off x="209548" y="6393984"/>
            <a:ext cx="11791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Bayesian Data Analysis – A Primer                    Workshop 2021                    Marco D’Alessandro (PhD)                    ISTC CNR </a:t>
            </a:r>
            <a:r>
              <a:rPr lang="it-IT" dirty="0" err="1">
                <a:solidFill>
                  <a:schemeClr val="bg1"/>
                </a:solidFill>
              </a:rPr>
              <a:t>Italy</a:t>
            </a:r>
            <a:r>
              <a:rPr lang="it-IT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21" name="Rettangolo 20">
            <a:extLst>
              <a:ext uri="{FF2B5EF4-FFF2-40B4-BE49-F238E27FC236}">
                <a16:creationId xmlns:a16="http://schemas.microsoft.com/office/drawing/2014/main" id="{9F6670A8-80E3-4008-82A5-364DC3BCC12E}"/>
              </a:ext>
            </a:extLst>
          </p:cNvPr>
          <p:cNvSpPr/>
          <p:nvPr/>
        </p:nvSpPr>
        <p:spPr>
          <a:xfrm>
            <a:off x="3375639" y="665154"/>
            <a:ext cx="5440721" cy="101566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it-IT" sz="3600" b="1" dirty="0" err="1"/>
              <a:t>Bayesian</a:t>
            </a:r>
            <a:r>
              <a:rPr lang="it-IT" sz="3600" b="1" dirty="0"/>
              <a:t> </a:t>
            </a:r>
            <a:r>
              <a:rPr lang="it-IT" sz="3600" b="1" dirty="0" err="1"/>
              <a:t>Computation</a:t>
            </a:r>
            <a:endParaRPr lang="it-IT" sz="3600" b="1" dirty="0"/>
          </a:p>
          <a:p>
            <a:pPr algn="ctr"/>
            <a:r>
              <a:rPr lang="it-IT" sz="2400" b="1" dirty="0">
                <a:solidFill>
                  <a:srgbClr val="FF0000"/>
                </a:solidFill>
              </a:rPr>
              <a:t>Markov Chain Monte Carlo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99C30740-E800-4A2C-B392-35272DD690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7116" y="1723512"/>
            <a:ext cx="8501374" cy="2833791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44D369E0-1561-45F3-96FF-C75AC6964C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99825" y="1817019"/>
            <a:ext cx="2821033" cy="2433497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B48CD1D4-A824-4164-BC41-9711B80ADD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596" y="4444284"/>
            <a:ext cx="2282495" cy="194101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ttangolo 17">
                <a:extLst>
                  <a:ext uri="{FF2B5EF4-FFF2-40B4-BE49-F238E27FC236}">
                    <a16:creationId xmlns:a16="http://schemas.microsoft.com/office/drawing/2014/main" id="{D3024A94-1E1D-4055-9485-F4F250159479}"/>
                  </a:ext>
                </a:extLst>
              </p:cNvPr>
              <p:cNvSpPr/>
              <p:nvPr/>
            </p:nvSpPr>
            <p:spPr>
              <a:xfrm>
                <a:off x="5525309" y="4737087"/>
                <a:ext cx="360412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𝑝𝑜𝑠𝑡</m:t>
                          </m:r>
                        </m:sup>
                      </m:sSup>
                      <m:r>
                        <a:rPr lang="it-IT" i="1">
                          <a:latin typeface="Cambria Math" panose="02040503050406030204" pitchFamily="18" charset="0"/>
                        </a:rPr>
                        <m:t>=[</m:t>
                      </m:r>
                      <m:sSubSup>
                        <m:sSubSup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it-IT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it-IT" i="1" dirty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it-IT" i="1" dirty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it-IT" b="0" i="1" dirty="0" smtClean="0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it-IT" i="1" dirty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it-IT" b="0" i="1" dirty="0" smtClean="0">
                          <a:latin typeface="Cambria Math" panose="02040503050406030204" pitchFamily="18" charset="0"/>
                        </a:rPr>
                        <m:t>,…,</m:t>
                      </m:r>
                      <m:sSubSup>
                        <m:sSubSup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1001</m:t>
                          </m:r>
                        </m:sub>
                        <m:sup>
                          <m:r>
                            <a:rPr lang="it-IT" i="1" dirty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it-IT" b="0" i="1" dirty="0" smtClean="0">
                          <a:latin typeface="Cambria Math" panose="02040503050406030204" pitchFamily="18" charset="0"/>
                        </a:rPr>
                        <m:t>,…,</m:t>
                      </m:r>
                      <m:sSubSup>
                        <m:sSubSup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  <m:sup>
                          <m:r>
                            <a:rPr lang="it-IT" i="1" dirty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it-IT" i="1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8" name="Rettangolo 17">
                <a:extLst>
                  <a:ext uri="{FF2B5EF4-FFF2-40B4-BE49-F238E27FC236}">
                    <a16:creationId xmlns:a16="http://schemas.microsoft.com/office/drawing/2014/main" id="{D3024A94-1E1D-4055-9485-F4F2501594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5309" y="4737087"/>
                <a:ext cx="3604128" cy="369332"/>
              </a:xfrm>
              <a:prstGeom prst="rect">
                <a:avLst/>
              </a:prstGeom>
              <a:blipFill>
                <a:blip r:embed="rId5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ttangolo 21">
                <a:extLst>
                  <a:ext uri="{FF2B5EF4-FFF2-40B4-BE49-F238E27FC236}">
                    <a16:creationId xmlns:a16="http://schemas.microsoft.com/office/drawing/2014/main" id="{2CD1E183-D8CA-4815-9CC5-2824EF28E0EB}"/>
                  </a:ext>
                </a:extLst>
              </p:cNvPr>
              <p:cNvSpPr/>
              <p:nvPr/>
            </p:nvSpPr>
            <p:spPr>
              <a:xfrm>
                <a:off x="5525309" y="5188953"/>
                <a:ext cx="393114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𝑝𝑜𝑠𝑡</m:t>
                          </m:r>
                        </m:sup>
                      </m:sSup>
                      <m:r>
                        <a:rPr lang="it-IT" i="1">
                          <a:latin typeface="Cambria Math" panose="02040503050406030204" pitchFamily="18" charset="0"/>
                        </a:rPr>
                        <m:t>=[</m:t>
                      </m:r>
                      <m:sSubSup>
                        <m:sSubSup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it-IT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it-IT" i="1" dirty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it-IT" i="1" dirty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it-IT" b="0" i="1" dirty="0" smtClean="0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it-IT" i="1" dirty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it-IT" b="0" i="1" dirty="0" smtClean="0">
                          <a:latin typeface="Cambria Math" panose="02040503050406030204" pitchFamily="18" charset="0"/>
                        </a:rPr>
                        <m:t>,…,</m:t>
                      </m:r>
                      <m:sSubSup>
                        <m:sSubSup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1001</m:t>
                          </m:r>
                        </m:sub>
                        <m:sup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it-IT" i="1" dirty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it-IT" b="0" i="1" dirty="0" smtClean="0">
                          <a:latin typeface="Cambria Math" panose="02040503050406030204" pitchFamily="18" charset="0"/>
                        </a:rPr>
                        <m:t>,…,</m:t>
                      </m:r>
                      <m:sSubSup>
                        <m:sSubSup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  <m:sup>
                          <m:r>
                            <a:rPr lang="it-IT" i="1" dirty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it-IT" i="1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22" name="Rettangolo 21">
                <a:extLst>
                  <a:ext uri="{FF2B5EF4-FFF2-40B4-BE49-F238E27FC236}">
                    <a16:creationId xmlns:a16="http://schemas.microsoft.com/office/drawing/2014/main" id="{2CD1E183-D8CA-4815-9CC5-2824EF28E0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5309" y="5188953"/>
                <a:ext cx="3931141" cy="369332"/>
              </a:xfrm>
              <a:prstGeom prst="rect">
                <a:avLst/>
              </a:prstGeom>
              <a:blipFill>
                <a:blip r:embed="rId6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ettangolo 19">
            <a:extLst>
              <a:ext uri="{FF2B5EF4-FFF2-40B4-BE49-F238E27FC236}">
                <a16:creationId xmlns:a16="http://schemas.microsoft.com/office/drawing/2014/main" id="{9D84127B-301E-4831-A3CF-9ADA73E1E29B}"/>
              </a:ext>
            </a:extLst>
          </p:cNvPr>
          <p:cNvSpPr/>
          <p:nvPr/>
        </p:nvSpPr>
        <p:spPr>
          <a:xfrm>
            <a:off x="4632116" y="4719252"/>
            <a:ext cx="8931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b="1" dirty="0">
                <a:solidFill>
                  <a:srgbClr val="01998A"/>
                </a:solidFill>
              </a:rPr>
              <a:t>Chain 1</a:t>
            </a:r>
            <a:endParaRPr lang="it-IT" dirty="0">
              <a:solidFill>
                <a:srgbClr val="01998A"/>
              </a:solidFill>
            </a:endParaRPr>
          </a:p>
        </p:txBody>
      </p:sp>
      <p:sp>
        <p:nvSpPr>
          <p:cNvPr id="24" name="Rettangolo 23">
            <a:extLst>
              <a:ext uri="{FF2B5EF4-FFF2-40B4-BE49-F238E27FC236}">
                <a16:creationId xmlns:a16="http://schemas.microsoft.com/office/drawing/2014/main" id="{2B6851DF-3959-46E4-84B0-1331936AD237}"/>
              </a:ext>
            </a:extLst>
          </p:cNvPr>
          <p:cNvSpPr/>
          <p:nvPr/>
        </p:nvSpPr>
        <p:spPr>
          <a:xfrm>
            <a:off x="4632115" y="5154936"/>
            <a:ext cx="8931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b="1" dirty="0">
                <a:solidFill>
                  <a:schemeClr val="accent2">
                    <a:lumMod val="75000"/>
                  </a:schemeClr>
                </a:solidFill>
              </a:rPr>
              <a:t>Chain 2</a:t>
            </a:r>
            <a:endParaRPr lang="it-IT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6315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tangolo 12">
            <a:extLst>
              <a:ext uri="{FF2B5EF4-FFF2-40B4-BE49-F238E27FC236}">
                <a16:creationId xmlns:a16="http://schemas.microsoft.com/office/drawing/2014/main" id="{CB0F3CC7-D155-4DED-B513-5B4595C79FD5}"/>
              </a:ext>
            </a:extLst>
          </p:cNvPr>
          <p:cNvSpPr/>
          <p:nvPr/>
        </p:nvSpPr>
        <p:spPr>
          <a:xfrm>
            <a:off x="74811" y="6393984"/>
            <a:ext cx="12042378" cy="38305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7B954650-793E-441E-B65B-6ABC0362C7E5}"/>
              </a:ext>
            </a:extLst>
          </p:cNvPr>
          <p:cNvSpPr txBox="1"/>
          <p:nvPr/>
        </p:nvSpPr>
        <p:spPr>
          <a:xfrm>
            <a:off x="209548" y="6393984"/>
            <a:ext cx="11791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Bayesian Data Analysis – A Primer                    Workshop 2021                    Marco D’Alessandro (PhD)                    ISTC CNR </a:t>
            </a:r>
            <a:r>
              <a:rPr lang="it-IT" dirty="0" err="1">
                <a:solidFill>
                  <a:schemeClr val="bg1"/>
                </a:solidFill>
              </a:rPr>
              <a:t>Italy</a:t>
            </a:r>
            <a:r>
              <a:rPr lang="it-IT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21" name="Rettangolo 20">
            <a:extLst>
              <a:ext uri="{FF2B5EF4-FFF2-40B4-BE49-F238E27FC236}">
                <a16:creationId xmlns:a16="http://schemas.microsoft.com/office/drawing/2014/main" id="{9F6670A8-80E3-4008-82A5-364DC3BCC12E}"/>
              </a:ext>
            </a:extLst>
          </p:cNvPr>
          <p:cNvSpPr/>
          <p:nvPr/>
        </p:nvSpPr>
        <p:spPr>
          <a:xfrm>
            <a:off x="3375639" y="665154"/>
            <a:ext cx="5440721" cy="138499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it-IT" sz="3600" b="1" dirty="0" err="1"/>
              <a:t>Bayesian</a:t>
            </a:r>
            <a:r>
              <a:rPr lang="it-IT" sz="3600" b="1" dirty="0"/>
              <a:t> </a:t>
            </a:r>
            <a:r>
              <a:rPr lang="it-IT" sz="3600" b="1" dirty="0" err="1"/>
              <a:t>Computation</a:t>
            </a:r>
            <a:endParaRPr lang="it-IT" sz="3600" b="1" dirty="0"/>
          </a:p>
          <a:p>
            <a:pPr algn="ctr"/>
            <a:r>
              <a:rPr lang="it-IT" sz="2400" b="1" dirty="0">
                <a:solidFill>
                  <a:srgbClr val="FF0000"/>
                </a:solidFill>
              </a:rPr>
              <a:t>Markov Chain Monte Carlo</a:t>
            </a:r>
          </a:p>
          <a:p>
            <a:pPr algn="ctr"/>
            <a:r>
              <a:rPr lang="it-IT" sz="2400" b="1" dirty="0">
                <a:solidFill>
                  <a:srgbClr val="FF0000"/>
                </a:solidFill>
              </a:rPr>
              <a:t>IN PRACTICE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DF635608-C42F-456B-B3D0-B763768C1A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8069" y="3002166"/>
            <a:ext cx="1747575" cy="2291463"/>
          </a:xfrm>
          <a:prstGeom prst="rect">
            <a:avLst/>
          </a:prstGeom>
        </p:spPr>
      </p:pic>
      <p:pic>
        <p:nvPicPr>
          <p:cNvPr id="5" name="Immagine 4" descr="Immagine che contiene testo, segnale, bigliettodavisita&#10;&#10;Descrizione generata automaticamente">
            <a:extLst>
              <a:ext uri="{FF2B5EF4-FFF2-40B4-BE49-F238E27FC236}">
                <a16:creationId xmlns:a16="http://schemas.microsoft.com/office/drawing/2014/main" id="{C7DFFD3F-5FFA-4A34-BDDF-FD21AFA09E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9629" y="3107979"/>
            <a:ext cx="2932185" cy="2830069"/>
          </a:xfrm>
          <a:prstGeom prst="rect">
            <a:avLst/>
          </a:prstGeom>
        </p:spPr>
      </p:pic>
      <p:pic>
        <p:nvPicPr>
          <p:cNvPr id="7" name="Immagine 6" descr="Immagine che contiene testo, clipart, grafica vettoriale&#10;&#10;Descrizione generata automaticamente">
            <a:extLst>
              <a:ext uri="{FF2B5EF4-FFF2-40B4-BE49-F238E27FC236}">
                <a16:creationId xmlns:a16="http://schemas.microsoft.com/office/drawing/2014/main" id="{2A32FE2F-12B6-4596-B00F-9C88C93B7A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5664" y="3107979"/>
            <a:ext cx="2133600" cy="2143125"/>
          </a:xfrm>
          <a:prstGeom prst="rect">
            <a:avLst/>
          </a:prstGeom>
        </p:spPr>
      </p:pic>
      <p:sp>
        <p:nvSpPr>
          <p:cNvPr id="8" name="Rettangolo 7">
            <a:extLst>
              <a:ext uri="{FF2B5EF4-FFF2-40B4-BE49-F238E27FC236}">
                <a16:creationId xmlns:a16="http://schemas.microsoft.com/office/drawing/2014/main" id="{E12195E9-57ED-4588-86A0-8111C9953AC2}"/>
              </a:ext>
            </a:extLst>
          </p:cNvPr>
          <p:cNvSpPr/>
          <p:nvPr/>
        </p:nvSpPr>
        <p:spPr>
          <a:xfrm>
            <a:off x="5497085" y="2251933"/>
            <a:ext cx="1197828" cy="400110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 algn="ctr"/>
            <a:r>
              <a:rPr lang="it-IT" sz="2000" b="1" dirty="0">
                <a:solidFill>
                  <a:schemeClr val="accent1">
                    <a:lumMod val="75000"/>
                  </a:schemeClr>
                </a:solidFill>
              </a:rPr>
              <a:t>SAMPLER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932D5997-9E07-4EB0-9EEF-C2A88AB87AE4}"/>
              </a:ext>
            </a:extLst>
          </p:cNvPr>
          <p:cNvSpPr/>
          <p:nvPr/>
        </p:nvSpPr>
        <p:spPr>
          <a:xfrm>
            <a:off x="2066255" y="5564899"/>
            <a:ext cx="11112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b="1" dirty="0" err="1"/>
              <a:t>WinBUGS</a:t>
            </a:r>
            <a:endParaRPr lang="it-IT" dirty="0"/>
          </a:p>
        </p:txBody>
      </p:sp>
      <p:sp>
        <p:nvSpPr>
          <p:cNvPr id="23" name="Rettangolo 22">
            <a:extLst>
              <a:ext uri="{FF2B5EF4-FFF2-40B4-BE49-F238E27FC236}">
                <a16:creationId xmlns:a16="http://schemas.microsoft.com/office/drawing/2014/main" id="{758FC8A4-0044-4217-9D95-CD0EEB515B85}"/>
              </a:ext>
            </a:extLst>
          </p:cNvPr>
          <p:cNvSpPr/>
          <p:nvPr/>
        </p:nvSpPr>
        <p:spPr>
          <a:xfrm>
            <a:off x="5690888" y="5760243"/>
            <a:ext cx="6496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b="1" dirty="0"/>
              <a:t>JAGS</a:t>
            </a:r>
            <a:endParaRPr lang="it-IT" dirty="0"/>
          </a:p>
        </p:txBody>
      </p:sp>
      <p:sp>
        <p:nvSpPr>
          <p:cNvPr id="25" name="Rettangolo 24">
            <a:extLst>
              <a:ext uri="{FF2B5EF4-FFF2-40B4-BE49-F238E27FC236}">
                <a16:creationId xmlns:a16="http://schemas.microsoft.com/office/drawing/2014/main" id="{4AEE3C44-0DA1-44FB-A89D-5A18DBCC99A2}"/>
              </a:ext>
            </a:extLst>
          </p:cNvPr>
          <p:cNvSpPr/>
          <p:nvPr/>
        </p:nvSpPr>
        <p:spPr>
          <a:xfrm>
            <a:off x="9446905" y="5474475"/>
            <a:ext cx="6788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b="1" dirty="0"/>
              <a:t>STAN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91465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/>
      <p:bldP spid="23" grpId="0"/>
      <p:bldP spid="25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tangolo 12">
            <a:extLst>
              <a:ext uri="{FF2B5EF4-FFF2-40B4-BE49-F238E27FC236}">
                <a16:creationId xmlns:a16="http://schemas.microsoft.com/office/drawing/2014/main" id="{CB0F3CC7-D155-4DED-B513-5B4595C79FD5}"/>
              </a:ext>
            </a:extLst>
          </p:cNvPr>
          <p:cNvSpPr/>
          <p:nvPr/>
        </p:nvSpPr>
        <p:spPr>
          <a:xfrm>
            <a:off x="74811" y="6393984"/>
            <a:ext cx="12042378" cy="38305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7B954650-793E-441E-B65B-6ABC0362C7E5}"/>
              </a:ext>
            </a:extLst>
          </p:cNvPr>
          <p:cNvSpPr txBox="1"/>
          <p:nvPr/>
        </p:nvSpPr>
        <p:spPr>
          <a:xfrm>
            <a:off x="209548" y="6393984"/>
            <a:ext cx="11791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Bayesian Data Analysis – A Primer                    Workshop 2021                    Marco D’Alessandro (PhD)                    ISTC CNR </a:t>
            </a:r>
            <a:r>
              <a:rPr lang="it-IT" dirty="0" err="1">
                <a:solidFill>
                  <a:schemeClr val="bg1"/>
                </a:solidFill>
              </a:rPr>
              <a:t>Italy</a:t>
            </a:r>
            <a:r>
              <a:rPr lang="it-IT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21" name="Rettangolo 20">
            <a:extLst>
              <a:ext uri="{FF2B5EF4-FFF2-40B4-BE49-F238E27FC236}">
                <a16:creationId xmlns:a16="http://schemas.microsoft.com/office/drawing/2014/main" id="{9F6670A8-80E3-4008-82A5-364DC3BCC12E}"/>
              </a:ext>
            </a:extLst>
          </p:cNvPr>
          <p:cNvSpPr/>
          <p:nvPr/>
        </p:nvSpPr>
        <p:spPr>
          <a:xfrm>
            <a:off x="3375639" y="665154"/>
            <a:ext cx="5440721" cy="138499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it-IT" sz="3600" b="1" dirty="0" err="1"/>
              <a:t>Bayesian</a:t>
            </a:r>
            <a:r>
              <a:rPr lang="it-IT" sz="3600" b="1" dirty="0"/>
              <a:t> </a:t>
            </a:r>
            <a:r>
              <a:rPr lang="it-IT" sz="3600" b="1" dirty="0" err="1"/>
              <a:t>Computation</a:t>
            </a:r>
            <a:endParaRPr lang="it-IT" sz="3600" b="1" dirty="0"/>
          </a:p>
          <a:p>
            <a:pPr algn="ctr"/>
            <a:r>
              <a:rPr lang="it-IT" sz="2400" b="1" dirty="0">
                <a:solidFill>
                  <a:srgbClr val="FF0000"/>
                </a:solidFill>
              </a:rPr>
              <a:t>Markov Chain Monte Carlo</a:t>
            </a:r>
          </a:p>
          <a:p>
            <a:pPr algn="ctr"/>
            <a:r>
              <a:rPr lang="it-IT" sz="2400" b="1" dirty="0">
                <a:solidFill>
                  <a:srgbClr val="FF0000"/>
                </a:solidFill>
              </a:rPr>
              <a:t>IN PRACTICE</a:t>
            </a:r>
          </a:p>
        </p:txBody>
      </p:sp>
      <p:pic>
        <p:nvPicPr>
          <p:cNvPr id="4" name="Immagine 3" descr="Immagine che contiene testo, clipart, grafica vettoriale&#10;&#10;Descrizione generata automaticamente">
            <a:extLst>
              <a:ext uri="{FF2B5EF4-FFF2-40B4-BE49-F238E27FC236}">
                <a16:creationId xmlns:a16="http://schemas.microsoft.com/office/drawing/2014/main" id="{C9C22BAC-48E4-4EDC-9C9B-2CFCEC1708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5274" y="2776886"/>
            <a:ext cx="2133600" cy="2143125"/>
          </a:xfrm>
          <a:prstGeom prst="rect">
            <a:avLst/>
          </a:prstGeom>
        </p:spPr>
      </p:pic>
      <p:sp>
        <p:nvSpPr>
          <p:cNvPr id="15" name="Rettangolo 14">
            <a:extLst>
              <a:ext uri="{FF2B5EF4-FFF2-40B4-BE49-F238E27FC236}">
                <a16:creationId xmlns:a16="http://schemas.microsoft.com/office/drawing/2014/main" id="{CBCF7001-DF55-4E0E-80B7-6017B8623875}"/>
              </a:ext>
            </a:extLst>
          </p:cNvPr>
          <p:cNvSpPr/>
          <p:nvPr/>
        </p:nvSpPr>
        <p:spPr>
          <a:xfrm>
            <a:off x="5552173" y="2665732"/>
            <a:ext cx="4634217" cy="2677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2400" b="1" dirty="0"/>
              <a:t>STAN pipeline </a:t>
            </a:r>
          </a:p>
          <a:p>
            <a:pPr marL="342900" indent="-342900">
              <a:buFontTx/>
              <a:buChar char="-"/>
            </a:pPr>
            <a:r>
              <a:rPr lang="it-IT" sz="2400" dirty="0"/>
              <a:t>Model </a:t>
            </a:r>
            <a:r>
              <a:rPr lang="it-IT" sz="2400" dirty="0" err="1"/>
              <a:t>specification</a:t>
            </a:r>
            <a:endParaRPr lang="it-IT" sz="2400" dirty="0"/>
          </a:p>
          <a:p>
            <a:pPr marL="342900" indent="-342900">
              <a:buFontTx/>
              <a:buChar char="-"/>
            </a:pPr>
            <a:r>
              <a:rPr lang="it-IT" sz="2400" dirty="0" err="1"/>
              <a:t>Compiling</a:t>
            </a:r>
            <a:r>
              <a:rPr lang="it-IT" sz="2400" dirty="0"/>
              <a:t> </a:t>
            </a:r>
          </a:p>
          <a:p>
            <a:pPr marL="342900" indent="-342900">
              <a:buFontTx/>
              <a:buChar char="-"/>
            </a:pPr>
            <a:r>
              <a:rPr lang="it-IT" sz="2400" dirty="0"/>
              <a:t>Sampling</a:t>
            </a:r>
          </a:p>
          <a:p>
            <a:pPr marL="342900" indent="-342900">
              <a:buFontTx/>
              <a:buChar char="-"/>
            </a:pPr>
            <a:r>
              <a:rPr lang="it-IT" sz="2400" dirty="0"/>
              <a:t>Save </a:t>
            </a:r>
            <a:r>
              <a:rPr lang="it-IT" sz="2400" dirty="0" err="1"/>
              <a:t>posterior</a:t>
            </a:r>
            <a:r>
              <a:rPr lang="it-IT" sz="2400" dirty="0"/>
              <a:t> samples</a:t>
            </a:r>
          </a:p>
          <a:p>
            <a:pPr marL="342900" indent="-342900">
              <a:buFontTx/>
              <a:buChar char="-"/>
            </a:pPr>
            <a:r>
              <a:rPr lang="it-IT" sz="2400" dirty="0"/>
              <a:t>Do </a:t>
            </a:r>
            <a:r>
              <a:rPr lang="it-IT" sz="2400" dirty="0" err="1"/>
              <a:t>things</a:t>
            </a:r>
            <a:r>
              <a:rPr lang="it-IT" sz="2400" dirty="0"/>
              <a:t> with </a:t>
            </a:r>
            <a:r>
              <a:rPr lang="it-IT" sz="2400" dirty="0" err="1"/>
              <a:t>posterior</a:t>
            </a:r>
            <a:r>
              <a:rPr lang="it-IT" sz="2400" dirty="0"/>
              <a:t> samples</a:t>
            </a:r>
          </a:p>
          <a:p>
            <a:pPr marL="342900" indent="-342900">
              <a:buFontTx/>
              <a:buChar char="-"/>
            </a:pPr>
            <a:endParaRPr lang="it-IT" sz="2400" dirty="0"/>
          </a:p>
        </p:txBody>
      </p:sp>
    </p:spTree>
    <p:extLst>
      <p:ext uri="{BB962C8B-B14F-4D97-AF65-F5344CB8AC3E}">
        <p14:creationId xmlns:p14="http://schemas.microsoft.com/office/powerpoint/2010/main" val="329043253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tangolo 12">
            <a:extLst>
              <a:ext uri="{FF2B5EF4-FFF2-40B4-BE49-F238E27FC236}">
                <a16:creationId xmlns:a16="http://schemas.microsoft.com/office/drawing/2014/main" id="{CB0F3CC7-D155-4DED-B513-5B4595C79FD5}"/>
              </a:ext>
            </a:extLst>
          </p:cNvPr>
          <p:cNvSpPr/>
          <p:nvPr/>
        </p:nvSpPr>
        <p:spPr>
          <a:xfrm>
            <a:off x="74811" y="6393984"/>
            <a:ext cx="12042378" cy="38305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7B954650-793E-441E-B65B-6ABC0362C7E5}"/>
              </a:ext>
            </a:extLst>
          </p:cNvPr>
          <p:cNvSpPr txBox="1"/>
          <p:nvPr/>
        </p:nvSpPr>
        <p:spPr>
          <a:xfrm>
            <a:off x="209548" y="6393984"/>
            <a:ext cx="11791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Bayesian Data Analysis – A Primer                    Workshop 2021                    Marco D’Alessandro (PhD)                    ISTC CNR </a:t>
            </a:r>
            <a:r>
              <a:rPr lang="it-IT" dirty="0" err="1">
                <a:solidFill>
                  <a:schemeClr val="bg1"/>
                </a:solidFill>
              </a:rPr>
              <a:t>Italy</a:t>
            </a:r>
            <a:r>
              <a:rPr lang="it-IT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21" name="Rettangolo 20">
            <a:extLst>
              <a:ext uri="{FF2B5EF4-FFF2-40B4-BE49-F238E27FC236}">
                <a16:creationId xmlns:a16="http://schemas.microsoft.com/office/drawing/2014/main" id="{9F6670A8-80E3-4008-82A5-364DC3BCC12E}"/>
              </a:ext>
            </a:extLst>
          </p:cNvPr>
          <p:cNvSpPr/>
          <p:nvPr/>
        </p:nvSpPr>
        <p:spPr>
          <a:xfrm>
            <a:off x="3375639" y="665154"/>
            <a:ext cx="5440721" cy="138499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it-IT" sz="3600" b="1" dirty="0" err="1"/>
              <a:t>Bayesian</a:t>
            </a:r>
            <a:r>
              <a:rPr lang="it-IT" sz="3600" b="1" dirty="0"/>
              <a:t> </a:t>
            </a:r>
            <a:r>
              <a:rPr lang="it-IT" sz="3600" b="1" dirty="0" err="1"/>
              <a:t>Computation</a:t>
            </a:r>
            <a:endParaRPr lang="it-IT" sz="3600" b="1" dirty="0"/>
          </a:p>
          <a:p>
            <a:pPr algn="ctr"/>
            <a:r>
              <a:rPr lang="it-IT" sz="2400" b="1" dirty="0">
                <a:solidFill>
                  <a:srgbClr val="FF0000"/>
                </a:solidFill>
              </a:rPr>
              <a:t>Markov Chain Monte Carlo</a:t>
            </a:r>
          </a:p>
          <a:p>
            <a:pPr algn="ctr"/>
            <a:r>
              <a:rPr lang="it-IT" sz="2400" b="1" dirty="0">
                <a:solidFill>
                  <a:srgbClr val="FF0000"/>
                </a:solidFill>
              </a:rPr>
              <a:t>IN PRACTICE</a:t>
            </a:r>
          </a:p>
        </p:txBody>
      </p:sp>
      <p:pic>
        <p:nvPicPr>
          <p:cNvPr id="4" name="Immagine 3" descr="Immagine che contiene testo, clipart, grafica vettoriale&#10;&#10;Descrizione generata automaticamente">
            <a:extLst>
              <a:ext uri="{FF2B5EF4-FFF2-40B4-BE49-F238E27FC236}">
                <a16:creationId xmlns:a16="http://schemas.microsoft.com/office/drawing/2014/main" id="{C9C22BAC-48E4-4EDC-9C9B-2CFCEC1708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1399" y="2515322"/>
            <a:ext cx="2133600" cy="2143125"/>
          </a:xfrm>
          <a:prstGeom prst="rect">
            <a:avLst/>
          </a:prstGeom>
        </p:spPr>
      </p:pic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57A09DBF-09F3-4FAB-A5C7-27581A57C6A4}"/>
              </a:ext>
            </a:extLst>
          </p:cNvPr>
          <p:cNvSpPr txBox="1">
            <a:spLocks/>
          </p:cNvSpPr>
          <p:nvPr/>
        </p:nvSpPr>
        <p:spPr>
          <a:xfrm>
            <a:off x="324573" y="1130327"/>
            <a:ext cx="8712968" cy="518457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Aft>
                <a:spcPts val="600"/>
              </a:spcAft>
            </a:pPr>
            <a:r>
              <a:rPr lang="en-US" sz="1600" dirty="0"/>
              <a:t>functions {</a:t>
            </a:r>
            <a:br>
              <a:rPr lang="en-US" sz="1600" dirty="0"/>
            </a:br>
            <a:r>
              <a:rPr lang="en-US" sz="1600" dirty="0"/>
              <a:t>	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</a:rPr>
              <a:t>// user-defined functions</a:t>
            </a:r>
            <a:br>
              <a:rPr lang="en-US" sz="1600" dirty="0"/>
            </a:br>
            <a:r>
              <a:rPr lang="en-US" sz="1600" dirty="0"/>
              <a:t>}</a:t>
            </a:r>
          </a:p>
          <a:p>
            <a:pPr algn="l">
              <a:spcAft>
                <a:spcPts val="600"/>
              </a:spcAft>
            </a:pPr>
            <a:r>
              <a:rPr lang="en-US" sz="1600" dirty="0"/>
              <a:t>data {</a:t>
            </a:r>
            <a:br>
              <a:rPr lang="en-US" sz="1600" dirty="0"/>
            </a:br>
            <a:r>
              <a:rPr lang="en-US" sz="1600" dirty="0"/>
              <a:t>	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</a:rPr>
              <a:t>// data passed to the program</a:t>
            </a:r>
            <a:br>
              <a:rPr lang="en-US" sz="1600" dirty="0"/>
            </a:br>
            <a:r>
              <a:rPr lang="en-US" sz="1600" dirty="0"/>
              <a:t>}</a:t>
            </a:r>
          </a:p>
          <a:p>
            <a:pPr algn="l">
              <a:spcAft>
                <a:spcPts val="600"/>
              </a:spcAft>
            </a:pPr>
            <a:r>
              <a:rPr lang="en-US" sz="1600" dirty="0"/>
              <a:t>parameters {</a:t>
            </a:r>
            <a:br>
              <a:rPr lang="en-US" sz="1600" dirty="0"/>
            </a:br>
            <a:r>
              <a:rPr lang="en-US" sz="1600" dirty="0"/>
              <a:t>	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</a:rPr>
              <a:t>// latent variables to be sampled</a:t>
            </a:r>
            <a:br>
              <a:rPr lang="en-US" sz="1600" dirty="0"/>
            </a:br>
            <a:r>
              <a:rPr lang="en-US" sz="1600" dirty="0"/>
              <a:t>}</a:t>
            </a:r>
          </a:p>
          <a:p>
            <a:pPr algn="l">
              <a:spcAft>
                <a:spcPts val="600"/>
              </a:spcAft>
            </a:pPr>
            <a:r>
              <a:rPr lang="en-US" sz="1600" dirty="0"/>
              <a:t>transformed parameters {</a:t>
            </a:r>
            <a:br>
              <a:rPr lang="en-US" sz="1600" dirty="0"/>
            </a:br>
            <a:r>
              <a:rPr lang="en-US" sz="1600" dirty="0"/>
              <a:t>	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</a:rPr>
              <a:t>// variables obtained as functions of the parameters/data</a:t>
            </a:r>
            <a:br>
              <a:rPr lang="en-US" sz="1600" dirty="0"/>
            </a:br>
            <a:r>
              <a:rPr lang="en-US" sz="1600" dirty="0"/>
              <a:t>}</a:t>
            </a:r>
          </a:p>
          <a:p>
            <a:pPr algn="l">
              <a:spcAft>
                <a:spcPts val="600"/>
              </a:spcAft>
            </a:pPr>
            <a:r>
              <a:rPr lang="en-US" sz="1600" dirty="0"/>
              <a:t>model {</a:t>
            </a:r>
            <a:br>
              <a:rPr lang="en-US" sz="1600" dirty="0"/>
            </a:br>
            <a:r>
              <a:rPr lang="en-US" sz="1600" dirty="0"/>
              <a:t>	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</a:rPr>
              <a:t>// specification of the likelihood + priors</a:t>
            </a:r>
            <a:br>
              <a:rPr lang="en-US" sz="1600" dirty="0"/>
            </a:br>
            <a:r>
              <a:rPr lang="en-US" sz="1600" dirty="0"/>
              <a:t>}</a:t>
            </a:r>
          </a:p>
          <a:p>
            <a:pPr algn="l">
              <a:spcAft>
                <a:spcPts val="600"/>
              </a:spcAft>
            </a:pPr>
            <a:r>
              <a:rPr lang="en-US" sz="1600" dirty="0"/>
              <a:t>generated quantities {</a:t>
            </a:r>
            <a:br>
              <a:rPr lang="en-US" sz="1600" dirty="0"/>
            </a:br>
            <a:r>
              <a:rPr lang="en-US" sz="1600" dirty="0"/>
              <a:t>	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</a:rPr>
              <a:t>// quantities to be computed after sampling (e.g., posterior predictions)</a:t>
            </a:r>
            <a:br>
              <a:rPr lang="en-US" sz="1600" dirty="0"/>
            </a:br>
            <a:r>
              <a:rPr lang="en-US" sz="1600" dirty="0"/>
              <a:t>}</a:t>
            </a:r>
          </a:p>
          <a:p>
            <a:pPr algn="l">
              <a:spcAft>
                <a:spcPts val="600"/>
              </a:spcAft>
            </a:pPr>
            <a:endParaRPr lang="en-US" dirty="0"/>
          </a:p>
          <a:p>
            <a:pPr lvl="1" algn="l"/>
            <a:endParaRPr lang="en-US" sz="2400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lvl="1" algn="l"/>
            <a:endParaRPr lang="en-US" sz="2100" dirty="0"/>
          </a:p>
          <a:p>
            <a:pPr lvl="1" algn="l"/>
            <a:endParaRPr lang="en-US" sz="2100" dirty="0"/>
          </a:p>
          <a:p>
            <a:pPr algn="l"/>
            <a:endParaRPr lang="en-US" dirty="0"/>
          </a:p>
        </p:txBody>
      </p:sp>
      <p:sp>
        <p:nvSpPr>
          <p:cNvPr id="2" name="Ovale 1">
            <a:extLst>
              <a:ext uri="{FF2B5EF4-FFF2-40B4-BE49-F238E27FC236}">
                <a16:creationId xmlns:a16="http://schemas.microsoft.com/office/drawing/2014/main" id="{C57659DD-4E2C-4A20-A954-2767DB404674}"/>
              </a:ext>
            </a:extLst>
          </p:cNvPr>
          <p:cNvSpPr/>
          <p:nvPr/>
        </p:nvSpPr>
        <p:spPr>
          <a:xfrm>
            <a:off x="324573" y="2050149"/>
            <a:ext cx="589827" cy="206490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97DF1EC1-4230-49C2-B6B5-7AD139433925}"/>
              </a:ext>
            </a:extLst>
          </p:cNvPr>
          <p:cNvSpPr/>
          <p:nvPr/>
        </p:nvSpPr>
        <p:spPr>
          <a:xfrm>
            <a:off x="324572" y="2900778"/>
            <a:ext cx="1185446" cy="206490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Ovale 9">
            <a:extLst>
              <a:ext uri="{FF2B5EF4-FFF2-40B4-BE49-F238E27FC236}">
                <a16:creationId xmlns:a16="http://schemas.microsoft.com/office/drawing/2014/main" id="{7438C600-491E-49F9-A883-164CEE72CAB7}"/>
              </a:ext>
            </a:extLst>
          </p:cNvPr>
          <p:cNvSpPr/>
          <p:nvPr/>
        </p:nvSpPr>
        <p:spPr>
          <a:xfrm>
            <a:off x="324572" y="4636315"/>
            <a:ext cx="740830" cy="206490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F7E4A62F-6B9F-40A6-923E-71DDEDC40A50}"/>
              </a:ext>
            </a:extLst>
          </p:cNvPr>
          <p:cNvSpPr/>
          <p:nvPr/>
        </p:nvSpPr>
        <p:spPr>
          <a:xfrm>
            <a:off x="324572" y="3749879"/>
            <a:ext cx="2112429" cy="242297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C9BE5719-45AD-4C89-994E-AB5264E60EEF}"/>
              </a:ext>
            </a:extLst>
          </p:cNvPr>
          <p:cNvSpPr/>
          <p:nvPr/>
        </p:nvSpPr>
        <p:spPr>
          <a:xfrm>
            <a:off x="324572" y="5461953"/>
            <a:ext cx="1848178" cy="242297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82226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9" grpId="0" animBg="1"/>
      <p:bldP spid="10" grpId="0" animBg="1"/>
      <p:bldP spid="3" grpId="0" animBg="1"/>
      <p:bldP spid="12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tangolo 12">
            <a:extLst>
              <a:ext uri="{FF2B5EF4-FFF2-40B4-BE49-F238E27FC236}">
                <a16:creationId xmlns:a16="http://schemas.microsoft.com/office/drawing/2014/main" id="{CB0F3CC7-D155-4DED-B513-5B4595C79FD5}"/>
              </a:ext>
            </a:extLst>
          </p:cNvPr>
          <p:cNvSpPr/>
          <p:nvPr/>
        </p:nvSpPr>
        <p:spPr>
          <a:xfrm>
            <a:off x="74811" y="6393984"/>
            <a:ext cx="12042378" cy="38305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7B954650-793E-441E-B65B-6ABC0362C7E5}"/>
              </a:ext>
            </a:extLst>
          </p:cNvPr>
          <p:cNvSpPr txBox="1"/>
          <p:nvPr/>
        </p:nvSpPr>
        <p:spPr>
          <a:xfrm>
            <a:off x="209548" y="6393984"/>
            <a:ext cx="11791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Bayesian Data Analysis – A Primer                    Workshop 2021                    Marco D’Alessandro (PhD)                    ISTC CNR </a:t>
            </a:r>
            <a:r>
              <a:rPr lang="it-IT" dirty="0" err="1">
                <a:solidFill>
                  <a:schemeClr val="bg1"/>
                </a:solidFill>
              </a:rPr>
              <a:t>Italy</a:t>
            </a:r>
            <a:r>
              <a:rPr lang="it-IT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21" name="Rettangolo 20">
            <a:extLst>
              <a:ext uri="{FF2B5EF4-FFF2-40B4-BE49-F238E27FC236}">
                <a16:creationId xmlns:a16="http://schemas.microsoft.com/office/drawing/2014/main" id="{9F6670A8-80E3-4008-82A5-364DC3BCC12E}"/>
              </a:ext>
            </a:extLst>
          </p:cNvPr>
          <p:cNvSpPr/>
          <p:nvPr/>
        </p:nvSpPr>
        <p:spPr>
          <a:xfrm>
            <a:off x="3375639" y="665154"/>
            <a:ext cx="5440721" cy="138499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it-IT" sz="3600" b="1" dirty="0" err="1"/>
              <a:t>Bayesian</a:t>
            </a:r>
            <a:r>
              <a:rPr lang="it-IT" sz="3600" b="1" dirty="0"/>
              <a:t> </a:t>
            </a:r>
            <a:r>
              <a:rPr lang="it-IT" sz="3600" b="1" dirty="0" err="1"/>
              <a:t>Computation</a:t>
            </a:r>
            <a:endParaRPr lang="it-IT" sz="3600" b="1" dirty="0"/>
          </a:p>
          <a:p>
            <a:pPr algn="ctr"/>
            <a:r>
              <a:rPr lang="it-IT" sz="2400" b="1" dirty="0">
                <a:solidFill>
                  <a:srgbClr val="FF0000"/>
                </a:solidFill>
              </a:rPr>
              <a:t>Markov Chain Monte Carlo</a:t>
            </a:r>
          </a:p>
          <a:p>
            <a:pPr algn="ctr"/>
            <a:r>
              <a:rPr lang="it-IT" sz="2400" b="1" dirty="0">
                <a:solidFill>
                  <a:srgbClr val="FF0000"/>
                </a:solidFill>
              </a:rPr>
              <a:t>IN PRACTICE</a:t>
            </a:r>
          </a:p>
        </p:txBody>
      </p:sp>
      <p:pic>
        <p:nvPicPr>
          <p:cNvPr id="4" name="Immagine 3" descr="Immagine che contiene testo, clipart, grafica vettoriale&#10;&#10;Descrizione generata automaticamente">
            <a:extLst>
              <a:ext uri="{FF2B5EF4-FFF2-40B4-BE49-F238E27FC236}">
                <a16:creationId xmlns:a16="http://schemas.microsoft.com/office/drawing/2014/main" id="{C9C22BAC-48E4-4EDC-9C9B-2CFCEC1708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8865" y="2642364"/>
            <a:ext cx="1378840" cy="1384996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E6EF3F7B-1DE8-475A-8A8F-F2891F3D14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7107" y="2505826"/>
            <a:ext cx="2947684" cy="1658072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A1D318DC-02E9-47CA-A3AC-56431208D5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0419" y="2505826"/>
            <a:ext cx="2233322" cy="1658072"/>
          </a:xfrm>
          <a:prstGeom prst="rect">
            <a:avLst/>
          </a:prstGeom>
        </p:spPr>
      </p:pic>
      <p:sp>
        <p:nvSpPr>
          <p:cNvPr id="15" name="Rettangolo 14">
            <a:extLst>
              <a:ext uri="{FF2B5EF4-FFF2-40B4-BE49-F238E27FC236}">
                <a16:creationId xmlns:a16="http://schemas.microsoft.com/office/drawing/2014/main" id="{A6758BCC-B866-469D-9F87-FB969AD4EAD2}"/>
              </a:ext>
            </a:extLst>
          </p:cNvPr>
          <p:cNvSpPr/>
          <p:nvPr/>
        </p:nvSpPr>
        <p:spPr>
          <a:xfrm>
            <a:off x="4870672" y="4909609"/>
            <a:ext cx="6205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Data</a:t>
            </a:r>
            <a:endParaRPr lang="it-IT" dirty="0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D65C551B-4A83-4C15-B5D3-E253C11B9588}"/>
              </a:ext>
            </a:extLst>
          </p:cNvPr>
          <p:cNvSpPr/>
          <p:nvPr/>
        </p:nvSpPr>
        <p:spPr>
          <a:xfrm>
            <a:off x="1204852" y="1680054"/>
            <a:ext cx="13272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STAN Model</a:t>
            </a:r>
            <a:endParaRPr lang="it-IT" dirty="0"/>
          </a:p>
        </p:txBody>
      </p:sp>
      <p:cxnSp>
        <p:nvCxnSpPr>
          <p:cNvPr id="18" name="Connettore 2 17">
            <a:extLst>
              <a:ext uri="{FF2B5EF4-FFF2-40B4-BE49-F238E27FC236}">
                <a16:creationId xmlns:a16="http://schemas.microsoft.com/office/drawing/2014/main" id="{94CC5E0E-0A52-43CF-81D2-125B280D8B66}"/>
              </a:ext>
            </a:extLst>
          </p:cNvPr>
          <p:cNvCxnSpPr>
            <a:cxnSpLocks/>
            <a:stCxn id="15" idx="0"/>
            <a:endCxn id="6" idx="2"/>
          </p:cNvCxnSpPr>
          <p:nvPr/>
        </p:nvCxnSpPr>
        <p:spPr>
          <a:xfrm flipV="1">
            <a:off x="5180949" y="4163898"/>
            <a:ext cx="0" cy="7457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ttangolo 21">
            <a:extLst>
              <a:ext uri="{FF2B5EF4-FFF2-40B4-BE49-F238E27FC236}">
                <a16:creationId xmlns:a16="http://schemas.microsoft.com/office/drawing/2014/main" id="{8A261C7F-ED18-4625-A1FF-C2A74A4626F9}"/>
              </a:ext>
            </a:extLst>
          </p:cNvPr>
          <p:cNvSpPr/>
          <p:nvPr/>
        </p:nvSpPr>
        <p:spPr>
          <a:xfrm>
            <a:off x="242563" y="2117023"/>
            <a:ext cx="3117908" cy="363176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it-IT" sz="1000" b="1" dirty="0"/>
              <a:t>data</a:t>
            </a:r>
            <a:r>
              <a:rPr lang="it-IT" sz="1000" dirty="0"/>
              <a:t> {</a:t>
            </a:r>
          </a:p>
          <a:p>
            <a:r>
              <a:rPr lang="it-IT" sz="1000" dirty="0"/>
              <a:t>  </a:t>
            </a:r>
            <a:r>
              <a:rPr lang="it-IT" sz="1000" dirty="0" err="1"/>
              <a:t>int</a:t>
            </a:r>
            <a:r>
              <a:rPr lang="it-IT" sz="1000" dirty="0"/>
              <a:t>&lt;</a:t>
            </a:r>
            <a:r>
              <a:rPr lang="it-IT" sz="1000" dirty="0" err="1"/>
              <a:t>lower</a:t>
            </a:r>
            <a:r>
              <a:rPr lang="it-IT" sz="1000" dirty="0"/>
              <a:t>=1&gt; N;</a:t>
            </a:r>
          </a:p>
          <a:p>
            <a:r>
              <a:rPr lang="it-IT" sz="1000" dirty="0"/>
              <a:t>  </a:t>
            </a:r>
            <a:r>
              <a:rPr lang="it-IT" sz="1000" dirty="0" err="1"/>
              <a:t>vector</a:t>
            </a:r>
            <a:r>
              <a:rPr lang="it-IT" sz="1000" dirty="0"/>
              <a:t>[N] x;</a:t>
            </a:r>
          </a:p>
          <a:p>
            <a:r>
              <a:rPr lang="it-IT" sz="1000" dirty="0"/>
              <a:t>  </a:t>
            </a:r>
            <a:r>
              <a:rPr lang="it-IT" sz="1000" dirty="0" err="1"/>
              <a:t>vector</a:t>
            </a:r>
            <a:r>
              <a:rPr lang="it-IT" sz="1000" dirty="0"/>
              <a:t>[N] y;</a:t>
            </a:r>
          </a:p>
          <a:p>
            <a:r>
              <a:rPr lang="it-IT" sz="1000" dirty="0"/>
              <a:t>}</a:t>
            </a:r>
          </a:p>
          <a:p>
            <a:endParaRPr lang="it-IT" sz="1000" dirty="0"/>
          </a:p>
          <a:p>
            <a:r>
              <a:rPr lang="it-IT" sz="1000" b="1" dirty="0" err="1"/>
              <a:t>parameters</a:t>
            </a:r>
            <a:r>
              <a:rPr lang="it-IT" sz="1000" dirty="0"/>
              <a:t> {</a:t>
            </a:r>
          </a:p>
          <a:p>
            <a:r>
              <a:rPr lang="it-IT" sz="1000" dirty="0"/>
              <a:t>  </a:t>
            </a:r>
            <a:r>
              <a:rPr lang="it-IT" sz="1000" dirty="0" err="1"/>
              <a:t>real</a:t>
            </a:r>
            <a:r>
              <a:rPr lang="it-IT" sz="1000" dirty="0"/>
              <a:t> beta0;</a:t>
            </a:r>
          </a:p>
          <a:p>
            <a:r>
              <a:rPr lang="it-IT" sz="1000" dirty="0"/>
              <a:t>  </a:t>
            </a:r>
            <a:r>
              <a:rPr lang="it-IT" sz="1000" dirty="0" err="1"/>
              <a:t>real</a:t>
            </a:r>
            <a:r>
              <a:rPr lang="it-IT" sz="1000" dirty="0"/>
              <a:t> beta1;</a:t>
            </a:r>
          </a:p>
          <a:p>
            <a:r>
              <a:rPr lang="it-IT" sz="1000" dirty="0"/>
              <a:t>  </a:t>
            </a:r>
            <a:r>
              <a:rPr lang="it-IT" sz="1000" dirty="0" err="1"/>
              <a:t>real</a:t>
            </a:r>
            <a:r>
              <a:rPr lang="it-IT" sz="1000" dirty="0"/>
              <a:t>&lt;</a:t>
            </a:r>
            <a:r>
              <a:rPr lang="it-IT" sz="1000" dirty="0" err="1"/>
              <a:t>lower</a:t>
            </a:r>
            <a:r>
              <a:rPr lang="it-IT" sz="1000" dirty="0"/>
              <a:t>=0&gt; sigma2;</a:t>
            </a:r>
          </a:p>
          <a:p>
            <a:r>
              <a:rPr lang="it-IT" sz="1000" dirty="0"/>
              <a:t>}</a:t>
            </a:r>
          </a:p>
          <a:p>
            <a:endParaRPr lang="it-IT" sz="1000" dirty="0"/>
          </a:p>
          <a:p>
            <a:r>
              <a:rPr lang="it-IT" sz="1000" b="1" dirty="0" err="1"/>
              <a:t>transformed</a:t>
            </a:r>
            <a:r>
              <a:rPr lang="it-IT" sz="1000" b="1" dirty="0"/>
              <a:t> </a:t>
            </a:r>
            <a:r>
              <a:rPr lang="it-IT" sz="1000" b="1" dirty="0" err="1"/>
              <a:t>parameters</a:t>
            </a:r>
            <a:r>
              <a:rPr lang="it-IT" sz="1000" b="1" dirty="0"/>
              <a:t> </a:t>
            </a:r>
            <a:r>
              <a:rPr lang="it-IT" sz="1000" dirty="0"/>
              <a:t>{</a:t>
            </a:r>
          </a:p>
          <a:p>
            <a:r>
              <a:rPr lang="it-IT" sz="1000" dirty="0"/>
              <a:t>  </a:t>
            </a:r>
            <a:r>
              <a:rPr lang="it-IT" sz="1000" dirty="0" err="1"/>
              <a:t>real</a:t>
            </a:r>
            <a:r>
              <a:rPr lang="it-IT" sz="1000" dirty="0"/>
              <a:t>&lt;</a:t>
            </a:r>
            <a:r>
              <a:rPr lang="it-IT" sz="1000" dirty="0" err="1"/>
              <a:t>lower</a:t>
            </a:r>
            <a:r>
              <a:rPr lang="it-IT" sz="1000" dirty="0"/>
              <a:t>=0&gt; sigma;</a:t>
            </a:r>
          </a:p>
          <a:p>
            <a:r>
              <a:rPr lang="it-IT" sz="1000" dirty="0"/>
              <a:t>  sigma = </a:t>
            </a:r>
            <a:r>
              <a:rPr lang="it-IT" sz="1000" dirty="0" err="1"/>
              <a:t>sqrt</a:t>
            </a:r>
            <a:r>
              <a:rPr lang="it-IT" sz="1000" dirty="0"/>
              <a:t>(sigma2);</a:t>
            </a:r>
          </a:p>
          <a:p>
            <a:r>
              <a:rPr lang="it-IT" sz="1000" dirty="0"/>
              <a:t>}</a:t>
            </a:r>
          </a:p>
          <a:p>
            <a:endParaRPr lang="it-IT" sz="1000" dirty="0"/>
          </a:p>
          <a:p>
            <a:r>
              <a:rPr lang="it-IT" sz="1000" b="1" dirty="0"/>
              <a:t>model</a:t>
            </a:r>
            <a:r>
              <a:rPr lang="it-IT" sz="1000" dirty="0"/>
              <a:t> {</a:t>
            </a:r>
          </a:p>
          <a:p>
            <a:r>
              <a:rPr lang="it-IT" sz="1000" dirty="0"/>
              <a:t>  sigma2 ~ </a:t>
            </a:r>
            <a:r>
              <a:rPr lang="it-IT" sz="1000" dirty="0" err="1"/>
              <a:t>inv_gamma</a:t>
            </a:r>
            <a:r>
              <a:rPr lang="it-IT" sz="1000" dirty="0"/>
              <a:t>(1, 1);</a:t>
            </a:r>
          </a:p>
          <a:p>
            <a:r>
              <a:rPr lang="it-IT" sz="1000" dirty="0"/>
              <a:t>  beta0 ~ </a:t>
            </a:r>
            <a:r>
              <a:rPr lang="it-IT" sz="1000" dirty="0" err="1"/>
              <a:t>normal</a:t>
            </a:r>
            <a:r>
              <a:rPr lang="it-IT" sz="1000" dirty="0"/>
              <a:t>(0, 100);</a:t>
            </a:r>
          </a:p>
          <a:p>
            <a:r>
              <a:rPr lang="it-IT" sz="1000" dirty="0"/>
              <a:t>  beta1 ~ </a:t>
            </a:r>
            <a:r>
              <a:rPr lang="it-IT" sz="1000" dirty="0" err="1"/>
              <a:t>normal</a:t>
            </a:r>
            <a:r>
              <a:rPr lang="it-IT" sz="1000" dirty="0"/>
              <a:t>(0, 100);</a:t>
            </a:r>
          </a:p>
          <a:p>
            <a:r>
              <a:rPr lang="it-IT" sz="1000" dirty="0"/>
              <a:t>  for(n in 1:N) y[n] ~ </a:t>
            </a:r>
            <a:r>
              <a:rPr lang="it-IT" sz="1000" dirty="0" err="1"/>
              <a:t>normal</a:t>
            </a:r>
            <a:r>
              <a:rPr lang="it-IT" sz="1000" dirty="0"/>
              <a:t>(beta0 + beta1*x[n], sigma);</a:t>
            </a:r>
          </a:p>
          <a:p>
            <a:r>
              <a:rPr lang="it-IT" sz="1000" dirty="0"/>
              <a:t>}</a:t>
            </a:r>
          </a:p>
        </p:txBody>
      </p:sp>
      <p:sp>
        <p:nvSpPr>
          <p:cNvPr id="29" name="Figura a mano libera: forma 28">
            <a:extLst>
              <a:ext uri="{FF2B5EF4-FFF2-40B4-BE49-F238E27FC236}">
                <a16:creationId xmlns:a16="http://schemas.microsoft.com/office/drawing/2014/main" id="{64603790-7786-415C-BCCB-94D7B51C4876}"/>
              </a:ext>
            </a:extLst>
          </p:cNvPr>
          <p:cNvSpPr/>
          <p:nvPr/>
        </p:nvSpPr>
        <p:spPr>
          <a:xfrm>
            <a:off x="2474752" y="1711392"/>
            <a:ext cx="2365696" cy="973085"/>
          </a:xfrm>
          <a:custGeom>
            <a:avLst/>
            <a:gdLst>
              <a:gd name="connsiteX0" fmla="*/ 0 w 2365696"/>
              <a:gd name="connsiteY0" fmla="*/ 167742 h 973085"/>
              <a:gd name="connsiteX1" fmla="*/ 1317072 w 2365696"/>
              <a:gd name="connsiteY1" fmla="*/ 58685 h 973085"/>
              <a:gd name="connsiteX2" fmla="*/ 2365696 w 2365696"/>
              <a:gd name="connsiteY2" fmla="*/ 973085 h 973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65696" h="973085">
                <a:moveTo>
                  <a:pt x="0" y="167742"/>
                </a:moveTo>
                <a:cubicBezTo>
                  <a:pt x="461394" y="46101"/>
                  <a:pt x="922789" y="-75539"/>
                  <a:pt x="1317072" y="58685"/>
                </a:cubicBezTo>
                <a:cubicBezTo>
                  <a:pt x="1711355" y="192909"/>
                  <a:pt x="2038525" y="582997"/>
                  <a:pt x="2365696" y="973085"/>
                </a:cubicBezTo>
              </a:path>
            </a:pathLst>
          </a:custGeom>
          <a:ln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32" name="Connettore 2 31">
            <a:extLst>
              <a:ext uri="{FF2B5EF4-FFF2-40B4-BE49-F238E27FC236}">
                <a16:creationId xmlns:a16="http://schemas.microsoft.com/office/drawing/2014/main" id="{4DCA110D-B646-45C8-901F-E390EFAA4047}"/>
              </a:ext>
            </a:extLst>
          </p:cNvPr>
          <p:cNvCxnSpPr>
            <a:cxnSpLocks/>
          </p:cNvCxnSpPr>
          <p:nvPr/>
        </p:nvCxnSpPr>
        <p:spPr>
          <a:xfrm>
            <a:off x="6105524" y="3334862"/>
            <a:ext cx="10586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ttore 2 34">
            <a:extLst>
              <a:ext uri="{FF2B5EF4-FFF2-40B4-BE49-F238E27FC236}">
                <a16:creationId xmlns:a16="http://schemas.microsoft.com/office/drawing/2014/main" id="{24B9BBE8-7960-4BF4-B8AB-C2DAD79ADA8A}"/>
              </a:ext>
            </a:extLst>
          </p:cNvPr>
          <p:cNvCxnSpPr>
            <a:cxnSpLocks/>
          </p:cNvCxnSpPr>
          <p:nvPr/>
        </p:nvCxnSpPr>
        <p:spPr>
          <a:xfrm>
            <a:off x="8704725" y="3334862"/>
            <a:ext cx="10586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Immagine 36">
            <a:extLst>
              <a:ext uri="{FF2B5EF4-FFF2-40B4-BE49-F238E27FC236}">
                <a16:creationId xmlns:a16="http://schemas.microsoft.com/office/drawing/2014/main" id="{393D75B5-2554-469E-8503-2285161311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8362" y="4371986"/>
            <a:ext cx="2352998" cy="1586130"/>
          </a:xfrm>
          <a:prstGeom prst="rect">
            <a:avLst/>
          </a:prstGeom>
        </p:spPr>
      </p:pic>
      <p:sp>
        <p:nvSpPr>
          <p:cNvPr id="38" name="Rettangolo 37">
            <a:extLst>
              <a:ext uri="{FF2B5EF4-FFF2-40B4-BE49-F238E27FC236}">
                <a16:creationId xmlns:a16="http://schemas.microsoft.com/office/drawing/2014/main" id="{C1DD79A1-0347-4BA7-AD14-F43A9F9B49BF}"/>
              </a:ext>
            </a:extLst>
          </p:cNvPr>
          <p:cNvSpPr/>
          <p:nvPr/>
        </p:nvSpPr>
        <p:spPr>
          <a:xfrm>
            <a:off x="352338" y="5352176"/>
            <a:ext cx="3008133" cy="192947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9" name="Rettangolo 38">
            <a:extLst>
              <a:ext uri="{FF2B5EF4-FFF2-40B4-BE49-F238E27FC236}">
                <a16:creationId xmlns:a16="http://schemas.microsoft.com/office/drawing/2014/main" id="{C9A59E7D-2864-455E-B68F-F02652DA1ED0}"/>
              </a:ext>
            </a:extLst>
          </p:cNvPr>
          <p:cNvSpPr/>
          <p:nvPr/>
        </p:nvSpPr>
        <p:spPr>
          <a:xfrm>
            <a:off x="352338" y="4933104"/>
            <a:ext cx="3008133" cy="419072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72854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9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tangolo 12">
            <a:extLst>
              <a:ext uri="{FF2B5EF4-FFF2-40B4-BE49-F238E27FC236}">
                <a16:creationId xmlns:a16="http://schemas.microsoft.com/office/drawing/2014/main" id="{CB0F3CC7-D155-4DED-B513-5B4595C79FD5}"/>
              </a:ext>
            </a:extLst>
          </p:cNvPr>
          <p:cNvSpPr/>
          <p:nvPr/>
        </p:nvSpPr>
        <p:spPr>
          <a:xfrm>
            <a:off x="74811" y="6393984"/>
            <a:ext cx="12042378" cy="38305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7B954650-793E-441E-B65B-6ABC0362C7E5}"/>
              </a:ext>
            </a:extLst>
          </p:cNvPr>
          <p:cNvSpPr txBox="1"/>
          <p:nvPr/>
        </p:nvSpPr>
        <p:spPr>
          <a:xfrm>
            <a:off x="209548" y="6393984"/>
            <a:ext cx="11791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Bayesian Data Analysis – A Primer                    Workshop 2021                    Marco D’Alessandro (PhD)                    ISTC CNR </a:t>
            </a:r>
            <a:r>
              <a:rPr lang="it-IT" dirty="0" err="1">
                <a:solidFill>
                  <a:schemeClr val="bg1"/>
                </a:solidFill>
              </a:rPr>
              <a:t>Italy</a:t>
            </a:r>
            <a:r>
              <a:rPr lang="it-IT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7DCC9A65-12FD-4247-A43C-A7A4B18F810A}"/>
              </a:ext>
            </a:extLst>
          </p:cNvPr>
          <p:cNvSpPr/>
          <p:nvPr/>
        </p:nvSpPr>
        <p:spPr>
          <a:xfrm>
            <a:off x="1935951" y="1038030"/>
            <a:ext cx="832009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2400" b="1" dirty="0"/>
              <a:t>Ok, </a:t>
            </a:r>
            <a:r>
              <a:rPr lang="it-IT" sz="2400" b="1" dirty="0" err="1"/>
              <a:t>now</a:t>
            </a:r>
            <a:r>
              <a:rPr lang="it-IT" sz="2400" b="1" dirty="0"/>
              <a:t> </a:t>
            </a:r>
            <a:r>
              <a:rPr lang="it-IT" sz="2400" b="1" dirty="0" err="1"/>
              <a:t>we</a:t>
            </a:r>
            <a:r>
              <a:rPr lang="it-IT" sz="2400" b="1" dirty="0"/>
              <a:t> </a:t>
            </a:r>
            <a:r>
              <a:rPr lang="it-IT" sz="2400" b="1" dirty="0" err="1"/>
              <a:t>have</a:t>
            </a:r>
            <a:r>
              <a:rPr lang="it-IT" sz="2400" b="1" dirty="0"/>
              <a:t> the </a:t>
            </a:r>
            <a:r>
              <a:rPr lang="it-IT" sz="2400" b="1" dirty="0" err="1"/>
              <a:t>posterior</a:t>
            </a:r>
            <a:r>
              <a:rPr lang="it-IT" sz="2400" b="1" dirty="0"/>
              <a:t> </a:t>
            </a:r>
            <a:r>
              <a:rPr lang="it-IT" sz="2400" b="1" dirty="0" err="1"/>
              <a:t>distributions</a:t>
            </a:r>
            <a:r>
              <a:rPr lang="it-IT" sz="2400" b="1" dirty="0"/>
              <a:t> for </a:t>
            </a:r>
            <a:r>
              <a:rPr lang="it-IT" sz="2400" b="1" dirty="0" err="1"/>
              <a:t>each</a:t>
            </a:r>
            <a:r>
              <a:rPr lang="it-IT" sz="2400" b="1" dirty="0"/>
              <a:t> </a:t>
            </a:r>
            <a:r>
              <a:rPr lang="it-IT" sz="2400" b="1" dirty="0" err="1"/>
              <a:t>parameter</a:t>
            </a:r>
            <a:endParaRPr lang="it-IT" sz="2400" dirty="0"/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A2EF96AA-3474-4F6C-B4DB-82A0CA213E36}"/>
              </a:ext>
            </a:extLst>
          </p:cNvPr>
          <p:cNvSpPr/>
          <p:nvPr/>
        </p:nvSpPr>
        <p:spPr>
          <a:xfrm>
            <a:off x="5228455" y="2180331"/>
            <a:ext cx="17350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2400" b="1" dirty="0" err="1">
                <a:solidFill>
                  <a:srgbClr val="FF0000"/>
                </a:solidFill>
              </a:rPr>
              <a:t>Then</a:t>
            </a:r>
            <a:r>
              <a:rPr lang="it-IT" sz="2400" b="1" dirty="0">
                <a:solidFill>
                  <a:srgbClr val="FF0000"/>
                </a:solidFill>
              </a:rPr>
              <a:t> </a:t>
            </a:r>
            <a:r>
              <a:rPr lang="it-IT" sz="2400" b="1" dirty="0" err="1">
                <a:solidFill>
                  <a:srgbClr val="FF0000"/>
                </a:solidFill>
              </a:rPr>
              <a:t>What</a:t>
            </a:r>
            <a:r>
              <a:rPr lang="it-IT" sz="2400" b="1" dirty="0">
                <a:solidFill>
                  <a:srgbClr val="FF0000"/>
                </a:solidFill>
              </a:rPr>
              <a:t>?</a:t>
            </a:r>
            <a:endParaRPr lang="it-IT" sz="2400" dirty="0">
              <a:solidFill>
                <a:srgbClr val="FF0000"/>
              </a:solidFill>
            </a:endParaRPr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4B81408F-590A-43C4-841C-418855D875E0}"/>
              </a:ext>
            </a:extLst>
          </p:cNvPr>
          <p:cNvSpPr/>
          <p:nvPr/>
        </p:nvSpPr>
        <p:spPr>
          <a:xfrm>
            <a:off x="3530426" y="3361731"/>
            <a:ext cx="5131148" cy="23083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2400" b="1" dirty="0"/>
              <a:t>Use </a:t>
            </a:r>
            <a:r>
              <a:rPr lang="it-IT" sz="2400" b="1" dirty="0" err="1"/>
              <a:t>posteriors</a:t>
            </a:r>
            <a:r>
              <a:rPr lang="it-IT" sz="2400" b="1" dirty="0"/>
              <a:t> in </a:t>
            </a:r>
            <a:r>
              <a:rPr lang="it-IT" sz="2400" b="1" dirty="0" err="1"/>
              <a:t>any</a:t>
            </a:r>
            <a:r>
              <a:rPr lang="it-IT" sz="2400" b="1" dirty="0"/>
              <a:t> way </a:t>
            </a:r>
            <a:r>
              <a:rPr lang="it-IT" sz="2400" b="1" dirty="0" err="1"/>
              <a:t>you</a:t>
            </a:r>
            <a:r>
              <a:rPr lang="it-IT" sz="2400" b="1" dirty="0"/>
              <a:t> </a:t>
            </a:r>
            <a:r>
              <a:rPr lang="it-IT" sz="2400" b="1" dirty="0" err="1"/>
              <a:t>want</a:t>
            </a:r>
            <a:r>
              <a:rPr lang="it-IT" sz="2400" b="1" dirty="0"/>
              <a:t>:</a:t>
            </a:r>
          </a:p>
          <a:p>
            <a:pPr marL="342900" indent="-342900">
              <a:buFontTx/>
              <a:buChar char="-"/>
            </a:pPr>
            <a:r>
              <a:rPr lang="it-IT" sz="2400" b="1" dirty="0" err="1"/>
              <a:t>Transform</a:t>
            </a:r>
            <a:r>
              <a:rPr lang="it-IT" sz="2400" b="1" dirty="0"/>
              <a:t> </a:t>
            </a:r>
            <a:r>
              <a:rPr lang="it-IT" sz="2400" b="1" dirty="0" err="1"/>
              <a:t>posteriors</a:t>
            </a:r>
            <a:endParaRPr lang="it-IT" sz="2400" b="1" dirty="0"/>
          </a:p>
          <a:p>
            <a:pPr marL="342900" indent="-342900">
              <a:buFontTx/>
              <a:buChar char="-"/>
            </a:pPr>
            <a:r>
              <a:rPr lang="it-IT" sz="2400" b="1" dirty="0"/>
              <a:t>Compute </a:t>
            </a:r>
            <a:r>
              <a:rPr lang="it-IT" sz="2400" b="1" dirty="0" err="1"/>
              <a:t>statistics</a:t>
            </a:r>
            <a:r>
              <a:rPr lang="it-IT" sz="2400" b="1" dirty="0"/>
              <a:t> on the </a:t>
            </a:r>
            <a:r>
              <a:rPr lang="it-IT" sz="2400" b="1" dirty="0" err="1"/>
              <a:t>posteriors</a:t>
            </a:r>
            <a:endParaRPr lang="it-IT" sz="2400" b="1" dirty="0"/>
          </a:p>
          <a:p>
            <a:pPr marL="342900" indent="-342900">
              <a:buFontTx/>
              <a:buChar char="-"/>
            </a:pPr>
            <a:r>
              <a:rPr lang="it-IT" sz="2400" b="1" dirty="0"/>
              <a:t>Do </a:t>
            </a:r>
            <a:r>
              <a:rPr lang="it-IT" sz="2400" b="1" dirty="0" err="1"/>
              <a:t>hypothesis</a:t>
            </a:r>
            <a:r>
              <a:rPr lang="it-IT" sz="2400" b="1" dirty="0"/>
              <a:t> testing</a:t>
            </a:r>
          </a:p>
          <a:p>
            <a:pPr marL="342900" indent="-342900">
              <a:buFontTx/>
              <a:buChar char="-"/>
            </a:pPr>
            <a:r>
              <a:rPr lang="it-IT" sz="2400" b="1" dirty="0"/>
              <a:t>Simulate Data</a:t>
            </a:r>
          </a:p>
          <a:p>
            <a:pPr marL="342900" indent="-342900">
              <a:buFontTx/>
              <a:buChar char="-"/>
            </a:pPr>
            <a:endParaRPr lang="it-IT" sz="2400" dirty="0"/>
          </a:p>
        </p:txBody>
      </p:sp>
    </p:spTree>
    <p:extLst>
      <p:ext uri="{BB962C8B-B14F-4D97-AF65-F5344CB8AC3E}">
        <p14:creationId xmlns:p14="http://schemas.microsoft.com/office/powerpoint/2010/main" val="28196015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tangolo 12">
            <a:extLst>
              <a:ext uri="{FF2B5EF4-FFF2-40B4-BE49-F238E27FC236}">
                <a16:creationId xmlns:a16="http://schemas.microsoft.com/office/drawing/2014/main" id="{448556CF-E3CA-4233-8D85-AFA9DAC35DAF}"/>
              </a:ext>
            </a:extLst>
          </p:cNvPr>
          <p:cNvSpPr/>
          <p:nvPr/>
        </p:nvSpPr>
        <p:spPr>
          <a:xfrm>
            <a:off x="74811" y="6393984"/>
            <a:ext cx="12042378" cy="38305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B5DD1EA3-18BD-4E5E-B134-336C7EDD00C0}"/>
              </a:ext>
            </a:extLst>
          </p:cNvPr>
          <p:cNvSpPr txBox="1"/>
          <p:nvPr/>
        </p:nvSpPr>
        <p:spPr>
          <a:xfrm>
            <a:off x="209548" y="6393984"/>
            <a:ext cx="11791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Bayesian Data Analysis – A Primer                    Workshop 2021                    Marco D’Alessandro (PhD)                    ISTC CNR </a:t>
            </a:r>
            <a:r>
              <a:rPr lang="it-IT" dirty="0" err="1">
                <a:solidFill>
                  <a:schemeClr val="bg1"/>
                </a:solidFill>
              </a:rPr>
              <a:t>Italy</a:t>
            </a:r>
            <a:r>
              <a:rPr lang="it-IT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8" name="Inhaltsplatzhalter 2">
            <a:extLst>
              <a:ext uri="{FF2B5EF4-FFF2-40B4-BE49-F238E27FC236}">
                <a16:creationId xmlns:a16="http://schemas.microsoft.com/office/drawing/2014/main" id="{1E6D529B-D95F-493F-843E-938714BC3254}"/>
              </a:ext>
            </a:extLst>
          </p:cNvPr>
          <p:cNvSpPr txBox="1">
            <a:spLocks/>
          </p:cNvSpPr>
          <p:nvPr/>
        </p:nvSpPr>
        <p:spPr>
          <a:xfrm>
            <a:off x="1749040" y="836712"/>
            <a:ext cx="8712968" cy="518457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An ODE epidemiological model of control measures and asymptomatic undetected individuals:</a:t>
            </a:r>
            <a:endParaRPr lang="en-US" dirty="0"/>
          </a:p>
        </p:txBody>
      </p:sp>
      <p:pic>
        <p:nvPicPr>
          <p:cNvPr id="39" name="Picture 3">
            <a:extLst>
              <a:ext uri="{FF2B5EF4-FFF2-40B4-BE49-F238E27FC236}">
                <a16:creationId xmlns:a16="http://schemas.microsoft.com/office/drawing/2014/main" id="{4FD2C816-EBCD-4BBD-A148-44EC4F42C5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5794" y="2306342"/>
            <a:ext cx="5673377" cy="3194112"/>
          </a:xfrm>
          <a:prstGeom prst="rect">
            <a:avLst/>
          </a:prstGeom>
        </p:spPr>
      </p:pic>
      <p:pic>
        <p:nvPicPr>
          <p:cNvPr id="40" name="Picture 4">
            <a:extLst>
              <a:ext uri="{FF2B5EF4-FFF2-40B4-BE49-F238E27FC236}">
                <a16:creationId xmlns:a16="http://schemas.microsoft.com/office/drawing/2014/main" id="{FBACDB20-5CF9-4E96-B67B-73FE19E0A6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9447" y="2250810"/>
            <a:ext cx="3933825" cy="330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64013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tangolo 12">
            <a:extLst>
              <a:ext uri="{FF2B5EF4-FFF2-40B4-BE49-F238E27FC236}">
                <a16:creationId xmlns:a16="http://schemas.microsoft.com/office/drawing/2014/main" id="{CB0F3CC7-D155-4DED-B513-5B4595C79FD5}"/>
              </a:ext>
            </a:extLst>
          </p:cNvPr>
          <p:cNvSpPr/>
          <p:nvPr/>
        </p:nvSpPr>
        <p:spPr>
          <a:xfrm>
            <a:off x="74811" y="6393984"/>
            <a:ext cx="12042378" cy="38305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7B954650-793E-441E-B65B-6ABC0362C7E5}"/>
              </a:ext>
            </a:extLst>
          </p:cNvPr>
          <p:cNvSpPr txBox="1"/>
          <p:nvPr/>
        </p:nvSpPr>
        <p:spPr>
          <a:xfrm>
            <a:off x="209548" y="6393984"/>
            <a:ext cx="11791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Bayesian Data Analysis – A Primer                    Workshop 2021                    Marco D’Alessandro (PhD)                    ISTC CNR </a:t>
            </a:r>
            <a:r>
              <a:rPr lang="it-IT" dirty="0" err="1">
                <a:solidFill>
                  <a:schemeClr val="bg1"/>
                </a:solidFill>
              </a:rPr>
              <a:t>Italy</a:t>
            </a:r>
            <a:r>
              <a:rPr lang="it-IT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14ECC785-5DEA-489D-A069-1611B7AFC0FB}"/>
              </a:ext>
            </a:extLst>
          </p:cNvPr>
          <p:cNvSpPr/>
          <p:nvPr/>
        </p:nvSpPr>
        <p:spPr>
          <a:xfrm>
            <a:off x="3375639" y="665154"/>
            <a:ext cx="5440721" cy="101566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it-IT" sz="3600" b="1" dirty="0" err="1"/>
              <a:t>Bayesian</a:t>
            </a:r>
            <a:r>
              <a:rPr lang="it-IT" sz="3600" b="1" dirty="0"/>
              <a:t> </a:t>
            </a:r>
            <a:r>
              <a:rPr lang="it-IT" sz="3600" b="1" dirty="0" err="1"/>
              <a:t>Inference</a:t>
            </a:r>
            <a:endParaRPr lang="it-IT" sz="3600" b="1" dirty="0"/>
          </a:p>
          <a:p>
            <a:pPr algn="ctr"/>
            <a:r>
              <a:rPr lang="it-IT" sz="2400" b="1" dirty="0">
                <a:solidFill>
                  <a:srgbClr val="FF0000"/>
                </a:solidFill>
              </a:rPr>
              <a:t>(Point </a:t>
            </a:r>
            <a:r>
              <a:rPr lang="it-IT" sz="2400" b="1" dirty="0" err="1">
                <a:solidFill>
                  <a:srgbClr val="FF0000"/>
                </a:solidFill>
              </a:rPr>
              <a:t>Null</a:t>
            </a:r>
            <a:r>
              <a:rPr lang="it-IT" sz="2400" b="1" dirty="0">
                <a:solidFill>
                  <a:srgbClr val="FF0000"/>
                </a:solidFill>
              </a:rPr>
              <a:t>) </a:t>
            </a:r>
            <a:r>
              <a:rPr lang="it-IT" sz="2400" b="1" dirty="0" err="1">
                <a:solidFill>
                  <a:srgbClr val="FF0000"/>
                </a:solidFill>
              </a:rPr>
              <a:t>Hypothesis</a:t>
            </a:r>
            <a:r>
              <a:rPr lang="it-IT" sz="2400" b="1" dirty="0">
                <a:solidFill>
                  <a:srgbClr val="FF0000"/>
                </a:solidFill>
              </a:rPr>
              <a:t> Testing</a:t>
            </a:r>
          </a:p>
        </p:txBody>
      </p:sp>
      <p:pic>
        <p:nvPicPr>
          <p:cNvPr id="8" name="Picture 3">
            <a:extLst>
              <a:ext uri="{FF2B5EF4-FFF2-40B4-BE49-F238E27FC236}">
                <a16:creationId xmlns:a16="http://schemas.microsoft.com/office/drawing/2014/main" id="{DE0F9F69-311D-4E4D-B686-13B1A6B2A3D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635" y="2469788"/>
            <a:ext cx="6552728" cy="2808312"/>
          </a:xfrm>
          <a:prstGeom prst="rect">
            <a:avLst/>
          </a:prstGeom>
        </p:spPr>
      </p:pic>
      <p:sp>
        <p:nvSpPr>
          <p:cNvPr id="3" name="Rettangolo 2">
            <a:extLst>
              <a:ext uri="{FF2B5EF4-FFF2-40B4-BE49-F238E27FC236}">
                <a16:creationId xmlns:a16="http://schemas.microsoft.com/office/drawing/2014/main" id="{7855B7CF-1714-4F84-8855-00358D506D63}"/>
              </a:ext>
            </a:extLst>
          </p:cNvPr>
          <p:cNvSpPr/>
          <p:nvPr/>
        </p:nvSpPr>
        <p:spPr>
          <a:xfrm>
            <a:off x="5067002" y="2159179"/>
            <a:ext cx="20770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dirty="0" err="1"/>
              <a:t>Regression</a:t>
            </a:r>
            <a:r>
              <a:rPr lang="it-IT" dirty="0"/>
              <a:t> </a:t>
            </a:r>
            <a:r>
              <a:rPr lang="it-IT" dirty="0" err="1"/>
              <a:t>problem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3FCAB642-CE37-445F-A901-C355E1B1C611}"/>
                  </a:ext>
                </a:extLst>
              </p:cNvPr>
              <p:cNvSpPr txBox="1"/>
              <p:nvPr/>
            </p:nvSpPr>
            <p:spPr>
              <a:xfrm>
                <a:off x="5152279" y="5450209"/>
                <a:ext cx="188744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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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+ 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3FCAB642-CE37-445F-A901-C355E1B1C6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2279" y="5450209"/>
                <a:ext cx="1887440" cy="276999"/>
              </a:xfrm>
              <a:prstGeom prst="rect">
                <a:avLst/>
              </a:prstGeom>
              <a:blipFill>
                <a:blip r:embed="rId3"/>
                <a:stretch>
                  <a:fillRect l="-1290" t="-2174" b="-3260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3025836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tangolo 12">
            <a:extLst>
              <a:ext uri="{FF2B5EF4-FFF2-40B4-BE49-F238E27FC236}">
                <a16:creationId xmlns:a16="http://schemas.microsoft.com/office/drawing/2014/main" id="{CB0F3CC7-D155-4DED-B513-5B4595C79FD5}"/>
              </a:ext>
            </a:extLst>
          </p:cNvPr>
          <p:cNvSpPr/>
          <p:nvPr/>
        </p:nvSpPr>
        <p:spPr>
          <a:xfrm>
            <a:off x="74811" y="6393984"/>
            <a:ext cx="12042378" cy="38305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7B954650-793E-441E-B65B-6ABC0362C7E5}"/>
              </a:ext>
            </a:extLst>
          </p:cNvPr>
          <p:cNvSpPr txBox="1"/>
          <p:nvPr/>
        </p:nvSpPr>
        <p:spPr>
          <a:xfrm>
            <a:off x="209548" y="6393984"/>
            <a:ext cx="11791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Bayesian Data Analysis – A Primer                    Workshop 2021                    Marco D’Alessandro (PhD)                    ISTC CNR </a:t>
            </a:r>
            <a:r>
              <a:rPr lang="it-IT" dirty="0" err="1">
                <a:solidFill>
                  <a:schemeClr val="bg1"/>
                </a:solidFill>
              </a:rPr>
              <a:t>Italy</a:t>
            </a:r>
            <a:r>
              <a:rPr lang="it-IT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14ECC785-5DEA-489D-A069-1611B7AFC0FB}"/>
              </a:ext>
            </a:extLst>
          </p:cNvPr>
          <p:cNvSpPr/>
          <p:nvPr/>
        </p:nvSpPr>
        <p:spPr>
          <a:xfrm>
            <a:off x="3375639" y="665154"/>
            <a:ext cx="5440721" cy="101566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it-IT" sz="3600" b="1" dirty="0" err="1"/>
              <a:t>Bayesian</a:t>
            </a:r>
            <a:r>
              <a:rPr lang="it-IT" sz="3600" b="1" dirty="0"/>
              <a:t> </a:t>
            </a:r>
            <a:r>
              <a:rPr lang="it-IT" sz="3600" b="1" dirty="0" err="1"/>
              <a:t>Inference</a:t>
            </a:r>
            <a:endParaRPr lang="it-IT" sz="3600" b="1" dirty="0"/>
          </a:p>
          <a:p>
            <a:pPr algn="ctr"/>
            <a:r>
              <a:rPr lang="it-IT" sz="2400" b="1" dirty="0">
                <a:solidFill>
                  <a:srgbClr val="FF0000"/>
                </a:solidFill>
              </a:rPr>
              <a:t>(Point </a:t>
            </a:r>
            <a:r>
              <a:rPr lang="it-IT" sz="2400" b="1" dirty="0" err="1">
                <a:solidFill>
                  <a:srgbClr val="FF0000"/>
                </a:solidFill>
              </a:rPr>
              <a:t>Null</a:t>
            </a:r>
            <a:r>
              <a:rPr lang="it-IT" sz="2400" b="1" dirty="0">
                <a:solidFill>
                  <a:srgbClr val="FF0000"/>
                </a:solidFill>
              </a:rPr>
              <a:t>) </a:t>
            </a:r>
            <a:r>
              <a:rPr lang="it-IT" sz="2400" b="1" dirty="0" err="1">
                <a:solidFill>
                  <a:srgbClr val="FF0000"/>
                </a:solidFill>
              </a:rPr>
              <a:t>Hypothesis</a:t>
            </a:r>
            <a:r>
              <a:rPr lang="it-IT" sz="2400" b="1" dirty="0">
                <a:solidFill>
                  <a:srgbClr val="FF0000"/>
                </a:solidFill>
              </a:rPr>
              <a:t> Testing</a:t>
            </a:r>
          </a:p>
        </p:txBody>
      </p:sp>
      <p:pic>
        <p:nvPicPr>
          <p:cNvPr id="8" name="Picture 3">
            <a:extLst>
              <a:ext uri="{FF2B5EF4-FFF2-40B4-BE49-F238E27FC236}">
                <a16:creationId xmlns:a16="http://schemas.microsoft.com/office/drawing/2014/main" id="{DE0F9F69-311D-4E4D-B686-13B1A6B2A3D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0578" y="1680817"/>
            <a:ext cx="6552728" cy="280831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3FCAB642-CE37-445F-A901-C355E1B1C611}"/>
                  </a:ext>
                </a:extLst>
              </p:cNvPr>
              <p:cNvSpPr txBox="1"/>
              <p:nvPr/>
            </p:nvSpPr>
            <p:spPr>
              <a:xfrm>
                <a:off x="5152279" y="4552587"/>
                <a:ext cx="188744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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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+ 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3FCAB642-CE37-445F-A901-C355E1B1C6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2279" y="4552587"/>
                <a:ext cx="1887440" cy="276999"/>
              </a:xfrm>
              <a:prstGeom prst="rect">
                <a:avLst/>
              </a:prstGeom>
              <a:blipFill>
                <a:blip r:embed="rId3"/>
                <a:stretch>
                  <a:fillRect l="-1290" t="-2222" b="-3555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ttangolo 1">
                <a:extLst>
                  <a:ext uri="{FF2B5EF4-FFF2-40B4-BE49-F238E27FC236}">
                    <a16:creationId xmlns:a16="http://schemas.microsoft.com/office/drawing/2014/main" id="{90E0A40F-B5F0-464C-B423-F045F0079DDE}"/>
                  </a:ext>
                </a:extLst>
              </p:cNvPr>
              <p:cNvSpPr/>
              <p:nvPr/>
            </p:nvSpPr>
            <p:spPr>
              <a:xfrm>
                <a:off x="4984351" y="4943371"/>
                <a:ext cx="230890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it-IT" b="1" dirty="0"/>
                  <a:t>Make </a:t>
                </a:r>
                <a:r>
                  <a:rPr lang="it-IT" b="1" dirty="0" err="1"/>
                  <a:t>inference</a:t>
                </a:r>
                <a:r>
                  <a:rPr lang="it-IT" b="1" dirty="0"/>
                  <a:t>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1" i="1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</m:t>
                        </m:r>
                      </m:e>
                      <m:sub>
                        <m:r>
                          <a:rPr lang="it-IT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it-IT" b="1" dirty="0"/>
                  <a:t> </a:t>
                </a:r>
              </a:p>
            </p:txBody>
          </p:sp>
        </mc:Choice>
        <mc:Fallback xmlns="">
          <p:sp>
            <p:nvSpPr>
              <p:cNvPr id="2" name="Rettangolo 1">
                <a:extLst>
                  <a:ext uri="{FF2B5EF4-FFF2-40B4-BE49-F238E27FC236}">
                    <a16:creationId xmlns:a16="http://schemas.microsoft.com/office/drawing/2014/main" id="{90E0A40F-B5F0-464C-B423-F045F0079D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4351" y="4943371"/>
                <a:ext cx="2308902" cy="369332"/>
              </a:xfrm>
              <a:prstGeom prst="rect">
                <a:avLst/>
              </a:prstGeom>
              <a:blipFill>
                <a:blip r:embed="rId4"/>
                <a:stretch>
                  <a:fillRect l="-2381" t="-9836" b="-2459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ttangolo 4">
                <a:extLst>
                  <a:ext uri="{FF2B5EF4-FFF2-40B4-BE49-F238E27FC236}">
                    <a16:creationId xmlns:a16="http://schemas.microsoft.com/office/drawing/2014/main" id="{2248B2F6-B37D-4560-8C78-A3FD7CD26202}"/>
                  </a:ext>
                </a:extLst>
              </p:cNvPr>
              <p:cNvSpPr/>
              <p:nvPr/>
            </p:nvSpPr>
            <p:spPr>
              <a:xfrm>
                <a:off x="5017629" y="5800491"/>
                <a:ext cx="224234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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  ~  </m:t>
                      </m:r>
                      <m:r>
                        <m:rPr>
                          <m:sty m:val="p"/>
                        </m:rPr>
                        <a:rPr lang="it-IT" b="0" i="0" smtClean="0">
                          <a:latin typeface="Cambria Math" panose="02040503050406030204" pitchFamily="18" charset="0"/>
                        </a:rPr>
                        <m:t>Normal</m:t>
                      </m:r>
                      <m:r>
                        <a:rPr lang="it-IT" b="0" i="0" smtClean="0">
                          <a:latin typeface="Cambria Math" panose="02040503050406030204" pitchFamily="18" charset="0"/>
                        </a:rPr>
                        <m:t>(0, 10)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5" name="Rettangolo 4">
                <a:extLst>
                  <a:ext uri="{FF2B5EF4-FFF2-40B4-BE49-F238E27FC236}">
                    <a16:creationId xmlns:a16="http://schemas.microsoft.com/office/drawing/2014/main" id="{2248B2F6-B37D-4560-8C78-A3FD7CD262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7629" y="5800491"/>
                <a:ext cx="2242345" cy="369332"/>
              </a:xfrm>
              <a:prstGeom prst="rect">
                <a:avLst/>
              </a:prstGeom>
              <a:blipFill>
                <a:blip r:embed="rId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ttangolo 5">
                <a:extLst>
                  <a:ext uri="{FF2B5EF4-FFF2-40B4-BE49-F238E27FC236}">
                    <a16:creationId xmlns:a16="http://schemas.microsoft.com/office/drawing/2014/main" id="{2EB7C873-E276-4EC1-A805-0DD03D0B3FAF}"/>
                  </a:ext>
                </a:extLst>
              </p:cNvPr>
              <p:cNvSpPr/>
              <p:nvPr/>
            </p:nvSpPr>
            <p:spPr>
              <a:xfrm>
                <a:off x="5591768" y="5352198"/>
                <a:ext cx="125389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it-IT" dirty="0" err="1"/>
                  <a:t>Prior</a:t>
                </a:r>
                <a:r>
                  <a:rPr lang="it-IT" dirty="0"/>
                  <a:t>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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it-IT" b="1" dirty="0"/>
                  <a:t> </a:t>
                </a:r>
                <a:endParaRPr lang="it-IT" dirty="0"/>
              </a:p>
            </p:txBody>
          </p:sp>
        </mc:Choice>
        <mc:Fallback xmlns="">
          <p:sp>
            <p:nvSpPr>
              <p:cNvPr id="6" name="Rettangolo 5">
                <a:extLst>
                  <a:ext uri="{FF2B5EF4-FFF2-40B4-BE49-F238E27FC236}">
                    <a16:creationId xmlns:a16="http://schemas.microsoft.com/office/drawing/2014/main" id="{2EB7C873-E276-4EC1-A805-0DD03D0B3F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1768" y="5352198"/>
                <a:ext cx="1253891" cy="369332"/>
              </a:xfrm>
              <a:prstGeom prst="rect">
                <a:avLst/>
              </a:prstGeom>
              <a:blipFill>
                <a:blip r:embed="rId6"/>
                <a:stretch>
                  <a:fillRect l="-3883" t="-9836" b="-2459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0658239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tangolo 12">
            <a:extLst>
              <a:ext uri="{FF2B5EF4-FFF2-40B4-BE49-F238E27FC236}">
                <a16:creationId xmlns:a16="http://schemas.microsoft.com/office/drawing/2014/main" id="{CB0F3CC7-D155-4DED-B513-5B4595C79FD5}"/>
              </a:ext>
            </a:extLst>
          </p:cNvPr>
          <p:cNvSpPr/>
          <p:nvPr/>
        </p:nvSpPr>
        <p:spPr>
          <a:xfrm>
            <a:off x="74811" y="6393984"/>
            <a:ext cx="12042378" cy="38305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7B954650-793E-441E-B65B-6ABC0362C7E5}"/>
              </a:ext>
            </a:extLst>
          </p:cNvPr>
          <p:cNvSpPr txBox="1"/>
          <p:nvPr/>
        </p:nvSpPr>
        <p:spPr>
          <a:xfrm>
            <a:off x="209548" y="6393984"/>
            <a:ext cx="11791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Bayesian Data Analysis – A Primer                    Workshop 2021                    Marco D’Alessandro (PhD)                    ISTC CNR </a:t>
            </a:r>
            <a:r>
              <a:rPr lang="it-IT" dirty="0" err="1">
                <a:solidFill>
                  <a:schemeClr val="bg1"/>
                </a:solidFill>
              </a:rPr>
              <a:t>Italy</a:t>
            </a:r>
            <a:r>
              <a:rPr lang="it-IT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14ECC785-5DEA-489D-A069-1611B7AFC0FB}"/>
              </a:ext>
            </a:extLst>
          </p:cNvPr>
          <p:cNvSpPr/>
          <p:nvPr/>
        </p:nvSpPr>
        <p:spPr>
          <a:xfrm>
            <a:off x="3375639" y="665154"/>
            <a:ext cx="5440721" cy="101566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it-IT" sz="3600" b="1" dirty="0" err="1"/>
              <a:t>Bayesian</a:t>
            </a:r>
            <a:r>
              <a:rPr lang="it-IT" sz="3600" b="1" dirty="0"/>
              <a:t> </a:t>
            </a:r>
            <a:r>
              <a:rPr lang="it-IT" sz="3600" b="1" dirty="0" err="1"/>
              <a:t>Inference</a:t>
            </a:r>
            <a:endParaRPr lang="it-IT" sz="3600" b="1" dirty="0"/>
          </a:p>
          <a:p>
            <a:pPr algn="ctr"/>
            <a:r>
              <a:rPr lang="it-IT" sz="2400" b="1" dirty="0">
                <a:solidFill>
                  <a:srgbClr val="FF0000"/>
                </a:solidFill>
              </a:rPr>
              <a:t>(Point </a:t>
            </a:r>
            <a:r>
              <a:rPr lang="it-IT" sz="2400" b="1" dirty="0" err="1">
                <a:solidFill>
                  <a:srgbClr val="FF0000"/>
                </a:solidFill>
              </a:rPr>
              <a:t>Null</a:t>
            </a:r>
            <a:r>
              <a:rPr lang="it-IT" sz="2400" b="1" dirty="0">
                <a:solidFill>
                  <a:srgbClr val="FF0000"/>
                </a:solidFill>
              </a:rPr>
              <a:t>) </a:t>
            </a:r>
            <a:r>
              <a:rPr lang="it-IT" sz="2400" b="1" dirty="0" err="1">
                <a:solidFill>
                  <a:srgbClr val="FF0000"/>
                </a:solidFill>
              </a:rPr>
              <a:t>Hypothesis</a:t>
            </a:r>
            <a:r>
              <a:rPr lang="it-IT" sz="2400" b="1" dirty="0">
                <a:solidFill>
                  <a:srgbClr val="FF0000"/>
                </a:solidFill>
              </a:rPr>
              <a:t> Testing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19D6E022-739B-459E-BF00-D81E2A1B36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6597" y="1923229"/>
            <a:ext cx="5398019" cy="287731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ttangolo 9">
                <a:extLst>
                  <a:ext uri="{FF2B5EF4-FFF2-40B4-BE49-F238E27FC236}">
                    <a16:creationId xmlns:a16="http://schemas.microsoft.com/office/drawing/2014/main" id="{B245F01E-F4CD-4FF0-A25E-DCB646639280}"/>
                  </a:ext>
                </a:extLst>
              </p:cNvPr>
              <p:cNvSpPr/>
              <p:nvPr/>
            </p:nvSpPr>
            <p:spPr>
              <a:xfrm>
                <a:off x="5785606" y="4536239"/>
                <a:ext cx="51751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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it-IT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0" name="Rettangolo 9">
                <a:extLst>
                  <a:ext uri="{FF2B5EF4-FFF2-40B4-BE49-F238E27FC236}">
                    <a16:creationId xmlns:a16="http://schemas.microsoft.com/office/drawing/2014/main" id="{B245F01E-F4CD-4FF0-A25E-DCB6466392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5606" y="4536239"/>
                <a:ext cx="517513" cy="369332"/>
              </a:xfrm>
              <a:prstGeom prst="rect">
                <a:avLst/>
              </a:prstGeom>
              <a:blipFill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ttangolo 10">
            <a:extLst>
              <a:ext uri="{FF2B5EF4-FFF2-40B4-BE49-F238E27FC236}">
                <a16:creationId xmlns:a16="http://schemas.microsoft.com/office/drawing/2014/main" id="{B11C2D1D-87E6-4F93-8839-DE912E7230DD}"/>
              </a:ext>
            </a:extLst>
          </p:cNvPr>
          <p:cNvSpPr/>
          <p:nvPr/>
        </p:nvSpPr>
        <p:spPr>
          <a:xfrm rot="16200000">
            <a:off x="2191993" y="3017939"/>
            <a:ext cx="17892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dirty="0" err="1"/>
              <a:t>Posterior</a:t>
            </a:r>
            <a:r>
              <a:rPr lang="it-IT" dirty="0"/>
              <a:t> </a:t>
            </a:r>
            <a:r>
              <a:rPr lang="it-IT" dirty="0" err="1"/>
              <a:t>Density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ttangolo 11">
                <a:extLst>
                  <a:ext uri="{FF2B5EF4-FFF2-40B4-BE49-F238E27FC236}">
                    <a16:creationId xmlns:a16="http://schemas.microsoft.com/office/drawing/2014/main" id="{A0B51C82-3EE1-4C42-B9F5-55EB0708264B}"/>
                  </a:ext>
                </a:extLst>
              </p:cNvPr>
              <p:cNvSpPr/>
              <p:nvPr/>
            </p:nvSpPr>
            <p:spPr>
              <a:xfrm>
                <a:off x="5415613" y="5280445"/>
                <a:ext cx="100726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𝐻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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it-IT" dirty="0"/>
                  <a:t>=0</a:t>
                </a:r>
              </a:p>
            </p:txBody>
          </p:sp>
        </mc:Choice>
        <mc:Fallback xmlns="">
          <p:sp>
            <p:nvSpPr>
              <p:cNvPr id="12" name="Rettangolo 11">
                <a:extLst>
                  <a:ext uri="{FF2B5EF4-FFF2-40B4-BE49-F238E27FC236}">
                    <a16:creationId xmlns:a16="http://schemas.microsoft.com/office/drawing/2014/main" id="{A0B51C82-3EE1-4C42-B9F5-55EB070826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5613" y="5280445"/>
                <a:ext cx="1007263" cy="369332"/>
              </a:xfrm>
              <a:prstGeom prst="rect">
                <a:avLst/>
              </a:prstGeom>
              <a:blipFill>
                <a:blip r:embed="rId4"/>
                <a:stretch>
                  <a:fillRect t="-8197" r="-4217" b="-2459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Connettore diritto 15">
            <a:extLst>
              <a:ext uri="{FF2B5EF4-FFF2-40B4-BE49-F238E27FC236}">
                <a16:creationId xmlns:a16="http://schemas.microsoft.com/office/drawing/2014/main" id="{0523B9F9-C533-4235-AD2A-8D9661DA936C}"/>
              </a:ext>
            </a:extLst>
          </p:cNvPr>
          <p:cNvCxnSpPr>
            <a:cxnSpLocks/>
          </p:cNvCxnSpPr>
          <p:nvPr/>
        </p:nvCxnSpPr>
        <p:spPr>
          <a:xfrm>
            <a:off x="6422876" y="3649211"/>
            <a:ext cx="2061740" cy="1099394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7" name="Rettangolo 16">
            <a:extLst>
              <a:ext uri="{FF2B5EF4-FFF2-40B4-BE49-F238E27FC236}">
                <a16:creationId xmlns:a16="http://schemas.microsoft.com/office/drawing/2014/main" id="{A5E1EDA4-D047-4CAD-87C7-3492E0789182}"/>
              </a:ext>
            </a:extLst>
          </p:cNvPr>
          <p:cNvSpPr/>
          <p:nvPr/>
        </p:nvSpPr>
        <p:spPr>
          <a:xfrm>
            <a:off x="8484616" y="4148441"/>
            <a:ext cx="3516884" cy="1200329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just"/>
            <a:r>
              <a:rPr lang="it-IT" dirty="0" err="1">
                <a:solidFill>
                  <a:schemeClr val="tx1"/>
                </a:solidFill>
              </a:rPr>
              <a:t>We</a:t>
            </a:r>
            <a:r>
              <a:rPr lang="it-IT" dirty="0">
                <a:solidFill>
                  <a:schemeClr val="tx1"/>
                </a:solidFill>
              </a:rPr>
              <a:t> can </a:t>
            </a:r>
            <a:r>
              <a:rPr lang="it-IT" dirty="0" err="1">
                <a:solidFill>
                  <a:schemeClr val="tx1"/>
                </a:solidFill>
              </a:rPr>
              <a:t>discern</a:t>
            </a:r>
            <a:r>
              <a:rPr lang="it-IT" dirty="0">
                <a:solidFill>
                  <a:schemeClr val="tx1"/>
                </a:solidFill>
              </a:rPr>
              <a:t> the </a:t>
            </a:r>
            <a:r>
              <a:rPr lang="it-IT" dirty="0" err="1">
                <a:solidFill>
                  <a:srgbClr val="FF0000"/>
                </a:solidFill>
              </a:rPr>
              <a:t>credible</a:t>
            </a:r>
            <a:r>
              <a:rPr lang="it-IT" dirty="0">
                <a:solidFill>
                  <a:srgbClr val="FF0000"/>
                </a:solidFill>
              </a:rPr>
              <a:t> </a:t>
            </a:r>
            <a:r>
              <a:rPr lang="it-IT" dirty="0" err="1">
                <a:solidFill>
                  <a:srgbClr val="FF0000"/>
                </a:solidFill>
              </a:rPr>
              <a:t>values</a:t>
            </a:r>
            <a:r>
              <a:rPr lang="it-IT" dirty="0">
                <a:solidFill>
                  <a:srgbClr val="FF0000"/>
                </a:solidFill>
              </a:rPr>
              <a:t> </a:t>
            </a:r>
            <a:r>
              <a:rPr lang="it-IT" dirty="0">
                <a:solidFill>
                  <a:schemeClr val="tx1"/>
                </a:solidFill>
              </a:rPr>
              <a:t>of the </a:t>
            </a:r>
            <a:r>
              <a:rPr lang="it-IT" dirty="0" err="1">
                <a:solidFill>
                  <a:schemeClr val="tx1"/>
                </a:solidFill>
              </a:rPr>
              <a:t>parameter</a:t>
            </a:r>
            <a:r>
              <a:rPr lang="it-IT" dirty="0">
                <a:solidFill>
                  <a:schemeClr val="tx1"/>
                </a:solidFill>
              </a:rPr>
              <a:t>. </a:t>
            </a:r>
            <a:r>
              <a:rPr lang="it-IT" dirty="0" err="1">
                <a:solidFill>
                  <a:schemeClr val="tx1"/>
                </a:solidFill>
              </a:rPr>
              <a:t>If</a:t>
            </a:r>
            <a:r>
              <a:rPr lang="it-IT" dirty="0">
                <a:solidFill>
                  <a:schemeClr val="tx1"/>
                </a:solidFill>
              </a:rPr>
              <a:t> the </a:t>
            </a:r>
            <a:r>
              <a:rPr lang="it-IT" dirty="0" err="1">
                <a:solidFill>
                  <a:srgbClr val="FF0000"/>
                </a:solidFill>
              </a:rPr>
              <a:t>null</a:t>
            </a:r>
            <a:r>
              <a:rPr lang="it-IT" dirty="0">
                <a:solidFill>
                  <a:srgbClr val="FF0000"/>
                </a:solidFill>
              </a:rPr>
              <a:t> </a:t>
            </a:r>
            <a:r>
              <a:rPr lang="it-IT" dirty="0" err="1">
                <a:solidFill>
                  <a:srgbClr val="FF0000"/>
                </a:solidFill>
              </a:rPr>
              <a:t>value</a:t>
            </a:r>
            <a:r>
              <a:rPr lang="it-IT" dirty="0">
                <a:solidFill>
                  <a:srgbClr val="FF0000"/>
                </a:solidFill>
              </a:rPr>
              <a:t> </a:t>
            </a:r>
            <a:r>
              <a:rPr lang="it-IT" dirty="0" err="1">
                <a:solidFill>
                  <a:schemeClr val="tx1"/>
                </a:solidFill>
              </a:rPr>
              <a:t>is</a:t>
            </a:r>
            <a:r>
              <a:rPr lang="it-IT" dirty="0">
                <a:solidFill>
                  <a:schemeClr val="tx1"/>
                </a:solidFill>
              </a:rPr>
              <a:t> far from the </a:t>
            </a:r>
            <a:r>
              <a:rPr lang="it-IT" dirty="0" err="1">
                <a:solidFill>
                  <a:schemeClr val="tx1"/>
                </a:solidFill>
              </a:rPr>
              <a:t>credible</a:t>
            </a:r>
            <a:r>
              <a:rPr lang="it-IT" dirty="0">
                <a:solidFill>
                  <a:schemeClr val="tx1"/>
                </a:solidFill>
              </a:rPr>
              <a:t> </a:t>
            </a:r>
            <a:r>
              <a:rPr lang="it-IT" dirty="0" err="1">
                <a:solidFill>
                  <a:schemeClr val="tx1"/>
                </a:solidFill>
              </a:rPr>
              <a:t>values</a:t>
            </a:r>
            <a:r>
              <a:rPr lang="it-IT" dirty="0">
                <a:solidFill>
                  <a:schemeClr val="tx1"/>
                </a:solidFill>
              </a:rPr>
              <a:t>, </a:t>
            </a:r>
            <a:r>
              <a:rPr lang="it-IT" dirty="0" err="1">
                <a:solidFill>
                  <a:schemeClr val="tx1"/>
                </a:solidFill>
              </a:rPr>
              <a:t>we</a:t>
            </a:r>
            <a:r>
              <a:rPr lang="it-IT" dirty="0">
                <a:solidFill>
                  <a:schemeClr val="tx1"/>
                </a:solidFill>
              </a:rPr>
              <a:t> </a:t>
            </a:r>
            <a:r>
              <a:rPr lang="it-IT" dirty="0" err="1">
                <a:solidFill>
                  <a:srgbClr val="FF0000"/>
                </a:solidFill>
              </a:rPr>
              <a:t>reject</a:t>
            </a:r>
            <a:r>
              <a:rPr lang="it-IT" dirty="0">
                <a:solidFill>
                  <a:schemeClr val="tx1"/>
                </a:solidFill>
              </a:rPr>
              <a:t> the </a:t>
            </a:r>
            <a:r>
              <a:rPr lang="it-IT" dirty="0" err="1">
                <a:solidFill>
                  <a:schemeClr val="tx1"/>
                </a:solidFill>
              </a:rPr>
              <a:t>null</a:t>
            </a:r>
            <a:r>
              <a:rPr lang="it-IT" dirty="0">
                <a:solidFill>
                  <a:schemeClr val="tx1"/>
                </a:solidFill>
              </a:rPr>
              <a:t> </a:t>
            </a:r>
            <a:r>
              <a:rPr lang="it-IT" dirty="0" err="1">
                <a:solidFill>
                  <a:schemeClr val="tx1"/>
                </a:solidFill>
              </a:rPr>
              <a:t>value</a:t>
            </a:r>
            <a:r>
              <a:rPr lang="it-IT" dirty="0">
                <a:solidFill>
                  <a:schemeClr val="tx1"/>
                </a:solidFill>
              </a:rPr>
              <a:t> </a:t>
            </a:r>
            <a:r>
              <a:rPr lang="it-IT" dirty="0" err="1">
                <a:solidFill>
                  <a:schemeClr val="tx1"/>
                </a:solidFill>
              </a:rPr>
              <a:t>as</a:t>
            </a:r>
            <a:r>
              <a:rPr lang="it-IT" dirty="0">
                <a:solidFill>
                  <a:schemeClr val="tx1"/>
                </a:solidFill>
              </a:rPr>
              <a:t> </a:t>
            </a:r>
            <a:r>
              <a:rPr lang="it-IT" dirty="0" err="1">
                <a:solidFill>
                  <a:schemeClr val="tx1"/>
                </a:solidFill>
              </a:rPr>
              <a:t>not</a:t>
            </a:r>
            <a:r>
              <a:rPr lang="it-IT" dirty="0">
                <a:solidFill>
                  <a:schemeClr val="tx1"/>
                </a:solidFill>
              </a:rPr>
              <a:t> </a:t>
            </a:r>
            <a:r>
              <a:rPr lang="it-IT" dirty="0" err="1">
                <a:solidFill>
                  <a:schemeClr val="tx1"/>
                </a:solidFill>
              </a:rPr>
              <a:t>credible</a:t>
            </a:r>
            <a:r>
              <a:rPr lang="it-IT" dirty="0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85897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tangolo 12">
            <a:extLst>
              <a:ext uri="{FF2B5EF4-FFF2-40B4-BE49-F238E27FC236}">
                <a16:creationId xmlns:a16="http://schemas.microsoft.com/office/drawing/2014/main" id="{CB0F3CC7-D155-4DED-B513-5B4595C79FD5}"/>
              </a:ext>
            </a:extLst>
          </p:cNvPr>
          <p:cNvSpPr/>
          <p:nvPr/>
        </p:nvSpPr>
        <p:spPr>
          <a:xfrm>
            <a:off x="74811" y="6393984"/>
            <a:ext cx="12042378" cy="38305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7B954650-793E-441E-B65B-6ABC0362C7E5}"/>
              </a:ext>
            </a:extLst>
          </p:cNvPr>
          <p:cNvSpPr txBox="1"/>
          <p:nvPr/>
        </p:nvSpPr>
        <p:spPr>
          <a:xfrm>
            <a:off x="209548" y="6393984"/>
            <a:ext cx="11791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Bayesian Data Analysis – A Primer                    Workshop 2021                    Marco D’Alessandro (PhD)                    ISTC CNR </a:t>
            </a:r>
            <a:r>
              <a:rPr lang="it-IT" dirty="0" err="1">
                <a:solidFill>
                  <a:schemeClr val="bg1"/>
                </a:solidFill>
              </a:rPr>
              <a:t>Italy</a:t>
            </a:r>
            <a:r>
              <a:rPr lang="it-IT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14ECC785-5DEA-489D-A069-1611B7AFC0FB}"/>
              </a:ext>
            </a:extLst>
          </p:cNvPr>
          <p:cNvSpPr/>
          <p:nvPr/>
        </p:nvSpPr>
        <p:spPr>
          <a:xfrm>
            <a:off x="3375639" y="665154"/>
            <a:ext cx="5440721" cy="101566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it-IT" sz="3600" b="1" dirty="0" err="1"/>
              <a:t>Bayesian</a:t>
            </a:r>
            <a:r>
              <a:rPr lang="it-IT" sz="3600" b="1" dirty="0"/>
              <a:t> </a:t>
            </a:r>
            <a:r>
              <a:rPr lang="it-IT" sz="3600" b="1" dirty="0" err="1"/>
              <a:t>Inference</a:t>
            </a:r>
            <a:endParaRPr lang="it-IT" sz="3600" b="1" dirty="0"/>
          </a:p>
          <a:p>
            <a:pPr algn="ctr"/>
            <a:r>
              <a:rPr lang="it-IT" sz="2400" b="1" dirty="0">
                <a:solidFill>
                  <a:srgbClr val="FF0000"/>
                </a:solidFill>
              </a:rPr>
              <a:t>(Point </a:t>
            </a:r>
            <a:r>
              <a:rPr lang="it-IT" sz="2400" b="1" dirty="0" err="1">
                <a:solidFill>
                  <a:srgbClr val="FF0000"/>
                </a:solidFill>
              </a:rPr>
              <a:t>Null</a:t>
            </a:r>
            <a:r>
              <a:rPr lang="it-IT" sz="2400" b="1" dirty="0">
                <a:solidFill>
                  <a:srgbClr val="FF0000"/>
                </a:solidFill>
              </a:rPr>
              <a:t>) </a:t>
            </a:r>
            <a:r>
              <a:rPr lang="it-IT" sz="2400" b="1" dirty="0" err="1">
                <a:solidFill>
                  <a:srgbClr val="FF0000"/>
                </a:solidFill>
              </a:rPr>
              <a:t>Hypothesis</a:t>
            </a:r>
            <a:r>
              <a:rPr lang="it-IT" sz="2400" b="1" dirty="0">
                <a:solidFill>
                  <a:srgbClr val="FF0000"/>
                </a:solidFill>
              </a:rPr>
              <a:t> Testing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7C223921-D884-4EE1-B101-EFE2A64968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0381" y="2609839"/>
            <a:ext cx="4090387" cy="3678319"/>
          </a:xfrm>
          <a:prstGeom prst="rect">
            <a:avLst/>
          </a:prstGeom>
        </p:spPr>
      </p:pic>
      <p:sp>
        <p:nvSpPr>
          <p:cNvPr id="4" name="Rettangolo 3">
            <a:extLst>
              <a:ext uri="{FF2B5EF4-FFF2-40B4-BE49-F238E27FC236}">
                <a16:creationId xmlns:a16="http://schemas.microsoft.com/office/drawing/2014/main" id="{D0299BEB-1739-4A46-8483-2B3C4450A5DC}"/>
              </a:ext>
            </a:extLst>
          </p:cNvPr>
          <p:cNvSpPr/>
          <p:nvPr/>
        </p:nvSpPr>
        <p:spPr>
          <a:xfrm>
            <a:off x="3795089" y="1939173"/>
            <a:ext cx="488364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2800" dirty="0" err="1"/>
              <a:t>Highest</a:t>
            </a:r>
            <a:r>
              <a:rPr lang="it-IT" sz="2800" dirty="0"/>
              <a:t> </a:t>
            </a:r>
            <a:r>
              <a:rPr lang="it-IT" sz="2800" dirty="0" err="1"/>
              <a:t>Density</a:t>
            </a:r>
            <a:r>
              <a:rPr lang="it-IT" sz="2800" dirty="0"/>
              <a:t> </a:t>
            </a:r>
            <a:r>
              <a:rPr lang="it-IT" sz="2800" dirty="0" err="1"/>
              <a:t>Intervals</a:t>
            </a:r>
            <a:r>
              <a:rPr lang="it-IT" sz="2800" dirty="0"/>
              <a:t> (</a:t>
            </a:r>
            <a:r>
              <a:rPr lang="it-IT" sz="2800" dirty="0" err="1"/>
              <a:t>HDIs</a:t>
            </a:r>
            <a:r>
              <a:rPr lang="it-IT" sz="2800" dirty="0"/>
              <a:t>)</a:t>
            </a:r>
          </a:p>
        </p:txBody>
      </p: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F9C73059-383C-45C9-842E-FAA262C9E80E}"/>
              </a:ext>
            </a:extLst>
          </p:cNvPr>
          <p:cNvCxnSpPr/>
          <p:nvPr/>
        </p:nvCxnSpPr>
        <p:spPr>
          <a:xfrm flipH="1" flipV="1">
            <a:off x="2785145" y="2902591"/>
            <a:ext cx="2701255" cy="73823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5D3911D5-22A4-47BC-8DE7-94A03118032B}"/>
              </a:ext>
            </a:extLst>
          </p:cNvPr>
          <p:cNvSpPr txBox="1"/>
          <p:nvPr/>
        </p:nvSpPr>
        <p:spPr>
          <a:xfrm>
            <a:off x="377504" y="2318734"/>
            <a:ext cx="318781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1400" dirty="0" err="1"/>
              <a:t>All</a:t>
            </a:r>
            <a:r>
              <a:rPr lang="it-IT" sz="1400" dirty="0"/>
              <a:t> points </a:t>
            </a:r>
            <a:r>
              <a:rPr lang="it-IT" sz="1400" dirty="0" err="1"/>
              <a:t>within</a:t>
            </a:r>
            <a:r>
              <a:rPr lang="it-IT" sz="1400" dirty="0"/>
              <a:t> the </a:t>
            </a:r>
            <a:r>
              <a:rPr lang="it-IT" sz="1400" dirty="0" err="1"/>
              <a:t>interval</a:t>
            </a:r>
            <a:r>
              <a:rPr lang="it-IT" sz="1400" dirty="0"/>
              <a:t> </a:t>
            </a:r>
            <a:r>
              <a:rPr lang="it-IT" sz="1400" dirty="0" err="1"/>
              <a:t>have</a:t>
            </a:r>
            <a:r>
              <a:rPr lang="it-IT" sz="1400" dirty="0"/>
              <a:t> a </a:t>
            </a:r>
            <a:r>
              <a:rPr lang="it-IT" sz="1400" dirty="0" err="1"/>
              <a:t>higher</a:t>
            </a:r>
            <a:r>
              <a:rPr lang="it-IT" sz="1400" dirty="0"/>
              <a:t> </a:t>
            </a:r>
            <a:r>
              <a:rPr lang="it-IT" sz="1400" dirty="0" err="1"/>
              <a:t>probability</a:t>
            </a:r>
            <a:r>
              <a:rPr lang="it-IT" sz="1400" dirty="0"/>
              <a:t> </a:t>
            </a:r>
            <a:r>
              <a:rPr lang="it-IT" sz="1400" dirty="0" err="1"/>
              <a:t>density</a:t>
            </a:r>
            <a:r>
              <a:rPr lang="it-IT" sz="1400" dirty="0"/>
              <a:t> </a:t>
            </a:r>
            <a:r>
              <a:rPr lang="it-IT" sz="1400" dirty="0" err="1"/>
              <a:t>than</a:t>
            </a:r>
            <a:r>
              <a:rPr lang="it-IT" sz="1400" dirty="0"/>
              <a:t> points </a:t>
            </a:r>
            <a:r>
              <a:rPr lang="it-IT" sz="1400" dirty="0" err="1"/>
              <a:t>outside</a:t>
            </a:r>
            <a:r>
              <a:rPr lang="it-IT" sz="1400" dirty="0"/>
              <a:t> the </a:t>
            </a:r>
            <a:r>
              <a:rPr lang="it-IT" sz="1400" dirty="0" err="1"/>
              <a:t>interval</a:t>
            </a:r>
            <a:endParaRPr lang="it-IT" sz="1400" dirty="0"/>
          </a:p>
        </p:txBody>
      </p:sp>
    </p:spTree>
    <p:extLst>
      <p:ext uri="{BB962C8B-B14F-4D97-AF65-F5344CB8AC3E}">
        <p14:creationId xmlns:p14="http://schemas.microsoft.com/office/powerpoint/2010/main" val="338433237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tangolo 12">
            <a:extLst>
              <a:ext uri="{FF2B5EF4-FFF2-40B4-BE49-F238E27FC236}">
                <a16:creationId xmlns:a16="http://schemas.microsoft.com/office/drawing/2014/main" id="{CB0F3CC7-D155-4DED-B513-5B4595C79FD5}"/>
              </a:ext>
            </a:extLst>
          </p:cNvPr>
          <p:cNvSpPr/>
          <p:nvPr/>
        </p:nvSpPr>
        <p:spPr>
          <a:xfrm>
            <a:off x="74811" y="6393984"/>
            <a:ext cx="12042378" cy="38305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7B954650-793E-441E-B65B-6ABC0362C7E5}"/>
              </a:ext>
            </a:extLst>
          </p:cNvPr>
          <p:cNvSpPr txBox="1"/>
          <p:nvPr/>
        </p:nvSpPr>
        <p:spPr>
          <a:xfrm>
            <a:off x="209548" y="6393984"/>
            <a:ext cx="11791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Bayesian Data Analysis – A Primer                    Workshop 2021                    Marco D’Alessandro (PhD)                    ISTC CNR </a:t>
            </a:r>
            <a:r>
              <a:rPr lang="it-IT" dirty="0" err="1">
                <a:solidFill>
                  <a:schemeClr val="bg1"/>
                </a:solidFill>
              </a:rPr>
              <a:t>Italy</a:t>
            </a:r>
            <a:r>
              <a:rPr lang="it-IT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14ECC785-5DEA-489D-A069-1611B7AFC0FB}"/>
              </a:ext>
            </a:extLst>
          </p:cNvPr>
          <p:cNvSpPr/>
          <p:nvPr/>
        </p:nvSpPr>
        <p:spPr>
          <a:xfrm>
            <a:off x="3375639" y="665154"/>
            <a:ext cx="5440721" cy="101566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it-IT" sz="3600" b="1" dirty="0" err="1"/>
              <a:t>Bayesian</a:t>
            </a:r>
            <a:r>
              <a:rPr lang="it-IT" sz="3600" b="1" dirty="0"/>
              <a:t> </a:t>
            </a:r>
            <a:r>
              <a:rPr lang="it-IT" sz="3600" b="1" dirty="0" err="1"/>
              <a:t>Inference</a:t>
            </a:r>
            <a:endParaRPr lang="it-IT" sz="3600" b="1" dirty="0"/>
          </a:p>
          <a:p>
            <a:pPr algn="ctr"/>
            <a:r>
              <a:rPr lang="it-IT" sz="2400" b="1" dirty="0">
                <a:solidFill>
                  <a:srgbClr val="FF0000"/>
                </a:solidFill>
              </a:rPr>
              <a:t>(Point </a:t>
            </a:r>
            <a:r>
              <a:rPr lang="it-IT" sz="2400" b="1" dirty="0" err="1">
                <a:solidFill>
                  <a:srgbClr val="FF0000"/>
                </a:solidFill>
              </a:rPr>
              <a:t>Null</a:t>
            </a:r>
            <a:r>
              <a:rPr lang="it-IT" sz="2400" b="1" dirty="0">
                <a:solidFill>
                  <a:srgbClr val="FF0000"/>
                </a:solidFill>
              </a:rPr>
              <a:t>) </a:t>
            </a:r>
            <a:r>
              <a:rPr lang="it-IT" sz="2400" b="1" dirty="0" err="1">
                <a:solidFill>
                  <a:srgbClr val="FF0000"/>
                </a:solidFill>
              </a:rPr>
              <a:t>Hypothesis</a:t>
            </a:r>
            <a:r>
              <a:rPr lang="it-IT" sz="2400" b="1" dirty="0">
                <a:solidFill>
                  <a:srgbClr val="FF0000"/>
                </a:solidFill>
              </a:rPr>
              <a:t> Testing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D0299BEB-1739-4A46-8483-2B3C4450A5DC}"/>
              </a:ext>
            </a:extLst>
          </p:cNvPr>
          <p:cNvSpPr/>
          <p:nvPr/>
        </p:nvSpPr>
        <p:spPr>
          <a:xfrm>
            <a:off x="4168519" y="1980793"/>
            <a:ext cx="38740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2800" dirty="0" err="1"/>
              <a:t>Equal-Tailed</a:t>
            </a:r>
            <a:r>
              <a:rPr lang="it-IT" sz="2800" dirty="0"/>
              <a:t> </a:t>
            </a:r>
            <a:r>
              <a:rPr lang="it-IT" sz="2800" dirty="0" err="1"/>
              <a:t>Interval</a:t>
            </a:r>
            <a:r>
              <a:rPr lang="it-IT" sz="2800" dirty="0"/>
              <a:t> (ETI)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58193DA9-BCB9-4A90-B760-687118CCE3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9547" y="2858101"/>
            <a:ext cx="5572903" cy="3181794"/>
          </a:xfrm>
          <a:prstGeom prst="rect">
            <a:avLst/>
          </a:prstGeom>
        </p:spPr>
      </p:pic>
      <p:sp>
        <p:nvSpPr>
          <p:cNvPr id="6" name="Ovale 5">
            <a:extLst>
              <a:ext uri="{FF2B5EF4-FFF2-40B4-BE49-F238E27FC236}">
                <a16:creationId xmlns:a16="http://schemas.microsoft.com/office/drawing/2014/main" id="{593ED9B7-FF9B-40A8-97BF-FB710C7311AE}"/>
              </a:ext>
            </a:extLst>
          </p:cNvPr>
          <p:cNvSpPr/>
          <p:nvPr/>
        </p:nvSpPr>
        <p:spPr>
          <a:xfrm>
            <a:off x="7667538" y="5209563"/>
            <a:ext cx="1023456" cy="192947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Ovale 9">
            <a:extLst>
              <a:ext uri="{FF2B5EF4-FFF2-40B4-BE49-F238E27FC236}">
                <a16:creationId xmlns:a16="http://schemas.microsoft.com/office/drawing/2014/main" id="{815A84EB-341F-441E-9C2D-83F85A789BA0}"/>
              </a:ext>
            </a:extLst>
          </p:cNvPr>
          <p:cNvSpPr/>
          <p:nvPr/>
        </p:nvSpPr>
        <p:spPr>
          <a:xfrm rot="16200000">
            <a:off x="3837034" y="4794308"/>
            <a:ext cx="1023456" cy="192947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C027AB9B-CD6F-4BEC-90EB-A32A56A119A8}"/>
              </a:ext>
            </a:extLst>
          </p:cNvPr>
          <p:cNvCxnSpPr/>
          <p:nvPr/>
        </p:nvCxnSpPr>
        <p:spPr>
          <a:xfrm>
            <a:off x="4446165" y="4915949"/>
            <a:ext cx="4026716" cy="9982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1E692B95-FC2A-4957-B701-1A312904AA19}"/>
              </a:ext>
            </a:extLst>
          </p:cNvPr>
          <p:cNvCxnSpPr>
            <a:stCxn id="6" idx="4"/>
          </p:cNvCxnSpPr>
          <p:nvPr/>
        </p:nvCxnSpPr>
        <p:spPr>
          <a:xfrm>
            <a:off x="8179266" y="5402510"/>
            <a:ext cx="300977" cy="4569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ttangolo 14">
            <a:extLst>
              <a:ext uri="{FF2B5EF4-FFF2-40B4-BE49-F238E27FC236}">
                <a16:creationId xmlns:a16="http://schemas.microsoft.com/office/drawing/2014/main" id="{57C5A13F-4ADF-4FD8-BFAB-131154A8DDF6}"/>
              </a:ext>
            </a:extLst>
          </p:cNvPr>
          <p:cNvSpPr/>
          <p:nvPr/>
        </p:nvSpPr>
        <p:spPr>
          <a:xfrm>
            <a:off x="8444625" y="5749887"/>
            <a:ext cx="11673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dirty="0" err="1"/>
              <a:t>Equal</a:t>
            </a:r>
            <a:r>
              <a:rPr lang="it-IT" dirty="0"/>
              <a:t> area</a:t>
            </a:r>
          </a:p>
        </p:txBody>
      </p:sp>
      <p:cxnSp>
        <p:nvCxnSpPr>
          <p:cNvPr id="3" name="Connettore diritto 2">
            <a:extLst>
              <a:ext uri="{FF2B5EF4-FFF2-40B4-BE49-F238E27FC236}">
                <a16:creationId xmlns:a16="http://schemas.microsoft.com/office/drawing/2014/main" id="{7C8AD6E4-FA15-4ADB-B67F-45E938C2F234}"/>
              </a:ext>
            </a:extLst>
          </p:cNvPr>
          <p:cNvCxnSpPr>
            <a:stCxn id="10" idx="1"/>
          </p:cNvCxnSpPr>
          <p:nvPr/>
        </p:nvCxnSpPr>
        <p:spPr>
          <a:xfrm flipH="1" flipV="1">
            <a:off x="2080470" y="4043494"/>
            <a:ext cx="2200075" cy="120913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BAA8E590-4F27-433E-A800-5EB6494639C9}"/>
              </a:ext>
            </a:extLst>
          </p:cNvPr>
          <p:cNvSpPr txBox="1"/>
          <p:nvPr/>
        </p:nvSpPr>
        <p:spPr>
          <a:xfrm>
            <a:off x="897622" y="3520274"/>
            <a:ext cx="21686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2.5% of the </a:t>
            </a:r>
            <a:r>
              <a:rPr lang="it-IT" sz="1400" dirty="0" err="1"/>
              <a:t>distribution</a:t>
            </a:r>
            <a:r>
              <a:rPr lang="it-IT" sz="1400" dirty="0"/>
              <a:t> on </a:t>
            </a:r>
            <a:r>
              <a:rPr lang="it-IT" sz="1400" dirty="0" err="1"/>
              <a:t>either</a:t>
            </a:r>
            <a:r>
              <a:rPr lang="it-IT" sz="1400" dirty="0"/>
              <a:t> side of </a:t>
            </a:r>
            <a:r>
              <a:rPr lang="it-IT" sz="1400" dirty="0" err="1"/>
              <a:t>its</a:t>
            </a:r>
            <a:r>
              <a:rPr lang="it-IT" sz="1400" dirty="0"/>
              <a:t> </a:t>
            </a:r>
            <a:r>
              <a:rPr lang="it-IT" sz="1400" dirty="0" err="1"/>
              <a:t>limits</a:t>
            </a:r>
            <a:endParaRPr lang="it-IT" sz="1400" dirty="0"/>
          </a:p>
        </p:txBody>
      </p:sp>
    </p:spTree>
    <p:extLst>
      <p:ext uri="{BB962C8B-B14F-4D97-AF65-F5344CB8AC3E}">
        <p14:creationId xmlns:p14="http://schemas.microsoft.com/office/powerpoint/2010/main" val="3104364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  <p:bldP spid="15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tangolo 12">
            <a:extLst>
              <a:ext uri="{FF2B5EF4-FFF2-40B4-BE49-F238E27FC236}">
                <a16:creationId xmlns:a16="http://schemas.microsoft.com/office/drawing/2014/main" id="{CB0F3CC7-D155-4DED-B513-5B4595C79FD5}"/>
              </a:ext>
            </a:extLst>
          </p:cNvPr>
          <p:cNvSpPr/>
          <p:nvPr/>
        </p:nvSpPr>
        <p:spPr>
          <a:xfrm>
            <a:off x="74811" y="6393984"/>
            <a:ext cx="12042378" cy="38305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7B954650-793E-441E-B65B-6ABC0362C7E5}"/>
              </a:ext>
            </a:extLst>
          </p:cNvPr>
          <p:cNvSpPr txBox="1"/>
          <p:nvPr/>
        </p:nvSpPr>
        <p:spPr>
          <a:xfrm>
            <a:off x="209548" y="6393984"/>
            <a:ext cx="11791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Bayesian Data Analysis – A Primer                    Workshop 2021                    Marco D’Alessandro (PhD)                    ISTC CNR </a:t>
            </a:r>
            <a:r>
              <a:rPr lang="it-IT" dirty="0" err="1">
                <a:solidFill>
                  <a:schemeClr val="bg1"/>
                </a:solidFill>
              </a:rPr>
              <a:t>Italy</a:t>
            </a:r>
            <a:r>
              <a:rPr lang="it-IT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14ECC785-5DEA-489D-A069-1611B7AFC0FB}"/>
              </a:ext>
            </a:extLst>
          </p:cNvPr>
          <p:cNvSpPr/>
          <p:nvPr/>
        </p:nvSpPr>
        <p:spPr>
          <a:xfrm>
            <a:off x="3375639" y="665154"/>
            <a:ext cx="5440721" cy="101566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it-IT" sz="3600" b="1" dirty="0" err="1"/>
              <a:t>Bayesian</a:t>
            </a:r>
            <a:r>
              <a:rPr lang="it-IT" sz="3600" b="1" dirty="0"/>
              <a:t> </a:t>
            </a:r>
            <a:r>
              <a:rPr lang="it-IT" sz="3600" b="1" dirty="0" err="1"/>
              <a:t>Inference</a:t>
            </a:r>
            <a:endParaRPr lang="it-IT" sz="3600" b="1" dirty="0"/>
          </a:p>
          <a:p>
            <a:pPr algn="ctr"/>
            <a:r>
              <a:rPr lang="it-IT" sz="2400" b="1" dirty="0">
                <a:solidFill>
                  <a:srgbClr val="FF0000"/>
                </a:solidFill>
              </a:rPr>
              <a:t>(Point </a:t>
            </a:r>
            <a:r>
              <a:rPr lang="it-IT" sz="2400" b="1" dirty="0" err="1">
                <a:solidFill>
                  <a:srgbClr val="FF0000"/>
                </a:solidFill>
              </a:rPr>
              <a:t>Null</a:t>
            </a:r>
            <a:r>
              <a:rPr lang="it-IT" sz="2400" b="1" dirty="0">
                <a:solidFill>
                  <a:srgbClr val="FF0000"/>
                </a:solidFill>
              </a:rPr>
              <a:t>) </a:t>
            </a:r>
            <a:r>
              <a:rPr lang="it-IT" sz="2400" b="1" dirty="0" err="1">
                <a:solidFill>
                  <a:srgbClr val="FF0000"/>
                </a:solidFill>
              </a:rPr>
              <a:t>Hypothesis</a:t>
            </a:r>
            <a:r>
              <a:rPr lang="it-IT" sz="2400" b="1" dirty="0">
                <a:solidFill>
                  <a:srgbClr val="FF0000"/>
                </a:solidFill>
              </a:rPr>
              <a:t> Testing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D0299BEB-1739-4A46-8483-2B3C4450A5DC}"/>
              </a:ext>
            </a:extLst>
          </p:cNvPr>
          <p:cNvSpPr/>
          <p:nvPr/>
        </p:nvSpPr>
        <p:spPr>
          <a:xfrm>
            <a:off x="4176554" y="2358455"/>
            <a:ext cx="383889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800" dirty="0" err="1"/>
              <a:t>Equal-Tailed</a:t>
            </a:r>
            <a:r>
              <a:rPr lang="it-IT" sz="2800" dirty="0"/>
              <a:t> </a:t>
            </a:r>
            <a:r>
              <a:rPr lang="it-IT" sz="2800" dirty="0" err="1"/>
              <a:t>Interval</a:t>
            </a:r>
            <a:r>
              <a:rPr lang="it-IT" sz="2800" dirty="0"/>
              <a:t> (ETI)</a:t>
            </a:r>
          </a:p>
          <a:p>
            <a:pPr algn="just"/>
            <a:r>
              <a:rPr lang="it-IT" sz="1400" b="1" dirty="0" err="1">
                <a:solidFill>
                  <a:schemeClr val="accent1">
                    <a:lumMod val="75000"/>
                  </a:schemeClr>
                </a:solidFill>
              </a:rPr>
              <a:t>Less</a:t>
            </a:r>
            <a:r>
              <a:rPr lang="it-IT" sz="1400" b="1" dirty="0">
                <a:solidFill>
                  <a:schemeClr val="accent1">
                    <a:lumMod val="75000"/>
                  </a:schemeClr>
                </a:solidFill>
              </a:rPr>
              <a:t> sensitive to </a:t>
            </a:r>
            <a:r>
              <a:rPr lang="it-IT" sz="1400" b="1" dirty="0" err="1">
                <a:solidFill>
                  <a:schemeClr val="accent1">
                    <a:lumMod val="75000"/>
                  </a:schemeClr>
                </a:solidFill>
              </a:rPr>
              <a:t>transformation</a:t>
            </a:r>
            <a:r>
              <a:rPr lang="it-IT" sz="14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1400" b="1" dirty="0" err="1">
                <a:solidFill>
                  <a:schemeClr val="accent1">
                    <a:lumMod val="75000"/>
                  </a:schemeClr>
                </a:solidFill>
              </a:rPr>
              <a:t>applied</a:t>
            </a:r>
            <a:r>
              <a:rPr lang="it-IT" sz="1400" b="1" dirty="0">
                <a:solidFill>
                  <a:schemeClr val="accent1">
                    <a:lumMod val="75000"/>
                  </a:schemeClr>
                </a:solidFill>
              </a:rPr>
              <a:t> to the </a:t>
            </a:r>
            <a:r>
              <a:rPr lang="it-IT" sz="1400" b="1" dirty="0" err="1">
                <a:solidFill>
                  <a:schemeClr val="accent1">
                    <a:lumMod val="75000"/>
                  </a:schemeClr>
                </a:solidFill>
              </a:rPr>
              <a:t>distribution</a:t>
            </a:r>
            <a:r>
              <a:rPr lang="it-IT" sz="1400" b="1" dirty="0">
                <a:solidFill>
                  <a:schemeClr val="accent1">
                    <a:lumMod val="75000"/>
                  </a:schemeClr>
                </a:solidFill>
              </a:rPr>
              <a:t> (e.g. log-</a:t>
            </a:r>
            <a:r>
              <a:rPr lang="it-IT" sz="1400" b="1" dirty="0" err="1">
                <a:solidFill>
                  <a:schemeClr val="accent1">
                    <a:lumMod val="75000"/>
                  </a:schemeClr>
                </a:solidFill>
              </a:rPr>
              <a:t>odds</a:t>
            </a:r>
            <a:r>
              <a:rPr lang="it-IT" sz="1400" b="1" dirty="0">
                <a:solidFill>
                  <a:schemeClr val="accent1">
                    <a:lumMod val="75000"/>
                  </a:schemeClr>
                </a:solidFill>
              </a:rPr>
              <a:t> to </a:t>
            </a:r>
            <a:r>
              <a:rPr lang="it-IT" sz="1400" b="1" dirty="0" err="1">
                <a:solidFill>
                  <a:schemeClr val="accent1">
                    <a:lumMod val="75000"/>
                  </a:schemeClr>
                </a:solidFill>
              </a:rPr>
              <a:t>probabilities</a:t>
            </a:r>
            <a:r>
              <a:rPr lang="it-IT" sz="1400" b="1" dirty="0">
                <a:solidFill>
                  <a:schemeClr val="accent1">
                    <a:lumMod val="75000"/>
                  </a:schemeClr>
                </a:solidFill>
              </a:rPr>
              <a:t>)</a:t>
            </a:r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0A8593BC-6349-4A1D-96E4-0DED336471F8}"/>
              </a:ext>
            </a:extLst>
          </p:cNvPr>
          <p:cNvSpPr/>
          <p:nvPr/>
        </p:nvSpPr>
        <p:spPr>
          <a:xfrm>
            <a:off x="3713135" y="3808132"/>
            <a:ext cx="476572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2800" dirty="0" err="1"/>
              <a:t>Highest</a:t>
            </a:r>
            <a:r>
              <a:rPr lang="it-IT" sz="2800" dirty="0"/>
              <a:t> </a:t>
            </a:r>
            <a:r>
              <a:rPr lang="it-IT" sz="2800" dirty="0" err="1"/>
              <a:t>Density</a:t>
            </a:r>
            <a:r>
              <a:rPr lang="it-IT" sz="2800" dirty="0"/>
              <a:t> </a:t>
            </a:r>
            <a:r>
              <a:rPr lang="it-IT" sz="2800" dirty="0" err="1"/>
              <a:t>Intervals</a:t>
            </a:r>
            <a:r>
              <a:rPr lang="it-IT" sz="2800" dirty="0"/>
              <a:t> (</a:t>
            </a:r>
            <a:r>
              <a:rPr lang="it-IT" sz="2800" dirty="0" err="1"/>
              <a:t>HDIs</a:t>
            </a:r>
            <a:r>
              <a:rPr lang="it-IT" sz="2800" dirty="0"/>
              <a:t>)</a:t>
            </a:r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E1EEE350-D3D0-413A-B5D3-996894E7B199}"/>
              </a:ext>
            </a:extLst>
          </p:cNvPr>
          <p:cNvSpPr/>
          <p:nvPr/>
        </p:nvSpPr>
        <p:spPr>
          <a:xfrm>
            <a:off x="4176554" y="4331352"/>
            <a:ext cx="382138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it-IT" sz="1400" b="1" dirty="0" err="1">
                <a:solidFill>
                  <a:schemeClr val="accent1">
                    <a:lumMod val="75000"/>
                  </a:schemeClr>
                </a:solidFill>
              </a:rPr>
              <a:t>Very</a:t>
            </a:r>
            <a:r>
              <a:rPr lang="it-IT" sz="1400" b="1" dirty="0">
                <a:solidFill>
                  <a:schemeClr val="accent1">
                    <a:lumMod val="75000"/>
                  </a:schemeClr>
                </a:solidFill>
              </a:rPr>
              <a:t> sensitive to </a:t>
            </a:r>
            <a:r>
              <a:rPr lang="it-IT" sz="1400" b="1" dirty="0" err="1">
                <a:solidFill>
                  <a:schemeClr val="accent1">
                    <a:lumMod val="75000"/>
                  </a:schemeClr>
                </a:solidFill>
              </a:rPr>
              <a:t>transformation</a:t>
            </a:r>
            <a:r>
              <a:rPr lang="it-IT" sz="14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1400" b="1" dirty="0" err="1">
                <a:solidFill>
                  <a:schemeClr val="accent1">
                    <a:lumMod val="75000"/>
                  </a:schemeClr>
                </a:solidFill>
              </a:rPr>
              <a:t>applied</a:t>
            </a:r>
            <a:r>
              <a:rPr lang="it-IT" sz="1400" b="1" dirty="0">
                <a:solidFill>
                  <a:schemeClr val="accent1">
                    <a:lumMod val="75000"/>
                  </a:schemeClr>
                </a:solidFill>
              </a:rPr>
              <a:t> to the </a:t>
            </a:r>
            <a:r>
              <a:rPr lang="it-IT" sz="1400" b="1" dirty="0" err="1">
                <a:solidFill>
                  <a:schemeClr val="accent1">
                    <a:lumMod val="75000"/>
                  </a:schemeClr>
                </a:solidFill>
              </a:rPr>
              <a:t>distribution</a:t>
            </a:r>
            <a:r>
              <a:rPr lang="it-IT" sz="1400" b="1" dirty="0">
                <a:solidFill>
                  <a:schemeClr val="accent1">
                    <a:lumMod val="75000"/>
                  </a:schemeClr>
                </a:solidFill>
              </a:rPr>
              <a:t>. </a:t>
            </a:r>
            <a:r>
              <a:rPr lang="it-IT" sz="1400" b="1" dirty="0" err="1">
                <a:solidFill>
                  <a:schemeClr val="accent1">
                    <a:lumMod val="75000"/>
                  </a:schemeClr>
                </a:solidFill>
              </a:rPr>
              <a:t>If</a:t>
            </a:r>
            <a:r>
              <a:rPr lang="it-IT" sz="14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1400" b="1" dirty="0" err="1">
                <a:solidFill>
                  <a:schemeClr val="accent1">
                    <a:lumMod val="75000"/>
                  </a:schemeClr>
                </a:solidFill>
              </a:rPr>
              <a:t>you</a:t>
            </a:r>
            <a:r>
              <a:rPr lang="it-IT" sz="14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1400" b="1" dirty="0" err="1">
                <a:solidFill>
                  <a:schemeClr val="accent1">
                    <a:lumMod val="75000"/>
                  </a:schemeClr>
                </a:solidFill>
              </a:rPr>
              <a:t>want</a:t>
            </a:r>
            <a:r>
              <a:rPr lang="it-IT" sz="14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1400" b="1" dirty="0" err="1">
                <a:solidFill>
                  <a:schemeClr val="accent1">
                    <a:lumMod val="75000"/>
                  </a:schemeClr>
                </a:solidFill>
              </a:rPr>
              <a:t>credible</a:t>
            </a:r>
            <a:r>
              <a:rPr lang="it-IT" sz="14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1400" b="1" dirty="0" err="1">
                <a:solidFill>
                  <a:schemeClr val="accent1">
                    <a:lumMod val="75000"/>
                  </a:schemeClr>
                </a:solidFill>
              </a:rPr>
              <a:t>intervals</a:t>
            </a:r>
            <a:r>
              <a:rPr lang="it-IT" sz="1400" b="1" dirty="0">
                <a:solidFill>
                  <a:schemeClr val="accent1">
                    <a:lumMod val="75000"/>
                  </a:schemeClr>
                </a:solidFill>
              </a:rPr>
              <a:t> of an </a:t>
            </a:r>
            <a:r>
              <a:rPr lang="it-IT" sz="1400" b="1" dirty="0" err="1">
                <a:solidFill>
                  <a:schemeClr val="accent1">
                    <a:lumMod val="75000"/>
                  </a:schemeClr>
                </a:solidFill>
              </a:rPr>
              <a:t>exponentiated</a:t>
            </a:r>
            <a:r>
              <a:rPr lang="it-IT" sz="14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1400" b="1" dirty="0" err="1">
                <a:solidFill>
                  <a:schemeClr val="accent1">
                    <a:lumMod val="75000"/>
                  </a:schemeClr>
                </a:solidFill>
              </a:rPr>
              <a:t>distribution</a:t>
            </a:r>
            <a:r>
              <a:rPr lang="it-IT" sz="1400" b="1" dirty="0">
                <a:solidFill>
                  <a:schemeClr val="accent1">
                    <a:lumMod val="75000"/>
                  </a:schemeClr>
                </a:solidFill>
              </a:rPr>
              <a:t>, ETI </a:t>
            </a:r>
            <a:r>
              <a:rPr lang="it-IT" sz="1400" b="1" dirty="0" err="1">
                <a:solidFill>
                  <a:schemeClr val="accent1">
                    <a:lumMod val="75000"/>
                  </a:schemeClr>
                </a:solidFill>
              </a:rPr>
              <a:t>is</a:t>
            </a:r>
            <a:r>
              <a:rPr lang="it-IT" sz="14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1400" b="1" dirty="0" err="1">
                <a:solidFill>
                  <a:schemeClr val="accent1">
                    <a:lumMod val="75000"/>
                  </a:schemeClr>
                </a:solidFill>
              </a:rPr>
              <a:t>better</a:t>
            </a:r>
            <a:endParaRPr lang="it-IT" sz="14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701808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tangolo 12">
            <a:extLst>
              <a:ext uri="{FF2B5EF4-FFF2-40B4-BE49-F238E27FC236}">
                <a16:creationId xmlns:a16="http://schemas.microsoft.com/office/drawing/2014/main" id="{CB0F3CC7-D155-4DED-B513-5B4595C79FD5}"/>
              </a:ext>
            </a:extLst>
          </p:cNvPr>
          <p:cNvSpPr/>
          <p:nvPr/>
        </p:nvSpPr>
        <p:spPr>
          <a:xfrm>
            <a:off x="74811" y="6393984"/>
            <a:ext cx="12042378" cy="38305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7B954650-793E-441E-B65B-6ABC0362C7E5}"/>
              </a:ext>
            </a:extLst>
          </p:cNvPr>
          <p:cNvSpPr txBox="1"/>
          <p:nvPr/>
        </p:nvSpPr>
        <p:spPr>
          <a:xfrm>
            <a:off x="209548" y="6393984"/>
            <a:ext cx="11791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Bayesian Data Analysis – A Primer                    Workshop 2021                    Marco D’Alessandro (PhD)                    ISTC CNR </a:t>
            </a:r>
            <a:r>
              <a:rPr lang="it-IT" dirty="0" err="1">
                <a:solidFill>
                  <a:schemeClr val="bg1"/>
                </a:solidFill>
              </a:rPr>
              <a:t>Italy</a:t>
            </a:r>
            <a:r>
              <a:rPr lang="it-IT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14ECC785-5DEA-489D-A069-1611B7AFC0FB}"/>
              </a:ext>
            </a:extLst>
          </p:cNvPr>
          <p:cNvSpPr/>
          <p:nvPr/>
        </p:nvSpPr>
        <p:spPr>
          <a:xfrm>
            <a:off x="3375639" y="665154"/>
            <a:ext cx="5440721" cy="101566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it-IT" sz="3600" b="1" dirty="0" err="1"/>
              <a:t>Bayesian</a:t>
            </a:r>
            <a:r>
              <a:rPr lang="it-IT" sz="3600" b="1" dirty="0"/>
              <a:t> </a:t>
            </a:r>
            <a:r>
              <a:rPr lang="it-IT" sz="3600" b="1" dirty="0" err="1"/>
              <a:t>Inference</a:t>
            </a:r>
            <a:endParaRPr lang="it-IT" sz="3600" b="1" dirty="0"/>
          </a:p>
          <a:p>
            <a:pPr algn="ctr"/>
            <a:r>
              <a:rPr lang="it-IT" sz="2400" b="1" dirty="0">
                <a:solidFill>
                  <a:srgbClr val="FF0000"/>
                </a:solidFill>
              </a:rPr>
              <a:t>(Point </a:t>
            </a:r>
            <a:r>
              <a:rPr lang="it-IT" sz="2400" b="1" dirty="0" err="1">
                <a:solidFill>
                  <a:srgbClr val="FF0000"/>
                </a:solidFill>
              </a:rPr>
              <a:t>Null</a:t>
            </a:r>
            <a:r>
              <a:rPr lang="it-IT" sz="2400" b="1" dirty="0">
                <a:solidFill>
                  <a:srgbClr val="FF0000"/>
                </a:solidFill>
              </a:rPr>
              <a:t>) </a:t>
            </a:r>
            <a:r>
              <a:rPr lang="it-IT" sz="2400" b="1" dirty="0" err="1">
                <a:solidFill>
                  <a:srgbClr val="FF0000"/>
                </a:solidFill>
              </a:rPr>
              <a:t>Hypothesis</a:t>
            </a:r>
            <a:r>
              <a:rPr lang="it-IT" sz="2400" b="1" dirty="0">
                <a:solidFill>
                  <a:srgbClr val="FF0000"/>
                </a:solidFill>
              </a:rPr>
              <a:t> Testing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19D6E022-739B-459E-BF00-D81E2A1B36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6597" y="1923229"/>
            <a:ext cx="5398019" cy="287731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ttangolo 9">
                <a:extLst>
                  <a:ext uri="{FF2B5EF4-FFF2-40B4-BE49-F238E27FC236}">
                    <a16:creationId xmlns:a16="http://schemas.microsoft.com/office/drawing/2014/main" id="{B245F01E-F4CD-4FF0-A25E-DCB646639280}"/>
                  </a:ext>
                </a:extLst>
              </p:cNvPr>
              <p:cNvSpPr/>
              <p:nvPr/>
            </p:nvSpPr>
            <p:spPr>
              <a:xfrm>
                <a:off x="5785606" y="4536239"/>
                <a:ext cx="51751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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it-IT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0" name="Rettangolo 9">
                <a:extLst>
                  <a:ext uri="{FF2B5EF4-FFF2-40B4-BE49-F238E27FC236}">
                    <a16:creationId xmlns:a16="http://schemas.microsoft.com/office/drawing/2014/main" id="{B245F01E-F4CD-4FF0-A25E-DCB6466392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5606" y="4536239"/>
                <a:ext cx="517513" cy="369332"/>
              </a:xfrm>
              <a:prstGeom prst="rect">
                <a:avLst/>
              </a:prstGeom>
              <a:blipFill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ttangolo 10">
            <a:extLst>
              <a:ext uri="{FF2B5EF4-FFF2-40B4-BE49-F238E27FC236}">
                <a16:creationId xmlns:a16="http://schemas.microsoft.com/office/drawing/2014/main" id="{B11C2D1D-87E6-4F93-8839-DE912E7230DD}"/>
              </a:ext>
            </a:extLst>
          </p:cNvPr>
          <p:cNvSpPr/>
          <p:nvPr/>
        </p:nvSpPr>
        <p:spPr>
          <a:xfrm rot="16200000">
            <a:off x="2191993" y="3017939"/>
            <a:ext cx="17892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dirty="0" err="1"/>
              <a:t>Posterior</a:t>
            </a:r>
            <a:r>
              <a:rPr lang="it-IT" dirty="0"/>
              <a:t> </a:t>
            </a:r>
            <a:r>
              <a:rPr lang="it-IT" dirty="0" err="1"/>
              <a:t>Density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ttangolo 11">
                <a:extLst>
                  <a:ext uri="{FF2B5EF4-FFF2-40B4-BE49-F238E27FC236}">
                    <a16:creationId xmlns:a16="http://schemas.microsoft.com/office/drawing/2014/main" id="{A0B51C82-3EE1-4C42-B9F5-55EB0708264B}"/>
                  </a:ext>
                </a:extLst>
              </p:cNvPr>
              <p:cNvSpPr/>
              <p:nvPr/>
            </p:nvSpPr>
            <p:spPr>
              <a:xfrm>
                <a:off x="4859166" y="5060931"/>
                <a:ext cx="237039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𝐶𝐼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.95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=[−0.72, 2.51]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2" name="Rettangolo 11">
                <a:extLst>
                  <a:ext uri="{FF2B5EF4-FFF2-40B4-BE49-F238E27FC236}">
                    <a16:creationId xmlns:a16="http://schemas.microsoft.com/office/drawing/2014/main" id="{A0B51C82-3EE1-4C42-B9F5-55EB070826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9166" y="5060931"/>
                <a:ext cx="2370392" cy="369332"/>
              </a:xfrm>
              <a:prstGeom prst="rect">
                <a:avLst/>
              </a:prstGeom>
              <a:blipFill>
                <a:blip r:embed="rId4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Connettore diritto 2">
            <a:extLst>
              <a:ext uri="{FF2B5EF4-FFF2-40B4-BE49-F238E27FC236}">
                <a16:creationId xmlns:a16="http://schemas.microsoft.com/office/drawing/2014/main" id="{06013A44-46CA-4C81-A2ED-E4DA88999B05}"/>
              </a:ext>
            </a:extLst>
          </p:cNvPr>
          <p:cNvCxnSpPr/>
          <p:nvPr/>
        </p:nvCxnSpPr>
        <p:spPr>
          <a:xfrm flipV="1">
            <a:off x="5696125" y="2046914"/>
            <a:ext cx="0" cy="2214693"/>
          </a:xfrm>
          <a:prstGeom prst="line">
            <a:avLst/>
          </a:prstGeom>
          <a:ln w="38100">
            <a:prstDash val="dash"/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5" name="Connettore diritto 14">
            <a:extLst>
              <a:ext uri="{FF2B5EF4-FFF2-40B4-BE49-F238E27FC236}">
                <a16:creationId xmlns:a16="http://schemas.microsoft.com/office/drawing/2014/main" id="{FF1F1CF0-68F0-4550-B1C6-9D7F8A949931}"/>
              </a:ext>
            </a:extLst>
          </p:cNvPr>
          <p:cNvCxnSpPr/>
          <p:nvPr/>
        </p:nvCxnSpPr>
        <p:spPr>
          <a:xfrm flipV="1">
            <a:off x="7148818" y="2046914"/>
            <a:ext cx="0" cy="2214693"/>
          </a:xfrm>
          <a:prstGeom prst="line">
            <a:avLst/>
          </a:prstGeom>
          <a:ln w="38100">
            <a:prstDash val="dash"/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363533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tangolo 12">
            <a:extLst>
              <a:ext uri="{FF2B5EF4-FFF2-40B4-BE49-F238E27FC236}">
                <a16:creationId xmlns:a16="http://schemas.microsoft.com/office/drawing/2014/main" id="{CB0F3CC7-D155-4DED-B513-5B4595C79FD5}"/>
              </a:ext>
            </a:extLst>
          </p:cNvPr>
          <p:cNvSpPr/>
          <p:nvPr/>
        </p:nvSpPr>
        <p:spPr>
          <a:xfrm>
            <a:off x="74811" y="6393984"/>
            <a:ext cx="12042378" cy="38305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7B954650-793E-441E-B65B-6ABC0362C7E5}"/>
              </a:ext>
            </a:extLst>
          </p:cNvPr>
          <p:cNvSpPr txBox="1"/>
          <p:nvPr/>
        </p:nvSpPr>
        <p:spPr>
          <a:xfrm>
            <a:off x="209548" y="6393984"/>
            <a:ext cx="11791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Bayesian Data Analysis – A Primer                    Workshop 2021                    Marco D’Alessandro (PhD)                    ISTC CNR </a:t>
            </a:r>
            <a:r>
              <a:rPr lang="it-IT" dirty="0" err="1">
                <a:solidFill>
                  <a:schemeClr val="bg1"/>
                </a:solidFill>
              </a:rPr>
              <a:t>Italy</a:t>
            </a:r>
            <a:r>
              <a:rPr lang="it-IT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14ECC785-5DEA-489D-A069-1611B7AFC0FB}"/>
              </a:ext>
            </a:extLst>
          </p:cNvPr>
          <p:cNvSpPr/>
          <p:nvPr/>
        </p:nvSpPr>
        <p:spPr>
          <a:xfrm>
            <a:off x="3375639" y="665154"/>
            <a:ext cx="5440721" cy="101566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it-IT" sz="3600" b="1" dirty="0" err="1"/>
              <a:t>Bayesian</a:t>
            </a:r>
            <a:r>
              <a:rPr lang="it-IT" sz="3600" b="1" dirty="0"/>
              <a:t> </a:t>
            </a:r>
            <a:r>
              <a:rPr lang="it-IT" sz="3600" b="1" dirty="0" err="1"/>
              <a:t>Inference</a:t>
            </a:r>
            <a:endParaRPr lang="it-IT" sz="3600" b="1" dirty="0"/>
          </a:p>
          <a:p>
            <a:pPr algn="ctr"/>
            <a:r>
              <a:rPr lang="it-IT" sz="2400" b="1" dirty="0">
                <a:solidFill>
                  <a:srgbClr val="FF0000"/>
                </a:solidFill>
              </a:rPr>
              <a:t>(Point </a:t>
            </a:r>
            <a:r>
              <a:rPr lang="it-IT" sz="2400" b="1" dirty="0" err="1">
                <a:solidFill>
                  <a:srgbClr val="FF0000"/>
                </a:solidFill>
              </a:rPr>
              <a:t>Null</a:t>
            </a:r>
            <a:r>
              <a:rPr lang="it-IT" sz="2400" b="1" dirty="0">
                <a:solidFill>
                  <a:srgbClr val="FF0000"/>
                </a:solidFill>
              </a:rPr>
              <a:t>) </a:t>
            </a:r>
            <a:r>
              <a:rPr lang="it-IT" sz="2400" b="1" dirty="0" err="1">
                <a:solidFill>
                  <a:srgbClr val="FF0000"/>
                </a:solidFill>
              </a:rPr>
              <a:t>Hypothesis</a:t>
            </a:r>
            <a:r>
              <a:rPr lang="it-IT" sz="2400" b="1" dirty="0">
                <a:solidFill>
                  <a:srgbClr val="FF0000"/>
                </a:solidFill>
              </a:rPr>
              <a:t> Testing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19D6E022-739B-459E-BF00-D81E2A1B36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6597" y="1923229"/>
            <a:ext cx="5398019" cy="287731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ttangolo 9">
                <a:extLst>
                  <a:ext uri="{FF2B5EF4-FFF2-40B4-BE49-F238E27FC236}">
                    <a16:creationId xmlns:a16="http://schemas.microsoft.com/office/drawing/2014/main" id="{B245F01E-F4CD-4FF0-A25E-DCB646639280}"/>
                  </a:ext>
                </a:extLst>
              </p:cNvPr>
              <p:cNvSpPr/>
              <p:nvPr/>
            </p:nvSpPr>
            <p:spPr>
              <a:xfrm>
                <a:off x="5785606" y="4536239"/>
                <a:ext cx="51751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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it-IT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0" name="Rettangolo 9">
                <a:extLst>
                  <a:ext uri="{FF2B5EF4-FFF2-40B4-BE49-F238E27FC236}">
                    <a16:creationId xmlns:a16="http://schemas.microsoft.com/office/drawing/2014/main" id="{B245F01E-F4CD-4FF0-A25E-DCB6466392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5606" y="4536239"/>
                <a:ext cx="517513" cy="369332"/>
              </a:xfrm>
              <a:prstGeom prst="rect">
                <a:avLst/>
              </a:prstGeom>
              <a:blipFill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ttangolo 10">
            <a:extLst>
              <a:ext uri="{FF2B5EF4-FFF2-40B4-BE49-F238E27FC236}">
                <a16:creationId xmlns:a16="http://schemas.microsoft.com/office/drawing/2014/main" id="{B11C2D1D-87E6-4F93-8839-DE912E7230DD}"/>
              </a:ext>
            </a:extLst>
          </p:cNvPr>
          <p:cNvSpPr/>
          <p:nvPr/>
        </p:nvSpPr>
        <p:spPr>
          <a:xfrm rot="16200000">
            <a:off x="2191993" y="3017939"/>
            <a:ext cx="17892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dirty="0" err="1"/>
              <a:t>Posterior</a:t>
            </a:r>
            <a:r>
              <a:rPr lang="it-IT" dirty="0"/>
              <a:t> </a:t>
            </a:r>
            <a:r>
              <a:rPr lang="it-IT" dirty="0" err="1"/>
              <a:t>Density</a:t>
            </a:r>
            <a:endParaRPr lang="it-IT" dirty="0"/>
          </a:p>
        </p:txBody>
      </p:sp>
      <p:cxnSp>
        <p:nvCxnSpPr>
          <p:cNvPr id="3" name="Connettore diritto 2">
            <a:extLst>
              <a:ext uri="{FF2B5EF4-FFF2-40B4-BE49-F238E27FC236}">
                <a16:creationId xmlns:a16="http://schemas.microsoft.com/office/drawing/2014/main" id="{06013A44-46CA-4C81-A2ED-E4DA88999B05}"/>
              </a:ext>
            </a:extLst>
          </p:cNvPr>
          <p:cNvCxnSpPr/>
          <p:nvPr/>
        </p:nvCxnSpPr>
        <p:spPr>
          <a:xfrm flipV="1">
            <a:off x="5964572" y="2030136"/>
            <a:ext cx="0" cy="2214693"/>
          </a:xfrm>
          <a:prstGeom prst="line">
            <a:avLst/>
          </a:prstGeom>
          <a:ln w="38100">
            <a:prstDash val="dash"/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" name="Figura a mano libera: forma 3">
            <a:extLst>
              <a:ext uri="{FF2B5EF4-FFF2-40B4-BE49-F238E27FC236}">
                <a16:creationId xmlns:a16="http://schemas.microsoft.com/office/drawing/2014/main" id="{23F540F9-E618-47B2-B0CC-F923A08F5F27}"/>
              </a:ext>
            </a:extLst>
          </p:cNvPr>
          <p:cNvSpPr/>
          <p:nvPr/>
        </p:nvSpPr>
        <p:spPr>
          <a:xfrm>
            <a:off x="6029547" y="2181138"/>
            <a:ext cx="1478600" cy="2100311"/>
          </a:xfrm>
          <a:custGeom>
            <a:avLst/>
            <a:gdLst>
              <a:gd name="connsiteX0" fmla="*/ 1478600 w 1478600"/>
              <a:gd name="connsiteY0" fmla="*/ 2038524 h 2100311"/>
              <a:gd name="connsiteX1" fmla="*/ 1252097 w 1478600"/>
              <a:gd name="connsiteY1" fmla="*/ 2097247 h 2100311"/>
              <a:gd name="connsiteX2" fmla="*/ 1335987 w 1478600"/>
              <a:gd name="connsiteY2" fmla="*/ 1954634 h 2100311"/>
              <a:gd name="connsiteX3" fmla="*/ 1059150 w 1478600"/>
              <a:gd name="connsiteY3" fmla="*/ 2080469 h 2100311"/>
              <a:gd name="connsiteX4" fmla="*/ 1235319 w 1478600"/>
              <a:gd name="connsiteY4" fmla="*/ 1828800 h 2100311"/>
              <a:gd name="connsiteX5" fmla="*/ 857814 w 1478600"/>
              <a:gd name="connsiteY5" fmla="*/ 2046913 h 2100311"/>
              <a:gd name="connsiteX6" fmla="*/ 1075928 w 1478600"/>
              <a:gd name="connsiteY6" fmla="*/ 1610686 h 2100311"/>
              <a:gd name="connsiteX7" fmla="*/ 622923 w 1478600"/>
              <a:gd name="connsiteY7" fmla="*/ 2021746 h 2100311"/>
              <a:gd name="connsiteX8" fmla="*/ 933315 w 1478600"/>
              <a:gd name="connsiteY8" fmla="*/ 1342238 h 2100311"/>
              <a:gd name="connsiteX9" fmla="*/ 304141 w 1478600"/>
              <a:gd name="connsiteY9" fmla="*/ 2088858 h 2100311"/>
              <a:gd name="connsiteX10" fmla="*/ 807481 w 1478600"/>
              <a:gd name="connsiteY10" fmla="*/ 973123 h 2100311"/>
              <a:gd name="connsiteX11" fmla="*/ 52471 w 1478600"/>
              <a:gd name="connsiteY11" fmla="*/ 2097247 h 2100311"/>
              <a:gd name="connsiteX12" fmla="*/ 706813 w 1478600"/>
              <a:gd name="connsiteY12" fmla="*/ 679508 h 2100311"/>
              <a:gd name="connsiteX13" fmla="*/ 2137 w 1478600"/>
              <a:gd name="connsiteY13" fmla="*/ 1702965 h 2100311"/>
              <a:gd name="connsiteX14" fmla="*/ 622923 w 1478600"/>
              <a:gd name="connsiteY14" fmla="*/ 385893 h 2100311"/>
              <a:gd name="connsiteX15" fmla="*/ 18915 w 1478600"/>
              <a:gd name="connsiteY15" fmla="*/ 1208014 h 2100311"/>
              <a:gd name="connsiteX16" fmla="*/ 530644 w 1478600"/>
              <a:gd name="connsiteY16" fmla="*/ 151001 h 2100311"/>
              <a:gd name="connsiteX17" fmla="*/ 2137 w 1478600"/>
              <a:gd name="connsiteY17" fmla="*/ 780176 h 2100311"/>
              <a:gd name="connsiteX18" fmla="*/ 379642 w 1478600"/>
              <a:gd name="connsiteY18" fmla="*/ 0 h 21003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478600" h="2100311">
                <a:moveTo>
                  <a:pt x="1478600" y="2038524"/>
                </a:moveTo>
                <a:cubicBezTo>
                  <a:pt x="1377233" y="2074876"/>
                  <a:pt x="1275866" y="2111229"/>
                  <a:pt x="1252097" y="2097247"/>
                </a:cubicBezTo>
                <a:cubicBezTo>
                  <a:pt x="1228328" y="2083265"/>
                  <a:pt x="1368145" y="1957430"/>
                  <a:pt x="1335987" y="1954634"/>
                </a:cubicBezTo>
                <a:cubicBezTo>
                  <a:pt x="1303829" y="1951838"/>
                  <a:pt x="1075928" y="2101441"/>
                  <a:pt x="1059150" y="2080469"/>
                </a:cubicBezTo>
                <a:cubicBezTo>
                  <a:pt x="1042372" y="2059497"/>
                  <a:pt x="1268875" y="1834393"/>
                  <a:pt x="1235319" y="1828800"/>
                </a:cubicBezTo>
                <a:cubicBezTo>
                  <a:pt x="1201763" y="1823207"/>
                  <a:pt x="884379" y="2083265"/>
                  <a:pt x="857814" y="2046913"/>
                </a:cubicBezTo>
                <a:cubicBezTo>
                  <a:pt x="831249" y="2010561"/>
                  <a:pt x="1115076" y="1614880"/>
                  <a:pt x="1075928" y="1610686"/>
                </a:cubicBezTo>
                <a:cubicBezTo>
                  <a:pt x="1036779" y="1606491"/>
                  <a:pt x="646692" y="2066487"/>
                  <a:pt x="622923" y="2021746"/>
                </a:cubicBezTo>
                <a:cubicBezTo>
                  <a:pt x="599154" y="1977005"/>
                  <a:pt x="986445" y="1331053"/>
                  <a:pt x="933315" y="1342238"/>
                </a:cubicBezTo>
                <a:cubicBezTo>
                  <a:pt x="880185" y="1353423"/>
                  <a:pt x="325113" y="2150377"/>
                  <a:pt x="304141" y="2088858"/>
                </a:cubicBezTo>
                <a:cubicBezTo>
                  <a:pt x="283169" y="2027339"/>
                  <a:pt x="849426" y="971725"/>
                  <a:pt x="807481" y="973123"/>
                </a:cubicBezTo>
                <a:cubicBezTo>
                  <a:pt x="765536" y="974521"/>
                  <a:pt x="69249" y="2146183"/>
                  <a:pt x="52471" y="2097247"/>
                </a:cubicBezTo>
                <a:cubicBezTo>
                  <a:pt x="35693" y="2048311"/>
                  <a:pt x="715202" y="745222"/>
                  <a:pt x="706813" y="679508"/>
                </a:cubicBezTo>
                <a:cubicBezTo>
                  <a:pt x="698424" y="613794"/>
                  <a:pt x="16119" y="1751901"/>
                  <a:pt x="2137" y="1702965"/>
                </a:cubicBezTo>
                <a:cubicBezTo>
                  <a:pt x="-11845" y="1654029"/>
                  <a:pt x="620127" y="468385"/>
                  <a:pt x="622923" y="385893"/>
                </a:cubicBezTo>
                <a:cubicBezTo>
                  <a:pt x="625719" y="303401"/>
                  <a:pt x="34295" y="1247163"/>
                  <a:pt x="18915" y="1208014"/>
                </a:cubicBezTo>
                <a:cubicBezTo>
                  <a:pt x="3535" y="1168865"/>
                  <a:pt x="533440" y="222307"/>
                  <a:pt x="530644" y="151001"/>
                </a:cubicBezTo>
                <a:cubicBezTo>
                  <a:pt x="527848" y="79695"/>
                  <a:pt x="27304" y="805343"/>
                  <a:pt x="2137" y="780176"/>
                </a:cubicBezTo>
                <a:cubicBezTo>
                  <a:pt x="-23030" y="755009"/>
                  <a:pt x="178306" y="377504"/>
                  <a:pt x="379642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0E2B5D6A-0B71-47AE-8D2F-7BCF297CF33B}"/>
              </a:ext>
            </a:extLst>
          </p:cNvPr>
          <p:cNvCxnSpPr/>
          <p:nvPr/>
        </p:nvCxnSpPr>
        <p:spPr>
          <a:xfrm>
            <a:off x="6560191" y="3649211"/>
            <a:ext cx="444616" cy="17365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ttangolo 7">
                <a:extLst>
                  <a:ext uri="{FF2B5EF4-FFF2-40B4-BE49-F238E27FC236}">
                    <a16:creationId xmlns:a16="http://schemas.microsoft.com/office/drawing/2014/main" id="{18E97532-3201-4055-9DEB-0956A95E91D6}"/>
                  </a:ext>
                </a:extLst>
              </p:cNvPr>
              <p:cNvSpPr/>
              <p:nvPr/>
            </p:nvSpPr>
            <p:spPr>
              <a:xfrm>
                <a:off x="6465284" y="5364182"/>
                <a:ext cx="121924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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it-IT" b="0" i="0" smtClean="0">
                          <a:latin typeface="Cambria Math" panose="02040503050406030204" pitchFamily="18" charset="0"/>
                        </a:rPr>
                        <m:t>&gt;0)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8" name="Rettangolo 7">
                <a:extLst>
                  <a:ext uri="{FF2B5EF4-FFF2-40B4-BE49-F238E27FC236}">
                    <a16:creationId xmlns:a16="http://schemas.microsoft.com/office/drawing/2014/main" id="{18E97532-3201-4055-9DEB-0956A95E91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5284" y="5364182"/>
                <a:ext cx="1219245" cy="369332"/>
              </a:xfrm>
              <a:prstGeom prst="rect">
                <a:avLst/>
              </a:prstGeom>
              <a:blipFill>
                <a:blip r:embed="rId4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7377557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magine 14">
            <a:extLst>
              <a:ext uri="{FF2B5EF4-FFF2-40B4-BE49-F238E27FC236}">
                <a16:creationId xmlns:a16="http://schemas.microsoft.com/office/drawing/2014/main" id="{8F4E2537-4B32-410D-8759-75EAFCC836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762" y="1885531"/>
            <a:ext cx="5398019" cy="2877318"/>
          </a:xfrm>
          <a:prstGeom prst="rect">
            <a:avLst/>
          </a:prstGeom>
        </p:spPr>
      </p:pic>
      <p:sp>
        <p:nvSpPr>
          <p:cNvPr id="13" name="Rettangolo 12">
            <a:extLst>
              <a:ext uri="{FF2B5EF4-FFF2-40B4-BE49-F238E27FC236}">
                <a16:creationId xmlns:a16="http://schemas.microsoft.com/office/drawing/2014/main" id="{CB0F3CC7-D155-4DED-B513-5B4595C79FD5}"/>
              </a:ext>
            </a:extLst>
          </p:cNvPr>
          <p:cNvSpPr/>
          <p:nvPr/>
        </p:nvSpPr>
        <p:spPr>
          <a:xfrm>
            <a:off x="74811" y="6393984"/>
            <a:ext cx="12042378" cy="38305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7B954650-793E-441E-B65B-6ABC0362C7E5}"/>
              </a:ext>
            </a:extLst>
          </p:cNvPr>
          <p:cNvSpPr txBox="1"/>
          <p:nvPr/>
        </p:nvSpPr>
        <p:spPr>
          <a:xfrm>
            <a:off x="209548" y="6393984"/>
            <a:ext cx="11791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Bayesian Data Analysis – A Primer                    Workshop 2021                    Marco D’Alessandro (PhD)                    ISTC CNR </a:t>
            </a:r>
            <a:r>
              <a:rPr lang="it-IT" dirty="0" err="1">
                <a:solidFill>
                  <a:schemeClr val="bg1"/>
                </a:solidFill>
              </a:rPr>
              <a:t>Italy</a:t>
            </a:r>
            <a:r>
              <a:rPr lang="it-IT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14ECC785-5DEA-489D-A069-1611B7AFC0FB}"/>
              </a:ext>
            </a:extLst>
          </p:cNvPr>
          <p:cNvSpPr/>
          <p:nvPr/>
        </p:nvSpPr>
        <p:spPr>
          <a:xfrm>
            <a:off x="3375639" y="665154"/>
            <a:ext cx="5440721" cy="101566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it-IT" sz="3600" b="1" dirty="0" err="1"/>
              <a:t>Bayesian</a:t>
            </a:r>
            <a:r>
              <a:rPr lang="it-IT" sz="3600" b="1" dirty="0"/>
              <a:t> </a:t>
            </a:r>
            <a:r>
              <a:rPr lang="it-IT" sz="3600" b="1" dirty="0" err="1"/>
              <a:t>Inference</a:t>
            </a:r>
            <a:endParaRPr lang="it-IT" sz="3600" b="1" dirty="0"/>
          </a:p>
          <a:p>
            <a:pPr algn="ctr"/>
            <a:r>
              <a:rPr lang="it-IT" sz="2400" b="1" dirty="0">
                <a:solidFill>
                  <a:srgbClr val="FF0000"/>
                </a:solidFill>
              </a:rPr>
              <a:t>(Point </a:t>
            </a:r>
            <a:r>
              <a:rPr lang="it-IT" sz="2400" b="1" dirty="0" err="1">
                <a:solidFill>
                  <a:srgbClr val="FF0000"/>
                </a:solidFill>
              </a:rPr>
              <a:t>Null</a:t>
            </a:r>
            <a:r>
              <a:rPr lang="it-IT" sz="2400" b="1" dirty="0">
                <a:solidFill>
                  <a:srgbClr val="FF0000"/>
                </a:solidFill>
              </a:rPr>
              <a:t>) </a:t>
            </a:r>
            <a:r>
              <a:rPr lang="it-IT" sz="2400" b="1" dirty="0" err="1">
                <a:solidFill>
                  <a:srgbClr val="FF0000"/>
                </a:solidFill>
              </a:rPr>
              <a:t>Hypothesis</a:t>
            </a:r>
            <a:r>
              <a:rPr lang="it-IT" sz="2400" b="1" dirty="0">
                <a:solidFill>
                  <a:srgbClr val="FF0000"/>
                </a:solidFill>
              </a:rPr>
              <a:t> Testing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ttangolo 9">
                <a:extLst>
                  <a:ext uri="{FF2B5EF4-FFF2-40B4-BE49-F238E27FC236}">
                    <a16:creationId xmlns:a16="http://schemas.microsoft.com/office/drawing/2014/main" id="{B245F01E-F4CD-4FF0-A25E-DCB646639280}"/>
                  </a:ext>
                </a:extLst>
              </p:cNvPr>
              <p:cNvSpPr/>
              <p:nvPr/>
            </p:nvSpPr>
            <p:spPr>
              <a:xfrm>
                <a:off x="5832205" y="4514680"/>
                <a:ext cx="51751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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it-IT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0" name="Rettangolo 9">
                <a:extLst>
                  <a:ext uri="{FF2B5EF4-FFF2-40B4-BE49-F238E27FC236}">
                    <a16:creationId xmlns:a16="http://schemas.microsoft.com/office/drawing/2014/main" id="{B245F01E-F4CD-4FF0-A25E-DCB6466392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2205" y="4514680"/>
                <a:ext cx="517513" cy="369332"/>
              </a:xfrm>
              <a:prstGeom prst="rect">
                <a:avLst/>
              </a:prstGeom>
              <a:blipFill>
                <a:blip r:embed="rId3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ttangolo 10">
            <a:extLst>
              <a:ext uri="{FF2B5EF4-FFF2-40B4-BE49-F238E27FC236}">
                <a16:creationId xmlns:a16="http://schemas.microsoft.com/office/drawing/2014/main" id="{B11C2D1D-87E6-4F93-8839-DE912E7230DD}"/>
              </a:ext>
            </a:extLst>
          </p:cNvPr>
          <p:cNvSpPr/>
          <p:nvPr/>
        </p:nvSpPr>
        <p:spPr>
          <a:xfrm rot="16200000">
            <a:off x="2191993" y="3017939"/>
            <a:ext cx="17892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dirty="0" err="1"/>
              <a:t>Posterior</a:t>
            </a:r>
            <a:r>
              <a:rPr lang="it-IT" dirty="0"/>
              <a:t> </a:t>
            </a:r>
            <a:r>
              <a:rPr lang="it-IT" dirty="0" err="1"/>
              <a:t>Density</a:t>
            </a:r>
            <a:endParaRPr lang="it-IT" dirty="0"/>
          </a:p>
        </p:txBody>
      </p:sp>
      <p:cxnSp>
        <p:nvCxnSpPr>
          <p:cNvPr id="16" name="Connettore diritto 15">
            <a:extLst>
              <a:ext uri="{FF2B5EF4-FFF2-40B4-BE49-F238E27FC236}">
                <a16:creationId xmlns:a16="http://schemas.microsoft.com/office/drawing/2014/main" id="{0ABBE900-600E-464C-89E7-9C4379FE615B}"/>
              </a:ext>
            </a:extLst>
          </p:cNvPr>
          <p:cNvCxnSpPr/>
          <p:nvPr/>
        </p:nvCxnSpPr>
        <p:spPr>
          <a:xfrm flipV="1">
            <a:off x="6091805" y="2072080"/>
            <a:ext cx="0" cy="2214693"/>
          </a:xfrm>
          <a:prstGeom prst="line">
            <a:avLst/>
          </a:prstGeom>
          <a:ln w="12700">
            <a:prstDash val="dash"/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7" name="Ovale 16">
            <a:extLst>
              <a:ext uri="{FF2B5EF4-FFF2-40B4-BE49-F238E27FC236}">
                <a16:creationId xmlns:a16="http://schemas.microsoft.com/office/drawing/2014/main" id="{077C532D-1323-49F5-AF6E-FAA7B87EA756}"/>
              </a:ext>
            </a:extLst>
          </p:cNvPr>
          <p:cNvSpPr/>
          <p:nvPr/>
        </p:nvSpPr>
        <p:spPr>
          <a:xfrm>
            <a:off x="6030022" y="3962626"/>
            <a:ext cx="121883" cy="11381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Ovale 17">
            <a:extLst>
              <a:ext uri="{FF2B5EF4-FFF2-40B4-BE49-F238E27FC236}">
                <a16:creationId xmlns:a16="http://schemas.microsoft.com/office/drawing/2014/main" id="{BD8E347D-BE7E-4138-8C85-886085F1520F}"/>
              </a:ext>
            </a:extLst>
          </p:cNvPr>
          <p:cNvSpPr/>
          <p:nvPr/>
        </p:nvSpPr>
        <p:spPr>
          <a:xfrm>
            <a:off x="6030021" y="2848194"/>
            <a:ext cx="121883" cy="11381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C38EBA61-5791-4D4A-B2A4-F32955856936}"/>
              </a:ext>
            </a:extLst>
          </p:cNvPr>
          <p:cNvSpPr/>
          <p:nvPr/>
        </p:nvSpPr>
        <p:spPr>
          <a:xfrm>
            <a:off x="972043" y="5273525"/>
            <a:ext cx="211455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2800" dirty="0" err="1"/>
              <a:t>Density</a:t>
            </a:r>
            <a:r>
              <a:rPr lang="it-IT" sz="2800" dirty="0"/>
              <a:t> Ratio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ttangolo 19">
                <a:extLst>
                  <a:ext uri="{FF2B5EF4-FFF2-40B4-BE49-F238E27FC236}">
                    <a16:creationId xmlns:a16="http://schemas.microsoft.com/office/drawing/2014/main" id="{056CABD8-B1D7-4726-B251-4ADF644075B3}"/>
                  </a:ext>
                </a:extLst>
              </p:cNvPr>
              <p:cNvSpPr/>
              <p:nvPr/>
            </p:nvSpPr>
            <p:spPr>
              <a:xfrm>
                <a:off x="4125889" y="5151451"/>
                <a:ext cx="304282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𝐻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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it-IT" dirty="0"/>
                  <a:t> (</a:t>
                </a:r>
                <a:r>
                  <a:rPr lang="it-IT" dirty="0" err="1"/>
                  <a:t>exactly</a:t>
                </a:r>
                <a:r>
                  <a:rPr lang="it-IT" dirty="0"/>
                  <a:t> </a:t>
                </a:r>
                <a:r>
                  <a:rPr lang="it-IT" dirty="0" err="1"/>
                  <a:t>equal</a:t>
                </a:r>
                <a:r>
                  <a:rPr lang="it-IT" dirty="0"/>
                  <a:t> to 0)</a:t>
                </a:r>
              </a:p>
            </p:txBody>
          </p:sp>
        </mc:Choice>
        <mc:Fallback xmlns="">
          <p:sp>
            <p:nvSpPr>
              <p:cNvPr id="20" name="Rettangolo 19">
                <a:extLst>
                  <a:ext uri="{FF2B5EF4-FFF2-40B4-BE49-F238E27FC236}">
                    <a16:creationId xmlns:a16="http://schemas.microsoft.com/office/drawing/2014/main" id="{056CABD8-B1D7-4726-B251-4ADF644075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5889" y="5151451"/>
                <a:ext cx="3042821" cy="369332"/>
              </a:xfrm>
              <a:prstGeom prst="rect">
                <a:avLst/>
              </a:prstGeom>
              <a:blipFill>
                <a:blip r:embed="rId4"/>
                <a:stretch>
                  <a:fillRect t="-8197" r="-802" b="-2459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ttangolo 20">
                <a:extLst>
                  <a:ext uri="{FF2B5EF4-FFF2-40B4-BE49-F238E27FC236}">
                    <a16:creationId xmlns:a16="http://schemas.microsoft.com/office/drawing/2014/main" id="{3D7A39D6-6BE3-4CCA-B432-C3201D95E685}"/>
                  </a:ext>
                </a:extLst>
              </p:cNvPr>
              <p:cNvSpPr/>
              <p:nvPr/>
            </p:nvSpPr>
            <p:spPr>
              <a:xfrm>
                <a:off x="4125889" y="5479199"/>
                <a:ext cx="260667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𝐻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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it-IT" dirty="0"/>
                  <a:t> can be </a:t>
                </a:r>
                <a:r>
                  <a:rPr lang="it-IT" dirty="0" err="1"/>
                  <a:t>everywhere</a:t>
                </a:r>
                <a:endParaRPr lang="it-IT" dirty="0"/>
              </a:p>
            </p:txBody>
          </p:sp>
        </mc:Choice>
        <mc:Fallback xmlns="">
          <p:sp>
            <p:nvSpPr>
              <p:cNvPr id="21" name="Rettangolo 20">
                <a:extLst>
                  <a:ext uri="{FF2B5EF4-FFF2-40B4-BE49-F238E27FC236}">
                    <a16:creationId xmlns:a16="http://schemas.microsoft.com/office/drawing/2014/main" id="{3D7A39D6-6BE3-4CCA-B432-C3201D95E6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5889" y="5479199"/>
                <a:ext cx="2606676" cy="369332"/>
              </a:xfrm>
              <a:prstGeom prst="rect">
                <a:avLst/>
              </a:prstGeom>
              <a:blipFill>
                <a:blip r:embed="rId5"/>
                <a:stretch>
                  <a:fillRect t="-10000" r="-1639" b="-2666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ttangolo 21">
                <a:extLst>
                  <a:ext uri="{FF2B5EF4-FFF2-40B4-BE49-F238E27FC236}">
                    <a16:creationId xmlns:a16="http://schemas.microsoft.com/office/drawing/2014/main" id="{5E9C38C5-1E3C-4AD7-A7D0-D782E52EB509}"/>
                  </a:ext>
                </a:extLst>
              </p:cNvPr>
              <p:cNvSpPr/>
              <p:nvPr/>
            </p:nvSpPr>
            <p:spPr>
              <a:xfrm>
                <a:off x="7448371" y="5266718"/>
                <a:ext cx="2290820" cy="369332"/>
              </a:xfrm>
              <a:prstGeom prst="rect">
                <a:avLst/>
              </a:prstGeom>
              <a:solidFill>
                <a:schemeClr val="accent2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𝐻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</a:t>
                </a:r>
                <a:r>
                  <a:rPr lang="it-IT" dirty="0" err="1"/>
                  <a:t>nested</a:t>
                </a:r>
                <a:r>
                  <a:rPr lang="it-IT" dirty="0"/>
                  <a:t> </a:t>
                </a:r>
                <a:r>
                  <a:rPr lang="it-IT" dirty="0" err="1"/>
                  <a:t>within</a:t>
                </a:r>
                <a:r>
                  <a:rPr lang="it-IT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𝐻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it-IT" dirty="0"/>
              </a:p>
            </p:txBody>
          </p:sp>
        </mc:Choice>
        <mc:Fallback xmlns="">
          <p:sp>
            <p:nvSpPr>
              <p:cNvPr id="22" name="Rettangolo 21">
                <a:extLst>
                  <a:ext uri="{FF2B5EF4-FFF2-40B4-BE49-F238E27FC236}">
                    <a16:creationId xmlns:a16="http://schemas.microsoft.com/office/drawing/2014/main" id="{5E9C38C5-1E3C-4AD7-A7D0-D782E52EB5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8371" y="5266718"/>
                <a:ext cx="2290820" cy="369332"/>
              </a:xfrm>
              <a:prstGeom prst="rect">
                <a:avLst/>
              </a:prstGeom>
              <a:blipFill>
                <a:blip r:embed="rId6"/>
                <a:stretch>
                  <a:fillRect t="-9836" b="-2459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550817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magine 14">
            <a:extLst>
              <a:ext uri="{FF2B5EF4-FFF2-40B4-BE49-F238E27FC236}">
                <a16:creationId xmlns:a16="http://schemas.microsoft.com/office/drawing/2014/main" id="{8F4E2537-4B32-410D-8759-75EAFCC836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762" y="1885531"/>
            <a:ext cx="5398019" cy="2877318"/>
          </a:xfrm>
          <a:prstGeom prst="rect">
            <a:avLst/>
          </a:prstGeom>
        </p:spPr>
      </p:pic>
      <p:sp>
        <p:nvSpPr>
          <p:cNvPr id="13" name="Rettangolo 12">
            <a:extLst>
              <a:ext uri="{FF2B5EF4-FFF2-40B4-BE49-F238E27FC236}">
                <a16:creationId xmlns:a16="http://schemas.microsoft.com/office/drawing/2014/main" id="{CB0F3CC7-D155-4DED-B513-5B4595C79FD5}"/>
              </a:ext>
            </a:extLst>
          </p:cNvPr>
          <p:cNvSpPr/>
          <p:nvPr/>
        </p:nvSpPr>
        <p:spPr>
          <a:xfrm>
            <a:off x="74811" y="6393984"/>
            <a:ext cx="12042378" cy="38305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7B954650-793E-441E-B65B-6ABC0362C7E5}"/>
              </a:ext>
            </a:extLst>
          </p:cNvPr>
          <p:cNvSpPr txBox="1"/>
          <p:nvPr/>
        </p:nvSpPr>
        <p:spPr>
          <a:xfrm>
            <a:off x="209548" y="6393984"/>
            <a:ext cx="11791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Bayesian Data Analysis – A Primer                    Workshop 2021                    Marco D’Alessandro (PhD)                    ISTC CNR </a:t>
            </a:r>
            <a:r>
              <a:rPr lang="it-IT" dirty="0" err="1">
                <a:solidFill>
                  <a:schemeClr val="bg1"/>
                </a:solidFill>
              </a:rPr>
              <a:t>Italy</a:t>
            </a:r>
            <a:r>
              <a:rPr lang="it-IT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14ECC785-5DEA-489D-A069-1611B7AFC0FB}"/>
              </a:ext>
            </a:extLst>
          </p:cNvPr>
          <p:cNvSpPr/>
          <p:nvPr/>
        </p:nvSpPr>
        <p:spPr>
          <a:xfrm>
            <a:off x="3375639" y="665154"/>
            <a:ext cx="5440721" cy="101566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it-IT" sz="3600" b="1" dirty="0" err="1"/>
              <a:t>Bayesian</a:t>
            </a:r>
            <a:r>
              <a:rPr lang="it-IT" sz="3600" b="1" dirty="0"/>
              <a:t> </a:t>
            </a:r>
            <a:r>
              <a:rPr lang="it-IT" sz="3600" b="1" dirty="0" err="1"/>
              <a:t>Inference</a:t>
            </a:r>
            <a:endParaRPr lang="it-IT" sz="3600" b="1" dirty="0"/>
          </a:p>
          <a:p>
            <a:pPr algn="ctr"/>
            <a:r>
              <a:rPr lang="it-IT" sz="2400" b="1" dirty="0">
                <a:solidFill>
                  <a:srgbClr val="FF0000"/>
                </a:solidFill>
              </a:rPr>
              <a:t>(Point </a:t>
            </a:r>
            <a:r>
              <a:rPr lang="it-IT" sz="2400" b="1" dirty="0" err="1">
                <a:solidFill>
                  <a:srgbClr val="FF0000"/>
                </a:solidFill>
              </a:rPr>
              <a:t>Null</a:t>
            </a:r>
            <a:r>
              <a:rPr lang="it-IT" sz="2400" b="1" dirty="0">
                <a:solidFill>
                  <a:srgbClr val="FF0000"/>
                </a:solidFill>
              </a:rPr>
              <a:t>) </a:t>
            </a:r>
            <a:r>
              <a:rPr lang="it-IT" sz="2400" b="1" dirty="0" err="1">
                <a:solidFill>
                  <a:srgbClr val="FF0000"/>
                </a:solidFill>
              </a:rPr>
              <a:t>Hypothesis</a:t>
            </a:r>
            <a:r>
              <a:rPr lang="it-IT" sz="2400" b="1" dirty="0">
                <a:solidFill>
                  <a:srgbClr val="FF0000"/>
                </a:solidFill>
              </a:rPr>
              <a:t> Testing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ttangolo 9">
                <a:extLst>
                  <a:ext uri="{FF2B5EF4-FFF2-40B4-BE49-F238E27FC236}">
                    <a16:creationId xmlns:a16="http://schemas.microsoft.com/office/drawing/2014/main" id="{B245F01E-F4CD-4FF0-A25E-DCB646639280}"/>
                  </a:ext>
                </a:extLst>
              </p:cNvPr>
              <p:cNvSpPr/>
              <p:nvPr/>
            </p:nvSpPr>
            <p:spPr>
              <a:xfrm>
                <a:off x="5832205" y="4514680"/>
                <a:ext cx="51751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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it-IT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0" name="Rettangolo 9">
                <a:extLst>
                  <a:ext uri="{FF2B5EF4-FFF2-40B4-BE49-F238E27FC236}">
                    <a16:creationId xmlns:a16="http://schemas.microsoft.com/office/drawing/2014/main" id="{B245F01E-F4CD-4FF0-A25E-DCB6466392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2205" y="4514680"/>
                <a:ext cx="517513" cy="369332"/>
              </a:xfrm>
              <a:prstGeom prst="rect">
                <a:avLst/>
              </a:prstGeom>
              <a:blipFill>
                <a:blip r:embed="rId3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ttangolo 10">
            <a:extLst>
              <a:ext uri="{FF2B5EF4-FFF2-40B4-BE49-F238E27FC236}">
                <a16:creationId xmlns:a16="http://schemas.microsoft.com/office/drawing/2014/main" id="{B11C2D1D-87E6-4F93-8839-DE912E7230DD}"/>
              </a:ext>
            </a:extLst>
          </p:cNvPr>
          <p:cNvSpPr/>
          <p:nvPr/>
        </p:nvSpPr>
        <p:spPr>
          <a:xfrm rot="16200000">
            <a:off x="2191993" y="3017939"/>
            <a:ext cx="17892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dirty="0" err="1"/>
              <a:t>Posterior</a:t>
            </a:r>
            <a:r>
              <a:rPr lang="it-IT" dirty="0"/>
              <a:t> </a:t>
            </a:r>
            <a:r>
              <a:rPr lang="it-IT" dirty="0" err="1"/>
              <a:t>Density</a:t>
            </a:r>
            <a:endParaRPr lang="it-IT" dirty="0"/>
          </a:p>
        </p:txBody>
      </p:sp>
      <p:cxnSp>
        <p:nvCxnSpPr>
          <p:cNvPr id="16" name="Connettore diritto 15">
            <a:extLst>
              <a:ext uri="{FF2B5EF4-FFF2-40B4-BE49-F238E27FC236}">
                <a16:creationId xmlns:a16="http://schemas.microsoft.com/office/drawing/2014/main" id="{0ABBE900-600E-464C-89E7-9C4379FE615B}"/>
              </a:ext>
            </a:extLst>
          </p:cNvPr>
          <p:cNvCxnSpPr/>
          <p:nvPr/>
        </p:nvCxnSpPr>
        <p:spPr>
          <a:xfrm flipV="1">
            <a:off x="6091805" y="2072080"/>
            <a:ext cx="0" cy="2214693"/>
          </a:xfrm>
          <a:prstGeom prst="line">
            <a:avLst/>
          </a:prstGeom>
          <a:ln w="12700">
            <a:prstDash val="dash"/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7" name="Ovale 16">
            <a:extLst>
              <a:ext uri="{FF2B5EF4-FFF2-40B4-BE49-F238E27FC236}">
                <a16:creationId xmlns:a16="http://schemas.microsoft.com/office/drawing/2014/main" id="{077C532D-1323-49F5-AF6E-FAA7B87EA756}"/>
              </a:ext>
            </a:extLst>
          </p:cNvPr>
          <p:cNvSpPr/>
          <p:nvPr/>
        </p:nvSpPr>
        <p:spPr>
          <a:xfrm>
            <a:off x="6030022" y="3962626"/>
            <a:ext cx="121883" cy="11381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Ovale 17">
            <a:extLst>
              <a:ext uri="{FF2B5EF4-FFF2-40B4-BE49-F238E27FC236}">
                <a16:creationId xmlns:a16="http://schemas.microsoft.com/office/drawing/2014/main" id="{BD8E347D-BE7E-4138-8C85-886085F1520F}"/>
              </a:ext>
            </a:extLst>
          </p:cNvPr>
          <p:cNvSpPr/>
          <p:nvPr/>
        </p:nvSpPr>
        <p:spPr>
          <a:xfrm>
            <a:off x="6030021" y="2848194"/>
            <a:ext cx="121883" cy="11381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C38EBA61-5791-4D4A-B2A4-F32955856936}"/>
              </a:ext>
            </a:extLst>
          </p:cNvPr>
          <p:cNvSpPr/>
          <p:nvPr/>
        </p:nvSpPr>
        <p:spPr>
          <a:xfrm>
            <a:off x="972043" y="5273525"/>
            <a:ext cx="211455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2800" dirty="0" err="1"/>
              <a:t>Density</a:t>
            </a:r>
            <a:r>
              <a:rPr lang="it-IT" sz="2800" dirty="0"/>
              <a:t> Ratio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ttangolo 19">
                <a:extLst>
                  <a:ext uri="{FF2B5EF4-FFF2-40B4-BE49-F238E27FC236}">
                    <a16:creationId xmlns:a16="http://schemas.microsoft.com/office/drawing/2014/main" id="{056CABD8-B1D7-4726-B251-4ADF644075B3}"/>
                  </a:ext>
                </a:extLst>
              </p:cNvPr>
              <p:cNvSpPr/>
              <p:nvPr/>
            </p:nvSpPr>
            <p:spPr>
              <a:xfrm>
                <a:off x="5894771" y="5170346"/>
                <a:ext cx="1801391" cy="6690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  <a:sym typeface="Symbol" panose="05050102010706020507" pitchFamily="18" charset="2"/>
                                </a:rPr>
                                <m:t>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  <a:sym typeface="Symbol" panose="05050102010706020507" pitchFamily="18" charset="2"/>
                                </a:rPr>
                                <m:t>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it-IT" b="0" i="0" smtClean="0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BF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01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20" name="Rettangolo 19">
                <a:extLst>
                  <a:ext uri="{FF2B5EF4-FFF2-40B4-BE49-F238E27FC236}">
                    <a16:creationId xmlns:a16="http://schemas.microsoft.com/office/drawing/2014/main" id="{056CABD8-B1D7-4726-B251-4ADF644075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4771" y="5170346"/>
                <a:ext cx="1801391" cy="66909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ttangolo 1">
            <a:extLst>
              <a:ext uri="{FF2B5EF4-FFF2-40B4-BE49-F238E27FC236}">
                <a16:creationId xmlns:a16="http://schemas.microsoft.com/office/drawing/2014/main" id="{1B64AFA1-9763-49E3-AA54-01BA6C398136}"/>
              </a:ext>
            </a:extLst>
          </p:cNvPr>
          <p:cNvSpPr/>
          <p:nvPr/>
        </p:nvSpPr>
        <p:spPr>
          <a:xfrm>
            <a:off x="4064088" y="5609573"/>
            <a:ext cx="208781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1400" dirty="0" err="1"/>
              <a:t>Before</a:t>
            </a:r>
            <a:r>
              <a:rPr lang="it-IT" sz="1400" dirty="0"/>
              <a:t> </a:t>
            </a:r>
            <a:r>
              <a:rPr lang="it-IT" sz="1400" dirty="0" err="1"/>
              <a:t>observing</a:t>
            </a:r>
            <a:r>
              <a:rPr lang="it-IT" sz="1400" dirty="0"/>
              <a:t> the Data</a:t>
            </a:r>
          </a:p>
        </p:txBody>
      </p:sp>
      <p:sp>
        <p:nvSpPr>
          <p:cNvPr id="23" name="Rettangolo 22">
            <a:extLst>
              <a:ext uri="{FF2B5EF4-FFF2-40B4-BE49-F238E27FC236}">
                <a16:creationId xmlns:a16="http://schemas.microsoft.com/office/drawing/2014/main" id="{58CB0B7A-33D6-47D9-8288-B396E49FBE32}"/>
              </a:ext>
            </a:extLst>
          </p:cNvPr>
          <p:cNvSpPr/>
          <p:nvPr/>
        </p:nvSpPr>
        <p:spPr>
          <a:xfrm>
            <a:off x="4114330" y="5074744"/>
            <a:ext cx="197663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1400" dirty="0"/>
              <a:t>After </a:t>
            </a:r>
            <a:r>
              <a:rPr lang="it-IT" sz="1400" dirty="0" err="1"/>
              <a:t>observing</a:t>
            </a:r>
            <a:r>
              <a:rPr lang="it-IT" sz="1400" dirty="0"/>
              <a:t> the Data</a:t>
            </a:r>
          </a:p>
        </p:txBody>
      </p:sp>
      <p:sp>
        <p:nvSpPr>
          <p:cNvPr id="3" name="Ovale 2">
            <a:extLst>
              <a:ext uri="{FF2B5EF4-FFF2-40B4-BE49-F238E27FC236}">
                <a16:creationId xmlns:a16="http://schemas.microsoft.com/office/drawing/2014/main" id="{925E6592-8AA8-400E-B845-4DF7396251FE}"/>
              </a:ext>
            </a:extLst>
          </p:cNvPr>
          <p:cNvSpPr/>
          <p:nvPr/>
        </p:nvSpPr>
        <p:spPr>
          <a:xfrm>
            <a:off x="7055141" y="5371570"/>
            <a:ext cx="570452" cy="307777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0BF3956B-1D0B-48A4-AE38-753261D7DB64}"/>
              </a:ext>
            </a:extLst>
          </p:cNvPr>
          <p:cNvCxnSpPr>
            <a:stCxn id="3" idx="6"/>
          </p:cNvCxnSpPr>
          <p:nvPr/>
        </p:nvCxnSpPr>
        <p:spPr>
          <a:xfrm flipV="1">
            <a:off x="7625593" y="5092436"/>
            <a:ext cx="536895" cy="433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ttangolo 5">
                <a:extLst>
                  <a:ext uri="{FF2B5EF4-FFF2-40B4-BE49-F238E27FC236}">
                    <a16:creationId xmlns:a16="http://schemas.microsoft.com/office/drawing/2014/main" id="{87EF60E1-341D-4F71-BE1A-B234CEB30FCD}"/>
                  </a:ext>
                </a:extLst>
              </p:cNvPr>
              <p:cNvSpPr/>
              <p:nvPr/>
            </p:nvSpPr>
            <p:spPr>
              <a:xfrm>
                <a:off x="8130159" y="4801014"/>
                <a:ext cx="295356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it-IT" b="1" dirty="0">
                    <a:solidFill>
                      <a:schemeClr val="accent1">
                        <a:lumMod val="75000"/>
                      </a:schemeClr>
                    </a:solidFill>
                  </a:rPr>
                  <a:t>Bayes </a:t>
                </a:r>
                <a:r>
                  <a:rPr lang="it-IT" b="1" dirty="0" err="1">
                    <a:solidFill>
                      <a:schemeClr val="accent1">
                        <a:lumMod val="75000"/>
                      </a:schemeClr>
                    </a:solidFill>
                  </a:rPr>
                  <a:t>Factor</a:t>
                </a:r>
                <a:r>
                  <a:rPr lang="it-IT" b="1" dirty="0">
                    <a:solidFill>
                      <a:schemeClr val="accent1">
                        <a:lumMod val="75000"/>
                      </a:schemeClr>
                    </a:solidFill>
                  </a:rPr>
                  <a:t> </a:t>
                </a:r>
                <a:r>
                  <a:rPr lang="it-IT" dirty="0"/>
                  <a:t>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𝐻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it-IT" dirty="0"/>
                  <a:t> versus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𝐻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it-IT" dirty="0"/>
                  <a:t> </a:t>
                </a:r>
              </a:p>
            </p:txBody>
          </p:sp>
        </mc:Choice>
        <mc:Fallback xmlns="">
          <p:sp>
            <p:nvSpPr>
              <p:cNvPr id="6" name="Rettangolo 5">
                <a:extLst>
                  <a:ext uri="{FF2B5EF4-FFF2-40B4-BE49-F238E27FC236}">
                    <a16:creationId xmlns:a16="http://schemas.microsoft.com/office/drawing/2014/main" id="{87EF60E1-341D-4F71-BE1A-B234CEB30F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0159" y="4801014"/>
                <a:ext cx="2953565" cy="369332"/>
              </a:xfrm>
              <a:prstGeom prst="rect">
                <a:avLst/>
              </a:prstGeom>
              <a:blipFill>
                <a:blip r:embed="rId5"/>
                <a:stretch>
                  <a:fillRect l="-1860" t="-10000" b="-2666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Figura a mano libera: forma 8">
            <a:extLst>
              <a:ext uri="{FF2B5EF4-FFF2-40B4-BE49-F238E27FC236}">
                <a16:creationId xmlns:a16="http://schemas.microsoft.com/office/drawing/2014/main" id="{3FE939E3-8653-41C4-B0D9-813F8CAEE2FF}"/>
              </a:ext>
            </a:extLst>
          </p:cNvPr>
          <p:cNvSpPr/>
          <p:nvPr/>
        </p:nvSpPr>
        <p:spPr>
          <a:xfrm>
            <a:off x="5561896" y="2902591"/>
            <a:ext cx="520122" cy="2357306"/>
          </a:xfrm>
          <a:custGeom>
            <a:avLst/>
            <a:gdLst>
              <a:gd name="connsiteX0" fmla="*/ 520122 w 520122"/>
              <a:gd name="connsiteY0" fmla="*/ 0 h 2357306"/>
              <a:gd name="connsiteX1" fmla="*/ 5 w 520122"/>
              <a:gd name="connsiteY1" fmla="*/ 1174459 h 2357306"/>
              <a:gd name="connsiteX2" fmla="*/ 511733 w 520122"/>
              <a:gd name="connsiteY2" fmla="*/ 2357306 h 2357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20122" h="2357306">
                <a:moveTo>
                  <a:pt x="520122" y="0"/>
                </a:moveTo>
                <a:cubicBezTo>
                  <a:pt x="260762" y="390787"/>
                  <a:pt x="1403" y="781575"/>
                  <a:pt x="5" y="1174459"/>
                </a:cubicBezTo>
                <a:cubicBezTo>
                  <a:pt x="-1393" y="1567343"/>
                  <a:pt x="255170" y="1962324"/>
                  <a:pt x="511733" y="2357306"/>
                </a:cubicBezTo>
              </a:path>
            </a:pathLst>
          </a:custGeom>
          <a:ln w="31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Figura a mano libera: forma 11">
            <a:extLst>
              <a:ext uri="{FF2B5EF4-FFF2-40B4-BE49-F238E27FC236}">
                <a16:creationId xmlns:a16="http://schemas.microsoft.com/office/drawing/2014/main" id="{63949932-CA0A-4907-BB11-7C5803B303AA}"/>
              </a:ext>
            </a:extLst>
          </p:cNvPr>
          <p:cNvSpPr/>
          <p:nvPr/>
        </p:nvSpPr>
        <p:spPr>
          <a:xfrm>
            <a:off x="6098796" y="4026716"/>
            <a:ext cx="1119609" cy="1652631"/>
          </a:xfrm>
          <a:custGeom>
            <a:avLst/>
            <a:gdLst>
              <a:gd name="connsiteX0" fmla="*/ 0 w 1119609"/>
              <a:gd name="connsiteY0" fmla="*/ 0 h 1652631"/>
              <a:gd name="connsiteX1" fmla="*/ 1098958 w 1119609"/>
              <a:gd name="connsiteY1" fmla="*/ 981512 h 1652631"/>
              <a:gd name="connsiteX2" fmla="*/ 612397 w 1119609"/>
              <a:gd name="connsiteY2" fmla="*/ 1652631 h 1652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19609" h="1652631">
                <a:moveTo>
                  <a:pt x="0" y="0"/>
                </a:moveTo>
                <a:cubicBezTo>
                  <a:pt x="498446" y="353037"/>
                  <a:pt x="996892" y="706074"/>
                  <a:pt x="1098958" y="981512"/>
                </a:cubicBezTo>
                <a:cubicBezTo>
                  <a:pt x="1201024" y="1256950"/>
                  <a:pt x="906710" y="1454790"/>
                  <a:pt x="612397" y="1652631"/>
                </a:cubicBezTo>
              </a:path>
            </a:pathLst>
          </a:cu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5266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tangolo 12">
            <a:extLst>
              <a:ext uri="{FF2B5EF4-FFF2-40B4-BE49-F238E27FC236}">
                <a16:creationId xmlns:a16="http://schemas.microsoft.com/office/drawing/2014/main" id="{448556CF-E3CA-4233-8D85-AFA9DAC35DAF}"/>
              </a:ext>
            </a:extLst>
          </p:cNvPr>
          <p:cNvSpPr/>
          <p:nvPr/>
        </p:nvSpPr>
        <p:spPr>
          <a:xfrm>
            <a:off x="74811" y="6393984"/>
            <a:ext cx="12042378" cy="38305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B5DD1EA3-18BD-4E5E-B134-336C7EDD00C0}"/>
              </a:ext>
            </a:extLst>
          </p:cNvPr>
          <p:cNvSpPr txBox="1"/>
          <p:nvPr/>
        </p:nvSpPr>
        <p:spPr>
          <a:xfrm>
            <a:off x="209548" y="6393984"/>
            <a:ext cx="11791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Bayesian Data Analysis – A Primer                    Workshop 2021                    Marco D’Alessandro (PhD)                    ISTC CNR </a:t>
            </a:r>
            <a:r>
              <a:rPr lang="it-IT" dirty="0" err="1">
                <a:solidFill>
                  <a:schemeClr val="bg1"/>
                </a:solidFill>
              </a:rPr>
              <a:t>Italy</a:t>
            </a:r>
            <a:r>
              <a:rPr lang="it-IT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8" name="Inhaltsplatzhalter 2">
            <a:extLst>
              <a:ext uri="{FF2B5EF4-FFF2-40B4-BE49-F238E27FC236}">
                <a16:creationId xmlns:a16="http://schemas.microsoft.com/office/drawing/2014/main" id="{1E6D529B-D95F-493F-843E-938714BC3254}"/>
              </a:ext>
            </a:extLst>
          </p:cNvPr>
          <p:cNvSpPr txBox="1">
            <a:spLocks/>
          </p:cNvSpPr>
          <p:nvPr/>
        </p:nvSpPr>
        <p:spPr>
          <a:xfrm>
            <a:off x="1749040" y="836712"/>
            <a:ext cx="8712968" cy="518457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Bayesian Brain Hypothesis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8A6187FE-1DB4-4D3F-B7DB-1B8B683E55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0749" y="1619137"/>
            <a:ext cx="4809549" cy="4402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5165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tangolo 12">
            <a:extLst>
              <a:ext uri="{FF2B5EF4-FFF2-40B4-BE49-F238E27FC236}">
                <a16:creationId xmlns:a16="http://schemas.microsoft.com/office/drawing/2014/main" id="{CB0F3CC7-D155-4DED-B513-5B4595C79FD5}"/>
              </a:ext>
            </a:extLst>
          </p:cNvPr>
          <p:cNvSpPr/>
          <p:nvPr/>
        </p:nvSpPr>
        <p:spPr>
          <a:xfrm>
            <a:off x="74811" y="6393984"/>
            <a:ext cx="12042378" cy="38305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7B954650-793E-441E-B65B-6ABC0362C7E5}"/>
              </a:ext>
            </a:extLst>
          </p:cNvPr>
          <p:cNvSpPr txBox="1"/>
          <p:nvPr/>
        </p:nvSpPr>
        <p:spPr>
          <a:xfrm>
            <a:off x="209548" y="6393984"/>
            <a:ext cx="11791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Bayesian Data Analysis – A Primer                    Workshop 2021                    Marco D’Alessandro (PhD)                    ISTC CNR </a:t>
            </a:r>
            <a:r>
              <a:rPr lang="it-IT" dirty="0" err="1">
                <a:solidFill>
                  <a:schemeClr val="bg1"/>
                </a:solidFill>
              </a:rPr>
              <a:t>Italy</a:t>
            </a:r>
            <a:r>
              <a:rPr lang="it-IT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14ECC785-5DEA-489D-A069-1611B7AFC0FB}"/>
              </a:ext>
            </a:extLst>
          </p:cNvPr>
          <p:cNvSpPr/>
          <p:nvPr/>
        </p:nvSpPr>
        <p:spPr>
          <a:xfrm>
            <a:off x="3375639" y="665154"/>
            <a:ext cx="5440721" cy="101566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it-IT" sz="3600" b="1" dirty="0" err="1"/>
              <a:t>Bayesian</a:t>
            </a:r>
            <a:r>
              <a:rPr lang="it-IT" sz="3600" b="1" dirty="0"/>
              <a:t> </a:t>
            </a:r>
            <a:r>
              <a:rPr lang="it-IT" sz="3600" b="1" dirty="0" err="1"/>
              <a:t>Inference</a:t>
            </a:r>
            <a:endParaRPr lang="it-IT" sz="3600" b="1" dirty="0"/>
          </a:p>
          <a:p>
            <a:pPr algn="ctr"/>
            <a:r>
              <a:rPr lang="it-IT" sz="2400" b="1" dirty="0">
                <a:solidFill>
                  <a:srgbClr val="FF0000"/>
                </a:solidFill>
              </a:rPr>
              <a:t>(Point </a:t>
            </a:r>
            <a:r>
              <a:rPr lang="it-IT" sz="2400" b="1" dirty="0" err="1">
                <a:solidFill>
                  <a:srgbClr val="FF0000"/>
                </a:solidFill>
              </a:rPr>
              <a:t>Null</a:t>
            </a:r>
            <a:r>
              <a:rPr lang="it-IT" sz="2400" b="1" dirty="0">
                <a:solidFill>
                  <a:srgbClr val="FF0000"/>
                </a:solidFill>
              </a:rPr>
              <a:t>) </a:t>
            </a:r>
            <a:r>
              <a:rPr lang="it-IT" sz="2400" b="1" dirty="0" err="1">
                <a:solidFill>
                  <a:srgbClr val="FF0000"/>
                </a:solidFill>
              </a:rPr>
              <a:t>Hypothesis</a:t>
            </a:r>
            <a:r>
              <a:rPr lang="it-IT" sz="2400" b="1" dirty="0">
                <a:solidFill>
                  <a:srgbClr val="FF0000"/>
                </a:solidFill>
              </a:rPr>
              <a:t> Testing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ttangolo 19">
                <a:extLst>
                  <a:ext uri="{FF2B5EF4-FFF2-40B4-BE49-F238E27FC236}">
                    <a16:creationId xmlns:a16="http://schemas.microsoft.com/office/drawing/2014/main" id="{056CABD8-B1D7-4726-B251-4ADF644075B3}"/>
                  </a:ext>
                </a:extLst>
              </p:cNvPr>
              <p:cNvSpPr/>
              <p:nvPr/>
            </p:nvSpPr>
            <p:spPr>
              <a:xfrm>
                <a:off x="3587799" y="1725475"/>
                <a:ext cx="1801391" cy="6690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  <a:sym typeface="Symbol" panose="05050102010706020507" pitchFamily="18" charset="2"/>
                                </a:rPr>
                                <m:t>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  <a:sym typeface="Symbol" panose="05050102010706020507" pitchFamily="18" charset="2"/>
                                </a:rPr>
                                <m:t>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it-IT" b="0" i="0" smtClean="0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BF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01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20" name="Rettangolo 19">
                <a:extLst>
                  <a:ext uri="{FF2B5EF4-FFF2-40B4-BE49-F238E27FC236}">
                    <a16:creationId xmlns:a16="http://schemas.microsoft.com/office/drawing/2014/main" id="{056CABD8-B1D7-4726-B251-4ADF644075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7799" y="1725475"/>
                <a:ext cx="1801391" cy="66909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ttangolo 5">
                <a:extLst>
                  <a:ext uri="{FF2B5EF4-FFF2-40B4-BE49-F238E27FC236}">
                    <a16:creationId xmlns:a16="http://schemas.microsoft.com/office/drawing/2014/main" id="{87EF60E1-341D-4F71-BE1A-B234CEB30FCD}"/>
                  </a:ext>
                </a:extLst>
              </p:cNvPr>
              <p:cNvSpPr/>
              <p:nvPr/>
            </p:nvSpPr>
            <p:spPr>
              <a:xfrm>
                <a:off x="5469855" y="1875356"/>
                <a:ext cx="295356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it-IT" b="1" dirty="0">
                    <a:solidFill>
                      <a:schemeClr val="accent1">
                        <a:lumMod val="75000"/>
                      </a:schemeClr>
                    </a:solidFill>
                  </a:rPr>
                  <a:t>Bayes </a:t>
                </a:r>
                <a:r>
                  <a:rPr lang="it-IT" b="1" dirty="0" err="1">
                    <a:solidFill>
                      <a:schemeClr val="accent1">
                        <a:lumMod val="75000"/>
                      </a:schemeClr>
                    </a:solidFill>
                  </a:rPr>
                  <a:t>Factor</a:t>
                </a:r>
                <a:r>
                  <a:rPr lang="it-IT" b="1" dirty="0">
                    <a:solidFill>
                      <a:schemeClr val="accent1">
                        <a:lumMod val="75000"/>
                      </a:schemeClr>
                    </a:solidFill>
                  </a:rPr>
                  <a:t> </a:t>
                </a:r>
                <a:r>
                  <a:rPr lang="it-IT" dirty="0"/>
                  <a:t>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𝐻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it-IT" dirty="0"/>
                  <a:t> versus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𝐻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it-IT" dirty="0"/>
                  <a:t> </a:t>
                </a:r>
              </a:p>
            </p:txBody>
          </p:sp>
        </mc:Choice>
        <mc:Fallback xmlns="">
          <p:sp>
            <p:nvSpPr>
              <p:cNvPr id="6" name="Rettangolo 5">
                <a:extLst>
                  <a:ext uri="{FF2B5EF4-FFF2-40B4-BE49-F238E27FC236}">
                    <a16:creationId xmlns:a16="http://schemas.microsoft.com/office/drawing/2014/main" id="{87EF60E1-341D-4F71-BE1A-B234CEB30F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9855" y="1875356"/>
                <a:ext cx="2953565" cy="369332"/>
              </a:xfrm>
              <a:prstGeom prst="rect">
                <a:avLst/>
              </a:prstGeom>
              <a:blipFill>
                <a:blip r:embed="rId3"/>
                <a:stretch>
                  <a:fillRect l="-1649" t="-10000" b="-2666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Immagine 7" descr="Immagine che contiene tavolo&#10;&#10;Descrizione generata automaticamente">
            <a:extLst>
              <a:ext uri="{FF2B5EF4-FFF2-40B4-BE49-F238E27FC236}">
                <a16:creationId xmlns:a16="http://schemas.microsoft.com/office/drawing/2014/main" id="{60F09DF3-E3BC-4993-95C7-6BA3E3FDE1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2602" y="2589109"/>
            <a:ext cx="5759259" cy="376021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ttangolo 8">
                <a:extLst>
                  <a:ext uri="{FF2B5EF4-FFF2-40B4-BE49-F238E27FC236}">
                    <a16:creationId xmlns:a16="http://schemas.microsoft.com/office/drawing/2014/main" id="{209B9711-02F9-4F44-B90E-4EEEF131FC50}"/>
                  </a:ext>
                </a:extLst>
              </p:cNvPr>
              <p:cNvSpPr/>
              <p:nvPr/>
            </p:nvSpPr>
            <p:spPr>
              <a:xfrm>
                <a:off x="8250959" y="2950721"/>
                <a:ext cx="344921" cy="261610"/>
              </a:xfrm>
              <a:prstGeom prst="rect">
                <a:avLst/>
              </a:prstGeom>
              <a:solidFill>
                <a:srgbClr val="FCFCFC"/>
              </a:solidFill>
              <a:ln>
                <a:solidFill>
                  <a:srgbClr val="FCFCFC"/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sz="11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𝐻</m:t>
                        </m:r>
                      </m:e>
                      <m:sub>
                        <m:r>
                          <a:rPr lang="it-IT" sz="1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it-IT" sz="1100" dirty="0">
                    <a:solidFill>
                      <a:schemeClr val="tx1"/>
                    </a:solidFill>
                  </a:rPr>
                  <a:t> </a:t>
                </a:r>
                <a:endParaRPr lang="it-IT" sz="1100" dirty="0"/>
              </a:p>
            </p:txBody>
          </p:sp>
        </mc:Choice>
        <mc:Fallback xmlns="">
          <p:sp>
            <p:nvSpPr>
              <p:cNvPr id="9" name="Rettangolo 8">
                <a:extLst>
                  <a:ext uri="{FF2B5EF4-FFF2-40B4-BE49-F238E27FC236}">
                    <a16:creationId xmlns:a16="http://schemas.microsoft.com/office/drawing/2014/main" id="{209B9711-02F9-4F44-B90E-4EEEF131FC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0959" y="2950721"/>
                <a:ext cx="344921" cy="2616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rgbClr val="FCFCFC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ttangolo 20">
                <a:extLst>
                  <a:ext uri="{FF2B5EF4-FFF2-40B4-BE49-F238E27FC236}">
                    <a16:creationId xmlns:a16="http://schemas.microsoft.com/office/drawing/2014/main" id="{B1F41310-13A3-48AF-89EF-D76BC1AD44ED}"/>
                  </a:ext>
                </a:extLst>
              </p:cNvPr>
              <p:cNvSpPr/>
              <p:nvPr/>
            </p:nvSpPr>
            <p:spPr>
              <a:xfrm>
                <a:off x="8471439" y="3276066"/>
                <a:ext cx="344921" cy="261610"/>
              </a:xfrm>
              <a:prstGeom prst="rect">
                <a:avLst/>
              </a:prstGeom>
              <a:solidFill>
                <a:srgbClr val="FCFCFC"/>
              </a:solidFill>
              <a:ln>
                <a:solidFill>
                  <a:srgbClr val="FCFCFC"/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sz="11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𝐻</m:t>
                        </m:r>
                      </m:e>
                      <m:sub>
                        <m:r>
                          <a:rPr lang="it-IT" sz="1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it-IT" sz="1100" dirty="0">
                    <a:solidFill>
                      <a:schemeClr val="tx1"/>
                    </a:solidFill>
                  </a:rPr>
                  <a:t> </a:t>
                </a:r>
                <a:endParaRPr lang="it-IT" sz="1100" dirty="0"/>
              </a:p>
            </p:txBody>
          </p:sp>
        </mc:Choice>
        <mc:Fallback xmlns="">
          <p:sp>
            <p:nvSpPr>
              <p:cNvPr id="21" name="Rettangolo 20">
                <a:extLst>
                  <a:ext uri="{FF2B5EF4-FFF2-40B4-BE49-F238E27FC236}">
                    <a16:creationId xmlns:a16="http://schemas.microsoft.com/office/drawing/2014/main" id="{B1F41310-13A3-48AF-89EF-D76BC1AD44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1439" y="3276066"/>
                <a:ext cx="344921" cy="2616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rgbClr val="FCFCFC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ttangolo 21">
                <a:extLst>
                  <a:ext uri="{FF2B5EF4-FFF2-40B4-BE49-F238E27FC236}">
                    <a16:creationId xmlns:a16="http://schemas.microsoft.com/office/drawing/2014/main" id="{49F395AC-93E5-4068-9C5F-FA7F3F0DF1F8}"/>
                  </a:ext>
                </a:extLst>
              </p:cNvPr>
              <p:cNvSpPr/>
              <p:nvPr/>
            </p:nvSpPr>
            <p:spPr>
              <a:xfrm>
                <a:off x="8142827" y="3582333"/>
                <a:ext cx="344921" cy="261610"/>
              </a:xfrm>
              <a:prstGeom prst="rect">
                <a:avLst/>
              </a:prstGeom>
              <a:solidFill>
                <a:srgbClr val="FCFCFC"/>
              </a:solidFill>
              <a:ln>
                <a:solidFill>
                  <a:srgbClr val="FCFCFC"/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sz="11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𝐻</m:t>
                        </m:r>
                      </m:e>
                      <m:sub>
                        <m:r>
                          <a:rPr lang="it-IT" sz="1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it-IT" sz="1100" dirty="0">
                    <a:solidFill>
                      <a:schemeClr val="tx1"/>
                    </a:solidFill>
                  </a:rPr>
                  <a:t> </a:t>
                </a:r>
                <a:endParaRPr lang="it-IT" sz="1100" dirty="0"/>
              </a:p>
            </p:txBody>
          </p:sp>
        </mc:Choice>
        <mc:Fallback xmlns="">
          <p:sp>
            <p:nvSpPr>
              <p:cNvPr id="22" name="Rettangolo 21">
                <a:extLst>
                  <a:ext uri="{FF2B5EF4-FFF2-40B4-BE49-F238E27FC236}">
                    <a16:creationId xmlns:a16="http://schemas.microsoft.com/office/drawing/2014/main" id="{49F395AC-93E5-4068-9C5F-FA7F3F0DF1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2827" y="3582333"/>
                <a:ext cx="344921" cy="2616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rgbClr val="FCFCFC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ttangolo 23">
                <a:extLst>
                  <a:ext uri="{FF2B5EF4-FFF2-40B4-BE49-F238E27FC236}">
                    <a16:creationId xmlns:a16="http://schemas.microsoft.com/office/drawing/2014/main" id="{1EAEF773-F9A2-4B4D-BE90-46E0451DEED9}"/>
                  </a:ext>
                </a:extLst>
              </p:cNvPr>
              <p:cNvSpPr/>
              <p:nvPr/>
            </p:nvSpPr>
            <p:spPr>
              <a:xfrm>
                <a:off x="8359865" y="3891248"/>
                <a:ext cx="344921" cy="261610"/>
              </a:xfrm>
              <a:prstGeom prst="rect">
                <a:avLst/>
              </a:prstGeom>
              <a:solidFill>
                <a:srgbClr val="FCFCFC"/>
              </a:solidFill>
              <a:ln>
                <a:solidFill>
                  <a:srgbClr val="FCFCFC"/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sz="11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𝐻</m:t>
                        </m:r>
                      </m:e>
                      <m:sub>
                        <m:r>
                          <a:rPr lang="it-IT" sz="1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it-IT" sz="1100" dirty="0">
                    <a:solidFill>
                      <a:schemeClr val="tx1"/>
                    </a:solidFill>
                  </a:rPr>
                  <a:t> </a:t>
                </a:r>
                <a:endParaRPr lang="it-IT" sz="1100" dirty="0"/>
              </a:p>
            </p:txBody>
          </p:sp>
        </mc:Choice>
        <mc:Fallback xmlns="">
          <p:sp>
            <p:nvSpPr>
              <p:cNvPr id="24" name="Rettangolo 23">
                <a:extLst>
                  <a:ext uri="{FF2B5EF4-FFF2-40B4-BE49-F238E27FC236}">
                    <a16:creationId xmlns:a16="http://schemas.microsoft.com/office/drawing/2014/main" id="{1EAEF773-F9A2-4B4D-BE90-46E0451DEE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9865" y="3891248"/>
                <a:ext cx="344921" cy="2616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rgbClr val="FCFCFC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ttangolo 24">
                <a:extLst>
                  <a:ext uri="{FF2B5EF4-FFF2-40B4-BE49-F238E27FC236}">
                    <a16:creationId xmlns:a16="http://schemas.microsoft.com/office/drawing/2014/main" id="{9FA0486C-5522-4BD1-B116-F9B4B2770A9D}"/>
                  </a:ext>
                </a:extLst>
              </p:cNvPr>
              <p:cNvSpPr/>
              <p:nvPr/>
            </p:nvSpPr>
            <p:spPr>
              <a:xfrm>
                <a:off x="8367764" y="4203413"/>
                <a:ext cx="344921" cy="261610"/>
              </a:xfrm>
              <a:prstGeom prst="rect">
                <a:avLst/>
              </a:prstGeom>
              <a:solidFill>
                <a:srgbClr val="FCFCFC"/>
              </a:solidFill>
              <a:ln>
                <a:solidFill>
                  <a:srgbClr val="FCFCFC"/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sz="11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𝐻</m:t>
                        </m:r>
                      </m:e>
                      <m:sub>
                        <m:r>
                          <a:rPr lang="it-IT" sz="1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it-IT" sz="1100" dirty="0">
                    <a:solidFill>
                      <a:schemeClr val="tx1"/>
                    </a:solidFill>
                  </a:rPr>
                  <a:t> </a:t>
                </a:r>
                <a:endParaRPr lang="it-IT" sz="1100" dirty="0"/>
              </a:p>
            </p:txBody>
          </p:sp>
        </mc:Choice>
        <mc:Fallback xmlns="">
          <p:sp>
            <p:nvSpPr>
              <p:cNvPr id="25" name="Rettangolo 24">
                <a:extLst>
                  <a:ext uri="{FF2B5EF4-FFF2-40B4-BE49-F238E27FC236}">
                    <a16:creationId xmlns:a16="http://schemas.microsoft.com/office/drawing/2014/main" id="{9FA0486C-5522-4BD1-B116-F9B4B2770A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7764" y="4203413"/>
                <a:ext cx="344921" cy="2616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rgbClr val="FCFCFC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ttangolo 25">
                <a:extLst>
                  <a:ext uri="{FF2B5EF4-FFF2-40B4-BE49-F238E27FC236}">
                    <a16:creationId xmlns:a16="http://schemas.microsoft.com/office/drawing/2014/main" id="{E1F67862-692D-40F6-B599-C81F8666C0A6}"/>
                  </a:ext>
                </a:extLst>
              </p:cNvPr>
              <p:cNvSpPr/>
              <p:nvPr/>
            </p:nvSpPr>
            <p:spPr>
              <a:xfrm>
                <a:off x="8377452" y="4799540"/>
                <a:ext cx="344921" cy="261610"/>
              </a:xfrm>
              <a:prstGeom prst="rect">
                <a:avLst/>
              </a:prstGeom>
              <a:solidFill>
                <a:srgbClr val="FCFCFC"/>
              </a:solidFill>
              <a:ln>
                <a:solidFill>
                  <a:srgbClr val="FCFCFC"/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sz="11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𝐻</m:t>
                        </m:r>
                      </m:e>
                      <m:sub>
                        <m:r>
                          <a:rPr lang="it-IT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it-IT" sz="1100" dirty="0">
                    <a:solidFill>
                      <a:schemeClr val="tx1"/>
                    </a:solidFill>
                  </a:rPr>
                  <a:t> </a:t>
                </a:r>
                <a:endParaRPr lang="it-IT" sz="1100" dirty="0"/>
              </a:p>
            </p:txBody>
          </p:sp>
        </mc:Choice>
        <mc:Fallback xmlns="">
          <p:sp>
            <p:nvSpPr>
              <p:cNvPr id="26" name="Rettangolo 25">
                <a:extLst>
                  <a:ext uri="{FF2B5EF4-FFF2-40B4-BE49-F238E27FC236}">
                    <a16:creationId xmlns:a16="http://schemas.microsoft.com/office/drawing/2014/main" id="{E1F67862-692D-40F6-B599-C81F8666C0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7452" y="4799540"/>
                <a:ext cx="344921" cy="2616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rgbClr val="FCFCFC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ttangolo 26">
                <a:extLst>
                  <a:ext uri="{FF2B5EF4-FFF2-40B4-BE49-F238E27FC236}">
                    <a16:creationId xmlns:a16="http://schemas.microsoft.com/office/drawing/2014/main" id="{55653C01-C6D2-43F7-B237-2A38532CB763}"/>
                  </a:ext>
                </a:extLst>
              </p:cNvPr>
              <p:cNvSpPr/>
              <p:nvPr/>
            </p:nvSpPr>
            <p:spPr>
              <a:xfrm>
                <a:off x="8359864" y="5111705"/>
                <a:ext cx="344921" cy="261610"/>
              </a:xfrm>
              <a:prstGeom prst="rect">
                <a:avLst/>
              </a:prstGeom>
              <a:solidFill>
                <a:srgbClr val="FCFCFC"/>
              </a:solidFill>
              <a:ln>
                <a:solidFill>
                  <a:srgbClr val="FCFCFC"/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sz="11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𝐻</m:t>
                        </m:r>
                      </m:e>
                      <m:sub>
                        <m:r>
                          <a:rPr lang="it-IT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it-IT" sz="1100" dirty="0">
                    <a:solidFill>
                      <a:schemeClr val="tx1"/>
                    </a:solidFill>
                  </a:rPr>
                  <a:t> </a:t>
                </a:r>
                <a:endParaRPr lang="it-IT" sz="1100" dirty="0"/>
              </a:p>
            </p:txBody>
          </p:sp>
        </mc:Choice>
        <mc:Fallback xmlns="">
          <p:sp>
            <p:nvSpPr>
              <p:cNvPr id="27" name="Rettangolo 26">
                <a:extLst>
                  <a:ext uri="{FF2B5EF4-FFF2-40B4-BE49-F238E27FC236}">
                    <a16:creationId xmlns:a16="http://schemas.microsoft.com/office/drawing/2014/main" id="{55653C01-C6D2-43F7-B237-2A38532CB7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9864" y="5111705"/>
                <a:ext cx="344921" cy="2616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rgbClr val="FCFCFC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ttangolo 27">
                <a:extLst>
                  <a:ext uri="{FF2B5EF4-FFF2-40B4-BE49-F238E27FC236}">
                    <a16:creationId xmlns:a16="http://schemas.microsoft.com/office/drawing/2014/main" id="{5D9463B8-5D3F-4725-BD4F-8CCBD6D4EFCE}"/>
                  </a:ext>
                </a:extLst>
              </p:cNvPr>
              <p:cNvSpPr/>
              <p:nvPr/>
            </p:nvSpPr>
            <p:spPr>
              <a:xfrm>
                <a:off x="8142827" y="5437050"/>
                <a:ext cx="344921" cy="261610"/>
              </a:xfrm>
              <a:prstGeom prst="rect">
                <a:avLst/>
              </a:prstGeom>
              <a:solidFill>
                <a:srgbClr val="FCFCFC"/>
              </a:solidFill>
              <a:ln>
                <a:solidFill>
                  <a:srgbClr val="FCFCFC"/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sz="11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𝐻</m:t>
                        </m:r>
                      </m:e>
                      <m:sub>
                        <m:r>
                          <a:rPr lang="it-IT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it-IT" sz="1100" dirty="0">
                    <a:solidFill>
                      <a:schemeClr val="tx1"/>
                    </a:solidFill>
                  </a:rPr>
                  <a:t> </a:t>
                </a:r>
                <a:endParaRPr lang="it-IT" sz="1100" dirty="0"/>
              </a:p>
            </p:txBody>
          </p:sp>
        </mc:Choice>
        <mc:Fallback xmlns="">
          <p:sp>
            <p:nvSpPr>
              <p:cNvPr id="28" name="Rettangolo 27">
                <a:extLst>
                  <a:ext uri="{FF2B5EF4-FFF2-40B4-BE49-F238E27FC236}">
                    <a16:creationId xmlns:a16="http://schemas.microsoft.com/office/drawing/2014/main" id="{5D9463B8-5D3F-4725-BD4F-8CCBD6D4EF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2827" y="5437050"/>
                <a:ext cx="344921" cy="2616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solidFill>
                  <a:srgbClr val="FCFCFC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ttangolo 28">
                <a:extLst>
                  <a:ext uri="{FF2B5EF4-FFF2-40B4-BE49-F238E27FC236}">
                    <a16:creationId xmlns:a16="http://schemas.microsoft.com/office/drawing/2014/main" id="{47BF9A18-97F3-4639-9886-50A4EEEDB4AB}"/>
                  </a:ext>
                </a:extLst>
              </p:cNvPr>
              <p:cNvSpPr/>
              <p:nvPr/>
            </p:nvSpPr>
            <p:spPr>
              <a:xfrm>
                <a:off x="8471438" y="5743317"/>
                <a:ext cx="344921" cy="261610"/>
              </a:xfrm>
              <a:prstGeom prst="rect">
                <a:avLst/>
              </a:prstGeom>
              <a:solidFill>
                <a:srgbClr val="FCFCFC"/>
              </a:solidFill>
              <a:ln>
                <a:solidFill>
                  <a:srgbClr val="FCFCFC"/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sz="11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𝐻</m:t>
                        </m:r>
                      </m:e>
                      <m:sub>
                        <m:r>
                          <a:rPr lang="it-IT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it-IT" sz="1100" dirty="0">
                    <a:solidFill>
                      <a:schemeClr val="tx1"/>
                    </a:solidFill>
                  </a:rPr>
                  <a:t> </a:t>
                </a:r>
                <a:endParaRPr lang="it-IT" sz="1100" dirty="0"/>
              </a:p>
            </p:txBody>
          </p:sp>
        </mc:Choice>
        <mc:Fallback xmlns="">
          <p:sp>
            <p:nvSpPr>
              <p:cNvPr id="29" name="Rettangolo 28">
                <a:extLst>
                  <a:ext uri="{FF2B5EF4-FFF2-40B4-BE49-F238E27FC236}">
                    <a16:creationId xmlns:a16="http://schemas.microsoft.com/office/drawing/2014/main" id="{47BF9A18-97F3-4639-9886-50A4EEEDB4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1438" y="5743317"/>
                <a:ext cx="344921" cy="26161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solidFill>
                  <a:srgbClr val="FCFCFC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ttangolo 29">
                <a:extLst>
                  <a:ext uri="{FF2B5EF4-FFF2-40B4-BE49-F238E27FC236}">
                    <a16:creationId xmlns:a16="http://schemas.microsoft.com/office/drawing/2014/main" id="{8B3D2BB3-2F82-4933-84D9-E79057AA7747}"/>
                  </a:ext>
                </a:extLst>
              </p:cNvPr>
              <p:cNvSpPr/>
              <p:nvPr/>
            </p:nvSpPr>
            <p:spPr>
              <a:xfrm>
                <a:off x="8250958" y="6049584"/>
                <a:ext cx="344921" cy="261610"/>
              </a:xfrm>
              <a:prstGeom prst="rect">
                <a:avLst/>
              </a:prstGeom>
              <a:solidFill>
                <a:srgbClr val="FCFCFC"/>
              </a:solidFill>
              <a:ln>
                <a:solidFill>
                  <a:srgbClr val="FCFCFC"/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sz="11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𝐻</m:t>
                        </m:r>
                      </m:e>
                      <m:sub>
                        <m:r>
                          <a:rPr lang="it-IT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it-IT" sz="1100" dirty="0">
                    <a:solidFill>
                      <a:schemeClr val="tx1"/>
                    </a:solidFill>
                  </a:rPr>
                  <a:t> </a:t>
                </a:r>
                <a:endParaRPr lang="it-IT" sz="1100" dirty="0"/>
              </a:p>
            </p:txBody>
          </p:sp>
        </mc:Choice>
        <mc:Fallback xmlns="">
          <p:sp>
            <p:nvSpPr>
              <p:cNvPr id="30" name="Rettangolo 29">
                <a:extLst>
                  <a:ext uri="{FF2B5EF4-FFF2-40B4-BE49-F238E27FC236}">
                    <a16:creationId xmlns:a16="http://schemas.microsoft.com/office/drawing/2014/main" id="{8B3D2BB3-2F82-4933-84D9-E79057AA77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0958" y="6049584"/>
                <a:ext cx="344921" cy="26161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solidFill>
                  <a:srgbClr val="FCFCFC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ttangolo 11">
                <a:extLst>
                  <a:ext uri="{FF2B5EF4-FFF2-40B4-BE49-F238E27FC236}">
                    <a16:creationId xmlns:a16="http://schemas.microsoft.com/office/drawing/2014/main" id="{7800EC2D-62B3-4B2D-94ED-ABDA3808A35D}"/>
                  </a:ext>
                </a:extLst>
              </p:cNvPr>
              <p:cNvSpPr/>
              <p:nvPr/>
            </p:nvSpPr>
            <p:spPr>
              <a:xfrm>
                <a:off x="9453349" y="3397667"/>
                <a:ext cx="131311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it-IT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BF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01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=4.4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2" name="Rettangolo 11">
                <a:extLst>
                  <a:ext uri="{FF2B5EF4-FFF2-40B4-BE49-F238E27FC236}">
                    <a16:creationId xmlns:a16="http://schemas.microsoft.com/office/drawing/2014/main" id="{7800EC2D-62B3-4B2D-94ED-ABDA3808A3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3349" y="3397667"/>
                <a:ext cx="1313116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Rettangolo 30">
            <a:extLst>
              <a:ext uri="{FF2B5EF4-FFF2-40B4-BE49-F238E27FC236}">
                <a16:creationId xmlns:a16="http://schemas.microsoft.com/office/drawing/2014/main" id="{06C950A5-B3C8-4EB6-BBFC-9430180260E5}"/>
              </a:ext>
            </a:extLst>
          </p:cNvPr>
          <p:cNvSpPr/>
          <p:nvPr/>
        </p:nvSpPr>
        <p:spPr>
          <a:xfrm>
            <a:off x="2903220" y="3843943"/>
            <a:ext cx="6118860" cy="38069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33" name="Connettore diritto 32">
            <a:extLst>
              <a:ext uri="{FF2B5EF4-FFF2-40B4-BE49-F238E27FC236}">
                <a16:creationId xmlns:a16="http://schemas.microsoft.com/office/drawing/2014/main" id="{01CD7F0C-D2AF-46C5-8C9D-DAF04A1D35EC}"/>
              </a:ext>
            </a:extLst>
          </p:cNvPr>
          <p:cNvCxnSpPr/>
          <p:nvPr/>
        </p:nvCxnSpPr>
        <p:spPr>
          <a:xfrm flipV="1">
            <a:off x="9022080" y="3732216"/>
            <a:ext cx="563880" cy="3062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9352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2" grpId="0"/>
      <p:bldP spid="31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tangolo 12">
            <a:extLst>
              <a:ext uri="{FF2B5EF4-FFF2-40B4-BE49-F238E27FC236}">
                <a16:creationId xmlns:a16="http://schemas.microsoft.com/office/drawing/2014/main" id="{CB0F3CC7-D155-4DED-B513-5B4595C79FD5}"/>
              </a:ext>
            </a:extLst>
          </p:cNvPr>
          <p:cNvSpPr/>
          <p:nvPr/>
        </p:nvSpPr>
        <p:spPr>
          <a:xfrm>
            <a:off x="74811" y="6393984"/>
            <a:ext cx="12042378" cy="38305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7B954650-793E-441E-B65B-6ABC0362C7E5}"/>
              </a:ext>
            </a:extLst>
          </p:cNvPr>
          <p:cNvSpPr txBox="1"/>
          <p:nvPr/>
        </p:nvSpPr>
        <p:spPr>
          <a:xfrm>
            <a:off x="209548" y="6393984"/>
            <a:ext cx="11791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Bayesian Data Analysis – A Primer                    Workshop 2021                    Marco D’Alessandro (PhD)                    ISTC CNR </a:t>
            </a:r>
            <a:r>
              <a:rPr lang="it-IT" dirty="0" err="1">
                <a:solidFill>
                  <a:schemeClr val="bg1"/>
                </a:solidFill>
              </a:rPr>
              <a:t>Italy</a:t>
            </a:r>
            <a:r>
              <a:rPr lang="it-IT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14ECC785-5DEA-489D-A069-1611B7AFC0FB}"/>
              </a:ext>
            </a:extLst>
          </p:cNvPr>
          <p:cNvSpPr/>
          <p:nvPr/>
        </p:nvSpPr>
        <p:spPr>
          <a:xfrm>
            <a:off x="2940312" y="730051"/>
            <a:ext cx="6330423" cy="101566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it-IT" sz="3600" b="1" dirty="0" err="1"/>
              <a:t>Diagnostics</a:t>
            </a:r>
          </a:p>
          <a:p>
            <a:pPr algn="ctr"/>
            <a:r>
              <a:rPr lang="it-IT" sz="2400" b="1" dirty="0" err="1">
                <a:solidFill>
                  <a:srgbClr val="FF0000"/>
                </a:solidFill>
              </a:rPr>
              <a:t>What</a:t>
            </a:r>
            <a:r>
              <a:rPr lang="it-IT" sz="2400" b="1" dirty="0">
                <a:solidFill>
                  <a:srgbClr val="FF0000"/>
                </a:solidFill>
              </a:rPr>
              <a:t> </a:t>
            </a:r>
            <a:r>
              <a:rPr lang="it-IT" sz="2400" b="1" dirty="0" err="1">
                <a:solidFill>
                  <a:srgbClr val="FF0000"/>
                </a:solidFill>
              </a:rPr>
              <a:t>should</a:t>
            </a:r>
            <a:r>
              <a:rPr lang="it-IT" sz="2400" b="1" dirty="0">
                <a:solidFill>
                  <a:srgbClr val="FF0000"/>
                </a:solidFill>
              </a:rPr>
              <a:t> </a:t>
            </a:r>
            <a:r>
              <a:rPr lang="it-IT" sz="2400" b="1" dirty="0" err="1">
                <a:solidFill>
                  <a:srgbClr val="FF0000"/>
                </a:solidFill>
              </a:rPr>
              <a:t>we</a:t>
            </a:r>
            <a:r>
              <a:rPr lang="it-IT" sz="2400" b="1" dirty="0">
                <a:solidFill>
                  <a:srgbClr val="FF0000"/>
                </a:solidFill>
              </a:rPr>
              <a:t> check </a:t>
            </a:r>
            <a:r>
              <a:rPr lang="it-IT" sz="2400" b="1" dirty="0" err="1">
                <a:solidFill>
                  <a:srgbClr val="FF0000"/>
                </a:solidFill>
              </a:rPr>
              <a:t>before</a:t>
            </a:r>
            <a:r>
              <a:rPr lang="it-IT" sz="2400" b="1" dirty="0">
                <a:solidFill>
                  <a:srgbClr val="FF0000"/>
                </a:solidFill>
              </a:rPr>
              <a:t> </a:t>
            </a:r>
            <a:r>
              <a:rPr lang="it-IT" sz="2400" b="1" dirty="0" err="1">
                <a:solidFill>
                  <a:srgbClr val="FF0000"/>
                </a:solidFill>
              </a:rPr>
              <a:t>using</a:t>
            </a:r>
            <a:r>
              <a:rPr lang="it-IT" sz="2400" b="1" dirty="0">
                <a:solidFill>
                  <a:srgbClr val="FF0000"/>
                </a:solidFill>
              </a:rPr>
              <a:t> </a:t>
            </a:r>
            <a:r>
              <a:rPr lang="it-IT" sz="2400" b="1" dirty="0" err="1">
                <a:solidFill>
                  <a:srgbClr val="FF0000"/>
                </a:solidFill>
              </a:rPr>
              <a:t>posteriors</a:t>
            </a:r>
            <a:endParaRPr lang="it-IT" sz="2400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ttangolo 22">
                <a:extLst>
                  <a:ext uri="{FF2B5EF4-FFF2-40B4-BE49-F238E27FC236}">
                    <a16:creationId xmlns:a16="http://schemas.microsoft.com/office/drawing/2014/main" id="{342E59DF-C259-41DA-A1F1-655FDC066276}"/>
                  </a:ext>
                </a:extLst>
              </p:cNvPr>
              <p:cNvSpPr/>
              <p:nvPr/>
            </p:nvSpPr>
            <p:spPr>
              <a:xfrm>
                <a:off x="3964616" y="2454566"/>
                <a:ext cx="4715137" cy="194886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342900" indent="-342900">
                  <a:buFontTx/>
                  <a:buChar char="-"/>
                </a:pPr>
                <a:r>
                  <a:rPr lang="it-IT" sz="2400" dirty="0"/>
                  <a:t>Chains </a:t>
                </a:r>
                <a:r>
                  <a:rPr lang="it-IT" sz="2400" dirty="0" err="1"/>
                  <a:t>convergence</a:t>
                </a:r>
                <a:r>
                  <a:rPr lang="it-IT" sz="2400" dirty="0"/>
                  <a:t> (R-</a:t>
                </a:r>
                <a:r>
                  <a:rPr lang="it-IT" sz="2400" dirty="0" err="1"/>
                  <a:t>hat</a:t>
                </a:r>
                <a:r>
                  <a:rPr lang="it-IT" sz="2400" dirty="0"/>
                  <a:t>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it-IT" sz="24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acc>
                  </m:oMath>
                </a14:m>
                <a:r>
                  <a:rPr lang="it-IT" sz="2400" dirty="0"/>
                  <a:t>)</a:t>
                </a:r>
              </a:p>
              <a:p>
                <a:endParaRPr lang="it-IT" sz="2400" dirty="0"/>
              </a:p>
              <a:p>
                <a:pPr marL="342900" indent="-342900">
                  <a:buFontTx/>
                  <a:buChar char="-"/>
                </a:pPr>
                <a:r>
                  <a:rPr lang="it-IT" sz="2400" dirty="0"/>
                  <a:t>Chains </a:t>
                </a:r>
                <a:r>
                  <a:rPr lang="it-IT" sz="2400" dirty="0" err="1"/>
                  <a:t>autocorrelation</a:t>
                </a:r>
                <a:r>
                  <a:rPr lang="it-IT" sz="2400" dirty="0"/>
                  <a:t> (</a:t>
                </a:r>
                <a:r>
                  <a:rPr lang="it-IT" sz="2400" dirty="0" err="1"/>
                  <a:t>acf</a:t>
                </a:r>
                <a:r>
                  <a:rPr lang="it-IT" sz="2400" dirty="0"/>
                  <a:t>)</a:t>
                </a:r>
              </a:p>
              <a:p>
                <a:endParaRPr lang="it-IT" sz="2400" dirty="0"/>
              </a:p>
              <a:p>
                <a:pPr marL="342900" indent="-342900">
                  <a:buFontTx/>
                  <a:buChar char="-"/>
                </a:pPr>
                <a:r>
                  <a:rPr lang="it-IT" sz="2400" dirty="0"/>
                  <a:t>Chains </a:t>
                </a:r>
                <a:r>
                  <a:rPr lang="it-IT" sz="2400" dirty="0" err="1"/>
                  <a:t>Effective</a:t>
                </a:r>
                <a:r>
                  <a:rPr lang="it-IT" sz="2400" dirty="0"/>
                  <a:t> Sample Size (ESS)</a:t>
                </a:r>
              </a:p>
            </p:txBody>
          </p:sp>
        </mc:Choice>
        <mc:Fallback xmlns="">
          <p:sp>
            <p:nvSpPr>
              <p:cNvPr id="23" name="Rettangolo 22">
                <a:extLst>
                  <a:ext uri="{FF2B5EF4-FFF2-40B4-BE49-F238E27FC236}">
                    <a16:creationId xmlns:a16="http://schemas.microsoft.com/office/drawing/2014/main" id="{342E59DF-C259-41DA-A1F1-655FDC0662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4616" y="2454566"/>
                <a:ext cx="4715137" cy="1948867"/>
              </a:xfrm>
              <a:prstGeom prst="rect">
                <a:avLst/>
              </a:prstGeom>
              <a:blipFill>
                <a:blip r:embed="rId2"/>
                <a:stretch>
                  <a:fillRect l="-2067" t="-2508" r="-1034" b="-627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7744807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tangolo 12">
            <a:extLst>
              <a:ext uri="{FF2B5EF4-FFF2-40B4-BE49-F238E27FC236}">
                <a16:creationId xmlns:a16="http://schemas.microsoft.com/office/drawing/2014/main" id="{CB0F3CC7-D155-4DED-B513-5B4595C79FD5}"/>
              </a:ext>
            </a:extLst>
          </p:cNvPr>
          <p:cNvSpPr/>
          <p:nvPr/>
        </p:nvSpPr>
        <p:spPr>
          <a:xfrm>
            <a:off x="74811" y="6393984"/>
            <a:ext cx="12042378" cy="38305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7B954650-793E-441E-B65B-6ABC0362C7E5}"/>
              </a:ext>
            </a:extLst>
          </p:cNvPr>
          <p:cNvSpPr txBox="1"/>
          <p:nvPr/>
        </p:nvSpPr>
        <p:spPr>
          <a:xfrm>
            <a:off x="209548" y="6393984"/>
            <a:ext cx="11791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Bayesian Data Analysis – A Primer                    Workshop 2021                    Marco D’Alessandro (PhD)                    ISTC CNR </a:t>
            </a:r>
            <a:r>
              <a:rPr lang="it-IT" dirty="0" err="1">
                <a:solidFill>
                  <a:schemeClr val="bg1"/>
                </a:solidFill>
              </a:rPr>
              <a:t>Italy</a:t>
            </a:r>
            <a:r>
              <a:rPr lang="it-IT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14ECC785-5DEA-489D-A069-1611B7AFC0FB}"/>
              </a:ext>
            </a:extLst>
          </p:cNvPr>
          <p:cNvSpPr/>
          <p:nvPr/>
        </p:nvSpPr>
        <p:spPr>
          <a:xfrm>
            <a:off x="2940312" y="730051"/>
            <a:ext cx="6330423" cy="101566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it-IT" sz="3600" b="1" dirty="0" err="1"/>
              <a:t>Diagnostics</a:t>
            </a:r>
          </a:p>
          <a:p>
            <a:pPr algn="ctr"/>
            <a:r>
              <a:rPr lang="it-IT" sz="2400" b="1" dirty="0" err="1">
                <a:solidFill>
                  <a:srgbClr val="FF0000"/>
                </a:solidFill>
              </a:rPr>
              <a:t>What</a:t>
            </a:r>
            <a:r>
              <a:rPr lang="it-IT" sz="2400" b="1" dirty="0">
                <a:solidFill>
                  <a:srgbClr val="FF0000"/>
                </a:solidFill>
              </a:rPr>
              <a:t> </a:t>
            </a:r>
            <a:r>
              <a:rPr lang="it-IT" sz="2400" b="1" dirty="0" err="1">
                <a:solidFill>
                  <a:srgbClr val="FF0000"/>
                </a:solidFill>
              </a:rPr>
              <a:t>should</a:t>
            </a:r>
            <a:r>
              <a:rPr lang="it-IT" sz="2400" b="1" dirty="0">
                <a:solidFill>
                  <a:srgbClr val="FF0000"/>
                </a:solidFill>
              </a:rPr>
              <a:t> </a:t>
            </a:r>
            <a:r>
              <a:rPr lang="it-IT" sz="2400" b="1" dirty="0" err="1">
                <a:solidFill>
                  <a:srgbClr val="FF0000"/>
                </a:solidFill>
              </a:rPr>
              <a:t>we</a:t>
            </a:r>
            <a:r>
              <a:rPr lang="it-IT" sz="2400" b="1" dirty="0">
                <a:solidFill>
                  <a:srgbClr val="FF0000"/>
                </a:solidFill>
              </a:rPr>
              <a:t> check </a:t>
            </a:r>
            <a:r>
              <a:rPr lang="it-IT" sz="2400" b="1" dirty="0" err="1">
                <a:solidFill>
                  <a:srgbClr val="FF0000"/>
                </a:solidFill>
              </a:rPr>
              <a:t>before</a:t>
            </a:r>
            <a:r>
              <a:rPr lang="it-IT" sz="2400" b="1" dirty="0">
                <a:solidFill>
                  <a:srgbClr val="FF0000"/>
                </a:solidFill>
              </a:rPr>
              <a:t> </a:t>
            </a:r>
            <a:r>
              <a:rPr lang="it-IT" sz="2400" b="1" dirty="0" err="1">
                <a:solidFill>
                  <a:srgbClr val="FF0000"/>
                </a:solidFill>
              </a:rPr>
              <a:t>using</a:t>
            </a:r>
            <a:r>
              <a:rPr lang="it-IT" sz="2400" b="1" dirty="0">
                <a:solidFill>
                  <a:srgbClr val="FF0000"/>
                </a:solidFill>
              </a:rPr>
              <a:t> </a:t>
            </a:r>
            <a:r>
              <a:rPr lang="it-IT" sz="2400" b="1" dirty="0" err="1">
                <a:solidFill>
                  <a:srgbClr val="FF0000"/>
                </a:solidFill>
              </a:rPr>
              <a:t>posteriors</a:t>
            </a:r>
            <a:endParaRPr lang="it-IT" sz="2400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ttangolo 22">
                <a:extLst>
                  <a:ext uri="{FF2B5EF4-FFF2-40B4-BE49-F238E27FC236}">
                    <a16:creationId xmlns:a16="http://schemas.microsoft.com/office/drawing/2014/main" id="{342E59DF-C259-41DA-A1F1-655FDC066276}"/>
                  </a:ext>
                </a:extLst>
              </p:cNvPr>
              <p:cNvSpPr/>
              <p:nvPr/>
            </p:nvSpPr>
            <p:spPr>
              <a:xfrm>
                <a:off x="4137740" y="1971414"/>
                <a:ext cx="3935565" cy="47153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it-IT" sz="2400" dirty="0"/>
                  <a:t>Chains </a:t>
                </a:r>
                <a:r>
                  <a:rPr lang="it-IT" sz="2400" dirty="0" err="1"/>
                  <a:t>convergence</a:t>
                </a:r>
                <a:r>
                  <a:rPr lang="it-IT" sz="2400" dirty="0"/>
                  <a:t> (R-</a:t>
                </a:r>
                <a:r>
                  <a:rPr lang="it-IT" sz="2400" dirty="0" err="1"/>
                  <a:t>hat</a:t>
                </a:r>
                <a:r>
                  <a:rPr lang="it-IT" sz="2400" dirty="0"/>
                  <a:t>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it-IT" sz="24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acc>
                  </m:oMath>
                </a14:m>
                <a:r>
                  <a:rPr lang="it-IT" sz="2400" dirty="0"/>
                  <a:t>)</a:t>
                </a:r>
              </a:p>
            </p:txBody>
          </p:sp>
        </mc:Choice>
        <mc:Fallback xmlns="">
          <p:sp>
            <p:nvSpPr>
              <p:cNvPr id="23" name="Rettangolo 22">
                <a:extLst>
                  <a:ext uri="{FF2B5EF4-FFF2-40B4-BE49-F238E27FC236}">
                    <a16:creationId xmlns:a16="http://schemas.microsoft.com/office/drawing/2014/main" id="{342E59DF-C259-41DA-A1F1-655FDC0662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7740" y="1971414"/>
                <a:ext cx="3935565" cy="471539"/>
              </a:xfrm>
              <a:prstGeom prst="rect">
                <a:avLst/>
              </a:prstGeom>
              <a:blipFill>
                <a:blip r:embed="rId2"/>
                <a:stretch>
                  <a:fillRect l="-2481" t="-7692" r="-6047" b="-2820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Immagine 2">
            <a:extLst>
              <a:ext uri="{FF2B5EF4-FFF2-40B4-BE49-F238E27FC236}">
                <a16:creationId xmlns:a16="http://schemas.microsoft.com/office/drawing/2014/main" id="{B922C0A5-D251-4143-99CC-E95AFE3A05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2397" y="3033345"/>
            <a:ext cx="3645498" cy="312281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ttangolo 7">
                <a:extLst>
                  <a:ext uri="{FF2B5EF4-FFF2-40B4-BE49-F238E27FC236}">
                    <a16:creationId xmlns:a16="http://schemas.microsoft.com/office/drawing/2014/main" id="{5B44DB29-BBC0-44F0-AE6F-98A08770E3FC}"/>
                  </a:ext>
                </a:extLst>
              </p:cNvPr>
              <p:cNvSpPr/>
              <p:nvPr/>
            </p:nvSpPr>
            <p:spPr>
              <a:xfrm>
                <a:off x="1544204" y="2692903"/>
                <a:ext cx="3413691" cy="47153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it-IT" sz="2400" dirty="0"/>
                  <a:t>Non-</a:t>
                </a:r>
                <a:r>
                  <a:rPr lang="it-IT" sz="2400" dirty="0" err="1"/>
                  <a:t>convergence</a:t>
                </a:r>
                <a:r>
                  <a:rPr lang="it-IT" sz="2400" dirty="0"/>
                  <a:t> 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it-IT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sz="24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acc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&gt;1</m:t>
                    </m:r>
                  </m:oMath>
                </a14:m>
                <a:r>
                  <a:rPr lang="it-IT" sz="2400" dirty="0"/>
                  <a:t>)</a:t>
                </a:r>
              </a:p>
            </p:txBody>
          </p:sp>
        </mc:Choice>
        <mc:Fallback xmlns="">
          <p:sp>
            <p:nvSpPr>
              <p:cNvPr id="8" name="Rettangolo 7">
                <a:extLst>
                  <a:ext uri="{FF2B5EF4-FFF2-40B4-BE49-F238E27FC236}">
                    <a16:creationId xmlns:a16="http://schemas.microsoft.com/office/drawing/2014/main" id="{5B44DB29-BBC0-44F0-AE6F-98A08770E3F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4204" y="2692903"/>
                <a:ext cx="3413691" cy="471539"/>
              </a:xfrm>
              <a:prstGeom prst="rect">
                <a:avLst/>
              </a:prstGeom>
              <a:blipFill>
                <a:blip r:embed="rId4"/>
                <a:stretch>
                  <a:fillRect l="-2679" t="-7792" r="-1786" b="-2987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Immagine 8">
            <a:extLst>
              <a:ext uri="{FF2B5EF4-FFF2-40B4-BE49-F238E27FC236}">
                <a16:creationId xmlns:a16="http://schemas.microsoft.com/office/drawing/2014/main" id="{C77378E7-3C67-4EB8-9A22-B4A3CA0AEE6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6779" y="3398038"/>
            <a:ext cx="5299970" cy="272991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ttangolo 9">
                <a:extLst>
                  <a:ext uri="{FF2B5EF4-FFF2-40B4-BE49-F238E27FC236}">
                    <a16:creationId xmlns:a16="http://schemas.microsoft.com/office/drawing/2014/main" id="{E2E66E3C-47E6-44A4-8120-8C13DEA94785}"/>
                  </a:ext>
                </a:extLst>
              </p:cNvPr>
              <p:cNvSpPr/>
              <p:nvPr/>
            </p:nvSpPr>
            <p:spPr>
              <a:xfrm>
                <a:off x="7234107" y="2688674"/>
                <a:ext cx="2832763" cy="47153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it-IT" sz="2400" dirty="0" err="1"/>
                  <a:t>Convergence</a:t>
                </a:r>
                <a:r>
                  <a:rPr lang="it-IT" sz="2400" dirty="0"/>
                  <a:t> 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it-IT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sz="24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acc>
                    <m:r>
                      <a:rPr lang="it-IT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it-IT" sz="2400" dirty="0"/>
                  <a:t>)</a:t>
                </a:r>
              </a:p>
            </p:txBody>
          </p:sp>
        </mc:Choice>
        <mc:Fallback xmlns="">
          <p:sp>
            <p:nvSpPr>
              <p:cNvPr id="10" name="Rettangolo 9">
                <a:extLst>
                  <a:ext uri="{FF2B5EF4-FFF2-40B4-BE49-F238E27FC236}">
                    <a16:creationId xmlns:a16="http://schemas.microsoft.com/office/drawing/2014/main" id="{E2E66E3C-47E6-44A4-8120-8C13DEA947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4107" y="2688674"/>
                <a:ext cx="2832763" cy="471539"/>
              </a:xfrm>
              <a:prstGeom prst="rect">
                <a:avLst/>
              </a:prstGeom>
              <a:blipFill>
                <a:blip r:embed="rId6"/>
                <a:stretch>
                  <a:fillRect l="-3448" t="-7792" r="-2155" b="-2987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3155652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tangolo 12">
            <a:extLst>
              <a:ext uri="{FF2B5EF4-FFF2-40B4-BE49-F238E27FC236}">
                <a16:creationId xmlns:a16="http://schemas.microsoft.com/office/drawing/2014/main" id="{CB0F3CC7-D155-4DED-B513-5B4595C79FD5}"/>
              </a:ext>
            </a:extLst>
          </p:cNvPr>
          <p:cNvSpPr/>
          <p:nvPr/>
        </p:nvSpPr>
        <p:spPr>
          <a:xfrm>
            <a:off x="74811" y="6393984"/>
            <a:ext cx="12042378" cy="38305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7B954650-793E-441E-B65B-6ABC0362C7E5}"/>
              </a:ext>
            </a:extLst>
          </p:cNvPr>
          <p:cNvSpPr txBox="1"/>
          <p:nvPr/>
        </p:nvSpPr>
        <p:spPr>
          <a:xfrm>
            <a:off x="209548" y="6393984"/>
            <a:ext cx="11791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Bayesian Data Analysis – A Primer                    Workshop 2021                    Marco D’Alessandro (PhD)                    ISTC CNR </a:t>
            </a:r>
            <a:r>
              <a:rPr lang="it-IT" dirty="0" err="1">
                <a:solidFill>
                  <a:schemeClr val="bg1"/>
                </a:solidFill>
              </a:rPr>
              <a:t>Italy</a:t>
            </a:r>
            <a:r>
              <a:rPr lang="it-IT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14ECC785-5DEA-489D-A069-1611B7AFC0FB}"/>
              </a:ext>
            </a:extLst>
          </p:cNvPr>
          <p:cNvSpPr/>
          <p:nvPr/>
        </p:nvSpPr>
        <p:spPr>
          <a:xfrm>
            <a:off x="2940312" y="730051"/>
            <a:ext cx="6330423" cy="101566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it-IT" sz="3600" b="1" dirty="0" err="1"/>
              <a:t>Diagnostics</a:t>
            </a:r>
          </a:p>
          <a:p>
            <a:pPr algn="ctr"/>
            <a:r>
              <a:rPr lang="it-IT" sz="2400" b="1" dirty="0" err="1">
                <a:solidFill>
                  <a:srgbClr val="FF0000"/>
                </a:solidFill>
              </a:rPr>
              <a:t>What</a:t>
            </a:r>
            <a:r>
              <a:rPr lang="it-IT" sz="2400" b="1" dirty="0">
                <a:solidFill>
                  <a:srgbClr val="FF0000"/>
                </a:solidFill>
              </a:rPr>
              <a:t> </a:t>
            </a:r>
            <a:r>
              <a:rPr lang="it-IT" sz="2400" b="1" dirty="0" err="1">
                <a:solidFill>
                  <a:srgbClr val="FF0000"/>
                </a:solidFill>
              </a:rPr>
              <a:t>should</a:t>
            </a:r>
            <a:r>
              <a:rPr lang="it-IT" sz="2400" b="1" dirty="0">
                <a:solidFill>
                  <a:srgbClr val="FF0000"/>
                </a:solidFill>
              </a:rPr>
              <a:t> </a:t>
            </a:r>
            <a:r>
              <a:rPr lang="it-IT" sz="2400" b="1" dirty="0" err="1">
                <a:solidFill>
                  <a:srgbClr val="FF0000"/>
                </a:solidFill>
              </a:rPr>
              <a:t>we</a:t>
            </a:r>
            <a:r>
              <a:rPr lang="it-IT" sz="2400" b="1" dirty="0">
                <a:solidFill>
                  <a:srgbClr val="FF0000"/>
                </a:solidFill>
              </a:rPr>
              <a:t> check </a:t>
            </a:r>
            <a:r>
              <a:rPr lang="it-IT" sz="2400" b="1" dirty="0" err="1">
                <a:solidFill>
                  <a:srgbClr val="FF0000"/>
                </a:solidFill>
              </a:rPr>
              <a:t>before</a:t>
            </a:r>
            <a:r>
              <a:rPr lang="it-IT" sz="2400" b="1" dirty="0">
                <a:solidFill>
                  <a:srgbClr val="FF0000"/>
                </a:solidFill>
              </a:rPr>
              <a:t> </a:t>
            </a:r>
            <a:r>
              <a:rPr lang="it-IT" sz="2400" b="1" dirty="0" err="1">
                <a:solidFill>
                  <a:srgbClr val="FF0000"/>
                </a:solidFill>
              </a:rPr>
              <a:t>using</a:t>
            </a:r>
            <a:r>
              <a:rPr lang="it-IT" sz="2400" b="1" dirty="0">
                <a:solidFill>
                  <a:srgbClr val="FF0000"/>
                </a:solidFill>
              </a:rPr>
              <a:t> </a:t>
            </a:r>
            <a:r>
              <a:rPr lang="it-IT" sz="2400" b="1" dirty="0" err="1">
                <a:solidFill>
                  <a:srgbClr val="FF0000"/>
                </a:solidFill>
              </a:rPr>
              <a:t>posteriors</a:t>
            </a:r>
            <a:endParaRPr lang="it-IT" sz="2400" b="1" dirty="0">
              <a:solidFill>
                <a:srgbClr val="FF0000"/>
              </a:solidFill>
            </a:endParaRPr>
          </a:p>
        </p:txBody>
      </p:sp>
      <p:sp>
        <p:nvSpPr>
          <p:cNvPr id="23" name="Rettangolo 22">
            <a:extLst>
              <a:ext uri="{FF2B5EF4-FFF2-40B4-BE49-F238E27FC236}">
                <a16:creationId xmlns:a16="http://schemas.microsoft.com/office/drawing/2014/main" id="{342E59DF-C259-41DA-A1F1-655FDC066276}"/>
              </a:ext>
            </a:extLst>
          </p:cNvPr>
          <p:cNvSpPr/>
          <p:nvPr/>
        </p:nvSpPr>
        <p:spPr>
          <a:xfrm>
            <a:off x="4272424" y="1968532"/>
            <a:ext cx="364715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2400" dirty="0"/>
              <a:t>Chains </a:t>
            </a:r>
            <a:r>
              <a:rPr lang="it-IT" sz="2400" dirty="0" err="1"/>
              <a:t>autocorrelation</a:t>
            </a:r>
            <a:r>
              <a:rPr lang="it-IT" sz="2400" dirty="0"/>
              <a:t> (</a:t>
            </a:r>
            <a:r>
              <a:rPr lang="it-IT" sz="2400" dirty="0" err="1"/>
              <a:t>acf</a:t>
            </a:r>
            <a:r>
              <a:rPr lang="it-IT" sz="2400" dirty="0"/>
              <a:t>)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4C6BC5BF-734C-46D5-9FFC-2A59C1F287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517" y="2931743"/>
            <a:ext cx="6301920" cy="3196206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D0C456FE-4798-4EE0-B08E-B9A3F85A9A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7403" y="2653015"/>
            <a:ext cx="5207332" cy="348584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261109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tangolo 12">
            <a:extLst>
              <a:ext uri="{FF2B5EF4-FFF2-40B4-BE49-F238E27FC236}">
                <a16:creationId xmlns:a16="http://schemas.microsoft.com/office/drawing/2014/main" id="{CB0F3CC7-D155-4DED-B513-5B4595C79FD5}"/>
              </a:ext>
            </a:extLst>
          </p:cNvPr>
          <p:cNvSpPr/>
          <p:nvPr/>
        </p:nvSpPr>
        <p:spPr>
          <a:xfrm>
            <a:off x="74811" y="6393984"/>
            <a:ext cx="12042378" cy="38305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7B954650-793E-441E-B65B-6ABC0362C7E5}"/>
              </a:ext>
            </a:extLst>
          </p:cNvPr>
          <p:cNvSpPr txBox="1"/>
          <p:nvPr/>
        </p:nvSpPr>
        <p:spPr>
          <a:xfrm>
            <a:off x="209548" y="6393984"/>
            <a:ext cx="11791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Bayesian Data Analysis – A Primer                    Workshop 2021                    Marco D’Alessandro (PhD)                    ISTC CNR </a:t>
            </a:r>
            <a:r>
              <a:rPr lang="it-IT" dirty="0" err="1">
                <a:solidFill>
                  <a:schemeClr val="bg1"/>
                </a:solidFill>
              </a:rPr>
              <a:t>Italy</a:t>
            </a:r>
            <a:r>
              <a:rPr lang="it-IT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14ECC785-5DEA-489D-A069-1611B7AFC0FB}"/>
              </a:ext>
            </a:extLst>
          </p:cNvPr>
          <p:cNvSpPr/>
          <p:nvPr/>
        </p:nvSpPr>
        <p:spPr>
          <a:xfrm>
            <a:off x="2940312" y="730051"/>
            <a:ext cx="6330423" cy="101566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it-IT" sz="3600" b="1" dirty="0" err="1"/>
              <a:t>Diagnostics</a:t>
            </a:r>
          </a:p>
          <a:p>
            <a:pPr algn="ctr"/>
            <a:r>
              <a:rPr lang="it-IT" sz="2400" b="1" dirty="0" err="1">
                <a:solidFill>
                  <a:srgbClr val="FF0000"/>
                </a:solidFill>
              </a:rPr>
              <a:t>What</a:t>
            </a:r>
            <a:r>
              <a:rPr lang="it-IT" sz="2400" b="1" dirty="0">
                <a:solidFill>
                  <a:srgbClr val="FF0000"/>
                </a:solidFill>
              </a:rPr>
              <a:t> </a:t>
            </a:r>
            <a:r>
              <a:rPr lang="it-IT" sz="2400" b="1" dirty="0" err="1">
                <a:solidFill>
                  <a:srgbClr val="FF0000"/>
                </a:solidFill>
              </a:rPr>
              <a:t>should</a:t>
            </a:r>
            <a:r>
              <a:rPr lang="it-IT" sz="2400" b="1" dirty="0">
                <a:solidFill>
                  <a:srgbClr val="FF0000"/>
                </a:solidFill>
              </a:rPr>
              <a:t> </a:t>
            </a:r>
            <a:r>
              <a:rPr lang="it-IT" sz="2400" b="1" dirty="0" err="1">
                <a:solidFill>
                  <a:srgbClr val="FF0000"/>
                </a:solidFill>
              </a:rPr>
              <a:t>we</a:t>
            </a:r>
            <a:r>
              <a:rPr lang="it-IT" sz="2400" b="1" dirty="0">
                <a:solidFill>
                  <a:srgbClr val="FF0000"/>
                </a:solidFill>
              </a:rPr>
              <a:t> check </a:t>
            </a:r>
            <a:r>
              <a:rPr lang="it-IT" sz="2400" b="1" dirty="0" err="1">
                <a:solidFill>
                  <a:srgbClr val="FF0000"/>
                </a:solidFill>
              </a:rPr>
              <a:t>before</a:t>
            </a:r>
            <a:r>
              <a:rPr lang="it-IT" sz="2400" b="1" dirty="0">
                <a:solidFill>
                  <a:srgbClr val="FF0000"/>
                </a:solidFill>
              </a:rPr>
              <a:t> </a:t>
            </a:r>
            <a:r>
              <a:rPr lang="it-IT" sz="2400" b="1" dirty="0" err="1">
                <a:solidFill>
                  <a:srgbClr val="FF0000"/>
                </a:solidFill>
              </a:rPr>
              <a:t>using</a:t>
            </a:r>
            <a:r>
              <a:rPr lang="it-IT" sz="2400" b="1" dirty="0">
                <a:solidFill>
                  <a:srgbClr val="FF0000"/>
                </a:solidFill>
              </a:rPr>
              <a:t> </a:t>
            </a:r>
            <a:r>
              <a:rPr lang="it-IT" sz="2400" b="1" dirty="0" err="1">
                <a:solidFill>
                  <a:srgbClr val="FF0000"/>
                </a:solidFill>
              </a:rPr>
              <a:t>posteriors</a:t>
            </a:r>
            <a:endParaRPr lang="it-IT" sz="2400" b="1" dirty="0">
              <a:solidFill>
                <a:srgbClr val="FF0000"/>
              </a:solidFill>
            </a:endParaRPr>
          </a:p>
        </p:txBody>
      </p:sp>
      <p:sp>
        <p:nvSpPr>
          <p:cNvPr id="23" name="Rettangolo 22">
            <a:extLst>
              <a:ext uri="{FF2B5EF4-FFF2-40B4-BE49-F238E27FC236}">
                <a16:creationId xmlns:a16="http://schemas.microsoft.com/office/drawing/2014/main" id="{342E59DF-C259-41DA-A1F1-655FDC066276}"/>
              </a:ext>
            </a:extLst>
          </p:cNvPr>
          <p:cNvSpPr/>
          <p:nvPr/>
        </p:nvSpPr>
        <p:spPr>
          <a:xfrm>
            <a:off x="4776897" y="1960143"/>
            <a:ext cx="278973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2400" dirty="0" err="1"/>
              <a:t>Effective</a:t>
            </a:r>
            <a:r>
              <a:rPr lang="it-IT" sz="2400" dirty="0"/>
              <a:t> Sample Size</a:t>
            </a: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63E0825C-BE83-4A88-B597-CBA85122AD80}"/>
              </a:ext>
            </a:extLst>
          </p:cNvPr>
          <p:cNvSpPr/>
          <p:nvPr/>
        </p:nvSpPr>
        <p:spPr>
          <a:xfrm>
            <a:off x="1775523" y="2892719"/>
            <a:ext cx="86599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Measures the amount by which autocorrelation in posterior samples increases uncertainty</a:t>
            </a:r>
            <a:endParaRPr lang="it-IT" sz="2400" dirty="0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2734CA41-DCA2-4B5F-B8D6-594C048EBA31}"/>
              </a:ext>
            </a:extLst>
          </p:cNvPr>
          <p:cNvSpPr/>
          <p:nvPr/>
        </p:nvSpPr>
        <p:spPr>
          <a:xfrm>
            <a:off x="2001129" y="3548296"/>
            <a:ext cx="82087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u="sng" dirty="0"/>
              <a:t>It is an indicator of how accurate and stable the picture of the posterior distribution is</a:t>
            </a:r>
            <a:endParaRPr lang="it-IT" sz="2400" u="sng" dirty="0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6A86D78F-7D08-40CE-B026-0E8E20EC8DF0}"/>
              </a:ext>
            </a:extLst>
          </p:cNvPr>
          <p:cNvSpPr/>
          <p:nvPr/>
        </p:nvSpPr>
        <p:spPr>
          <a:xfrm>
            <a:off x="1305530" y="4446255"/>
            <a:ext cx="97324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Low ESS (&lt; 1000) means posterior is not reliable (you can’t compute HDI, ETI, or do Hypothesis testing)</a:t>
            </a:r>
            <a:endParaRPr lang="it-IT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184405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tangolo 12">
            <a:extLst>
              <a:ext uri="{FF2B5EF4-FFF2-40B4-BE49-F238E27FC236}">
                <a16:creationId xmlns:a16="http://schemas.microsoft.com/office/drawing/2014/main" id="{CB0F3CC7-D155-4DED-B513-5B4595C79FD5}"/>
              </a:ext>
            </a:extLst>
          </p:cNvPr>
          <p:cNvSpPr/>
          <p:nvPr/>
        </p:nvSpPr>
        <p:spPr>
          <a:xfrm>
            <a:off x="74811" y="6393984"/>
            <a:ext cx="12042378" cy="38305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7B954650-793E-441E-B65B-6ABC0362C7E5}"/>
              </a:ext>
            </a:extLst>
          </p:cNvPr>
          <p:cNvSpPr txBox="1"/>
          <p:nvPr/>
        </p:nvSpPr>
        <p:spPr>
          <a:xfrm>
            <a:off x="209548" y="6393984"/>
            <a:ext cx="11791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Bayesian Data Analysis – A Primer                    Workshop 2021                    Marco D’Alessandro (PhD)                    ISTC CNR </a:t>
            </a:r>
            <a:r>
              <a:rPr lang="it-IT" dirty="0" err="1">
                <a:solidFill>
                  <a:schemeClr val="bg1"/>
                </a:solidFill>
              </a:rPr>
              <a:t>Italy</a:t>
            </a:r>
            <a:r>
              <a:rPr lang="it-IT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14ECC785-5DEA-489D-A069-1611B7AFC0FB}"/>
              </a:ext>
            </a:extLst>
          </p:cNvPr>
          <p:cNvSpPr/>
          <p:nvPr/>
        </p:nvSpPr>
        <p:spPr>
          <a:xfrm>
            <a:off x="2940312" y="730051"/>
            <a:ext cx="6330423" cy="101566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it-IT" sz="3600" b="1" dirty="0" err="1"/>
              <a:t>Goodness</a:t>
            </a:r>
            <a:r>
              <a:rPr lang="it-IT" sz="3600" b="1" dirty="0"/>
              <a:t> of </a:t>
            </a:r>
            <a:r>
              <a:rPr lang="it-IT" sz="3600" b="1" dirty="0" err="1"/>
              <a:t>fit</a:t>
            </a:r>
            <a:endParaRPr lang="it-IT" sz="3600" b="1" dirty="0"/>
          </a:p>
          <a:p>
            <a:pPr algn="ctr"/>
            <a:r>
              <a:rPr lang="it-IT" sz="2400" b="1" dirty="0">
                <a:solidFill>
                  <a:srgbClr val="FF0000"/>
                </a:solidFill>
              </a:rPr>
              <a:t>Model </a:t>
            </a:r>
            <a:r>
              <a:rPr lang="it-IT" sz="2400" b="1" dirty="0" err="1">
                <a:solidFill>
                  <a:srgbClr val="FF0000"/>
                </a:solidFill>
              </a:rPr>
              <a:t>Adequacy</a:t>
            </a:r>
            <a:endParaRPr lang="it-IT" sz="2400" b="1" dirty="0">
              <a:solidFill>
                <a:srgbClr val="FF0000"/>
              </a:solidFill>
            </a:endParaRPr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CE21A6C8-A7B6-4680-B3DE-854A27792C26}"/>
              </a:ext>
            </a:extLst>
          </p:cNvPr>
          <p:cNvSpPr txBox="1">
            <a:spLocks/>
          </p:cNvSpPr>
          <p:nvPr/>
        </p:nvSpPr>
        <p:spPr>
          <a:xfrm>
            <a:off x="1739516" y="1891635"/>
            <a:ext cx="8712968" cy="518457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spcBef>
                <a:spcPts val="12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In order for our model and inferences to be </a:t>
            </a:r>
            <a:r>
              <a:rPr lang="en-US" sz="2200" u="sng" dirty="0"/>
              <a:t>useful</a:t>
            </a:r>
            <a:r>
              <a:rPr lang="en-US" sz="2200" dirty="0"/>
              <a:t>, we need to verify whether the</a:t>
            </a:r>
            <a:r>
              <a:rPr lang="en-US" sz="2200" i="1" dirty="0"/>
              <a:t> </a:t>
            </a:r>
            <a:r>
              <a:rPr lang="en-US" sz="2200" dirty="0"/>
              <a:t>model captures the relevant structure of the true data generating process.</a:t>
            </a:r>
          </a:p>
          <a:p>
            <a:pPr marL="342900" indent="-342900" algn="l">
              <a:spcBef>
                <a:spcPts val="12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Empirically, this can be verified only after the model has been applied to real observations/data.</a:t>
            </a:r>
          </a:p>
          <a:p>
            <a:pPr marL="342900" indent="-342900" algn="l">
              <a:spcBef>
                <a:spcPts val="12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Two main points to consider:</a:t>
            </a:r>
          </a:p>
          <a:p>
            <a:pPr marL="800100" lvl="1" indent="-342900" algn="l">
              <a:spcBef>
                <a:spcPts val="12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u="sng" dirty="0"/>
              <a:t>Generative performance</a:t>
            </a:r>
            <a:r>
              <a:rPr lang="en-US" sz="1900" dirty="0"/>
              <a:t> (can the model reproduce the data)</a:t>
            </a:r>
          </a:p>
          <a:p>
            <a:pPr marL="800100" lvl="1" indent="-342900" algn="l">
              <a:spcBef>
                <a:spcPts val="12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dirty="0"/>
              <a:t>Predictive performance (can the model predict new data, not relative to other models!)</a:t>
            </a:r>
          </a:p>
          <a:p>
            <a:pPr marL="342900" indent="-342900" algn="l">
              <a:spcBef>
                <a:spcPts val="12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Collectively called </a:t>
            </a:r>
            <a:r>
              <a:rPr lang="en-US" sz="2200" b="1" dirty="0">
                <a:solidFill>
                  <a:schemeClr val="accent1">
                    <a:lumMod val="75000"/>
                  </a:schemeClr>
                </a:solidFill>
              </a:rPr>
              <a:t>Posterior Predictive Checks (PPC) </a:t>
            </a:r>
            <a:br>
              <a:rPr lang="en-US" sz="2200" dirty="0"/>
            </a:br>
            <a:endParaRPr lang="en-US" sz="2200" dirty="0"/>
          </a:p>
          <a:p>
            <a:pPr lvl="1">
              <a:spcBef>
                <a:spcPts val="1200"/>
              </a:spcBef>
              <a:spcAft>
                <a:spcPts val="600"/>
              </a:spcAft>
            </a:pPr>
            <a:endParaRPr lang="en-US" sz="2200" dirty="0"/>
          </a:p>
          <a:p>
            <a:pPr lvl="1">
              <a:spcBef>
                <a:spcPts val="1200"/>
              </a:spcBef>
              <a:spcAft>
                <a:spcPts val="600"/>
              </a:spcAft>
            </a:pPr>
            <a:endParaRPr lang="en-US" sz="2200" dirty="0"/>
          </a:p>
          <a:p>
            <a:pPr lvl="1">
              <a:spcBef>
                <a:spcPts val="1200"/>
              </a:spcBef>
              <a:spcAft>
                <a:spcPts val="600"/>
              </a:spcAft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21806919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tangolo 12">
            <a:extLst>
              <a:ext uri="{FF2B5EF4-FFF2-40B4-BE49-F238E27FC236}">
                <a16:creationId xmlns:a16="http://schemas.microsoft.com/office/drawing/2014/main" id="{CB0F3CC7-D155-4DED-B513-5B4595C79FD5}"/>
              </a:ext>
            </a:extLst>
          </p:cNvPr>
          <p:cNvSpPr/>
          <p:nvPr/>
        </p:nvSpPr>
        <p:spPr>
          <a:xfrm>
            <a:off x="74811" y="6393984"/>
            <a:ext cx="12042378" cy="38305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7B954650-793E-441E-B65B-6ABC0362C7E5}"/>
              </a:ext>
            </a:extLst>
          </p:cNvPr>
          <p:cNvSpPr txBox="1"/>
          <p:nvPr/>
        </p:nvSpPr>
        <p:spPr>
          <a:xfrm>
            <a:off x="209548" y="6393984"/>
            <a:ext cx="11791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Bayesian Data Analysis – A Primer                    Workshop 2021                    Marco D’Alessandro (PhD)                    ISTC CNR </a:t>
            </a:r>
            <a:r>
              <a:rPr lang="it-IT" dirty="0" err="1">
                <a:solidFill>
                  <a:schemeClr val="bg1"/>
                </a:solidFill>
              </a:rPr>
              <a:t>Italy</a:t>
            </a:r>
            <a:r>
              <a:rPr lang="it-IT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14ECC785-5DEA-489D-A069-1611B7AFC0FB}"/>
              </a:ext>
            </a:extLst>
          </p:cNvPr>
          <p:cNvSpPr/>
          <p:nvPr/>
        </p:nvSpPr>
        <p:spPr>
          <a:xfrm>
            <a:off x="2940312" y="730051"/>
            <a:ext cx="6330423" cy="6463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it-IT" sz="3600" b="1" dirty="0" err="1"/>
              <a:t>Posterior</a:t>
            </a:r>
            <a:r>
              <a:rPr lang="it-IT" sz="3600" b="1" dirty="0"/>
              <a:t> </a:t>
            </a:r>
            <a:r>
              <a:rPr lang="it-IT" sz="3600" b="1" dirty="0" err="1"/>
              <a:t>Predictive</a:t>
            </a:r>
            <a:r>
              <a:rPr lang="it-IT" sz="3600" b="1" dirty="0"/>
              <a:t> Check</a:t>
            </a:r>
            <a:endParaRPr lang="it-IT" sz="2400" b="1" dirty="0">
              <a:solidFill>
                <a:srgbClr val="FF0000"/>
              </a:solidFill>
            </a:endParaRPr>
          </a:p>
        </p:txBody>
      </p:sp>
      <p:pic>
        <p:nvPicPr>
          <p:cNvPr id="6" name="Immagine 5" descr="Immagine che contiene fotografia, diverso, uomo, vario&#10;&#10;Descrizione generata automaticamente">
            <a:extLst>
              <a:ext uri="{FF2B5EF4-FFF2-40B4-BE49-F238E27FC236}">
                <a16:creationId xmlns:a16="http://schemas.microsoft.com/office/drawing/2014/main" id="{7D5CB5FA-D7ED-4AA8-88F1-679FE09F2C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940" y="2379019"/>
            <a:ext cx="3821050" cy="2547367"/>
          </a:xfrm>
          <a:prstGeom prst="rect">
            <a:avLst/>
          </a:prstGeom>
        </p:spPr>
      </p:pic>
      <p:sp>
        <p:nvSpPr>
          <p:cNvPr id="8" name="Figura a mano libera: forma 7">
            <a:extLst>
              <a:ext uri="{FF2B5EF4-FFF2-40B4-BE49-F238E27FC236}">
                <a16:creationId xmlns:a16="http://schemas.microsoft.com/office/drawing/2014/main" id="{582A03F9-8206-4A00-81F5-80F0CE91B18D}"/>
              </a:ext>
            </a:extLst>
          </p:cNvPr>
          <p:cNvSpPr/>
          <p:nvPr/>
        </p:nvSpPr>
        <p:spPr>
          <a:xfrm rot="16200000">
            <a:off x="3792766" y="2525929"/>
            <a:ext cx="461640" cy="400942"/>
          </a:xfrm>
          <a:custGeom>
            <a:avLst/>
            <a:gdLst>
              <a:gd name="connsiteX0" fmla="*/ 1722268 w 1722268"/>
              <a:gd name="connsiteY0" fmla="*/ 1340615 h 1342173"/>
              <a:gd name="connsiteX1" fmla="*/ 1331650 w 1722268"/>
              <a:gd name="connsiteY1" fmla="*/ 1127551 h 1342173"/>
              <a:gd name="connsiteX2" fmla="*/ 807868 w 1722268"/>
              <a:gd name="connsiteY2" fmla="*/ 87 h 1342173"/>
              <a:gd name="connsiteX3" fmla="*/ 355107 w 1722268"/>
              <a:gd name="connsiteY3" fmla="*/ 1189695 h 1342173"/>
              <a:gd name="connsiteX4" fmla="*/ 0 w 1722268"/>
              <a:gd name="connsiteY4" fmla="*/ 1340615 h 1342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22268" h="1342173">
                <a:moveTo>
                  <a:pt x="1722268" y="1340615"/>
                </a:moveTo>
                <a:cubicBezTo>
                  <a:pt x="1603159" y="1345793"/>
                  <a:pt x="1484050" y="1350972"/>
                  <a:pt x="1331650" y="1127551"/>
                </a:cubicBezTo>
                <a:cubicBezTo>
                  <a:pt x="1179250" y="904130"/>
                  <a:pt x="970625" y="-10270"/>
                  <a:pt x="807868" y="87"/>
                </a:cubicBezTo>
                <a:cubicBezTo>
                  <a:pt x="645111" y="10444"/>
                  <a:pt x="489752" y="966274"/>
                  <a:pt x="355107" y="1189695"/>
                </a:cubicBezTo>
                <a:cubicBezTo>
                  <a:pt x="220462" y="1413116"/>
                  <a:pt x="82858" y="1303625"/>
                  <a:pt x="0" y="1340615"/>
                </a:cubicBezTo>
              </a:path>
            </a:pathLst>
          </a:cu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8703D3D9-7529-4897-BC14-B4C3D1820300}"/>
              </a:ext>
            </a:extLst>
          </p:cNvPr>
          <p:cNvCxnSpPr>
            <a:cxnSpLocks/>
            <a:stCxn id="8" idx="2"/>
          </p:cNvCxnSpPr>
          <p:nvPr/>
        </p:nvCxnSpPr>
        <p:spPr>
          <a:xfrm flipV="1">
            <a:off x="3823141" y="2730226"/>
            <a:ext cx="419410" cy="10452"/>
          </a:xfrm>
          <a:prstGeom prst="line">
            <a:avLst/>
          </a:prstGeom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igura a mano libera: forma 9">
            <a:extLst>
              <a:ext uri="{FF2B5EF4-FFF2-40B4-BE49-F238E27FC236}">
                <a16:creationId xmlns:a16="http://schemas.microsoft.com/office/drawing/2014/main" id="{44AC17AB-992F-4072-B900-26AA1493F8BD}"/>
              </a:ext>
            </a:extLst>
          </p:cNvPr>
          <p:cNvSpPr/>
          <p:nvPr/>
        </p:nvSpPr>
        <p:spPr>
          <a:xfrm rot="16200000">
            <a:off x="1750743" y="3813894"/>
            <a:ext cx="461640" cy="400942"/>
          </a:xfrm>
          <a:custGeom>
            <a:avLst/>
            <a:gdLst>
              <a:gd name="connsiteX0" fmla="*/ 1722268 w 1722268"/>
              <a:gd name="connsiteY0" fmla="*/ 1340615 h 1342173"/>
              <a:gd name="connsiteX1" fmla="*/ 1331650 w 1722268"/>
              <a:gd name="connsiteY1" fmla="*/ 1127551 h 1342173"/>
              <a:gd name="connsiteX2" fmla="*/ 807868 w 1722268"/>
              <a:gd name="connsiteY2" fmla="*/ 87 h 1342173"/>
              <a:gd name="connsiteX3" fmla="*/ 355107 w 1722268"/>
              <a:gd name="connsiteY3" fmla="*/ 1189695 h 1342173"/>
              <a:gd name="connsiteX4" fmla="*/ 0 w 1722268"/>
              <a:gd name="connsiteY4" fmla="*/ 1340615 h 1342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22268" h="1342173">
                <a:moveTo>
                  <a:pt x="1722268" y="1340615"/>
                </a:moveTo>
                <a:cubicBezTo>
                  <a:pt x="1603159" y="1345793"/>
                  <a:pt x="1484050" y="1350972"/>
                  <a:pt x="1331650" y="1127551"/>
                </a:cubicBezTo>
                <a:cubicBezTo>
                  <a:pt x="1179250" y="904130"/>
                  <a:pt x="970625" y="-10270"/>
                  <a:pt x="807868" y="87"/>
                </a:cubicBezTo>
                <a:cubicBezTo>
                  <a:pt x="645111" y="10444"/>
                  <a:pt x="489752" y="966274"/>
                  <a:pt x="355107" y="1189695"/>
                </a:cubicBezTo>
                <a:cubicBezTo>
                  <a:pt x="220462" y="1413116"/>
                  <a:pt x="82858" y="1303625"/>
                  <a:pt x="0" y="1340615"/>
                </a:cubicBezTo>
              </a:path>
            </a:pathLst>
          </a:cu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7F6B6345-C892-45D2-9E4E-E570A5BFABE6}"/>
              </a:ext>
            </a:extLst>
          </p:cNvPr>
          <p:cNvCxnSpPr>
            <a:cxnSpLocks/>
            <a:stCxn id="10" idx="2"/>
          </p:cNvCxnSpPr>
          <p:nvPr/>
        </p:nvCxnSpPr>
        <p:spPr>
          <a:xfrm flipV="1">
            <a:off x="1781118" y="4018191"/>
            <a:ext cx="419410" cy="10452"/>
          </a:xfrm>
          <a:prstGeom prst="line">
            <a:avLst/>
          </a:prstGeom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igura a mano libera: forma 1">
            <a:extLst>
              <a:ext uri="{FF2B5EF4-FFF2-40B4-BE49-F238E27FC236}">
                <a16:creationId xmlns:a16="http://schemas.microsoft.com/office/drawing/2014/main" id="{7861FF8C-9418-48B5-8DB0-F8E8F3A32823}"/>
              </a:ext>
            </a:extLst>
          </p:cNvPr>
          <p:cNvSpPr/>
          <p:nvPr/>
        </p:nvSpPr>
        <p:spPr>
          <a:xfrm>
            <a:off x="4630723" y="2331606"/>
            <a:ext cx="2231471" cy="302537"/>
          </a:xfrm>
          <a:custGeom>
            <a:avLst/>
            <a:gdLst>
              <a:gd name="connsiteX0" fmla="*/ 0 w 2231471"/>
              <a:gd name="connsiteY0" fmla="*/ 302537 h 302537"/>
              <a:gd name="connsiteX1" fmla="*/ 1375794 w 2231471"/>
              <a:gd name="connsiteY1" fmla="*/ 533 h 302537"/>
              <a:gd name="connsiteX2" fmla="*/ 2231471 w 2231471"/>
              <a:gd name="connsiteY2" fmla="*/ 243814 h 302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31471" h="302537">
                <a:moveTo>
                  <a:pt x="0" y="302537"/>
                </a:moveTo>
                <a:cubicBezTo>
                  <a:pt x="501941" y="156428"/>
                  <a:pt x="1003882" y="10320"/>
                  <a:pt x="1375794" y="533"/>
                </a:cubicBezTo>
                <a:cubicBezTo>
                  <a:pt x="1747706" y="-9254"/>
                  <a:pt x="1989588" y="117280"/>
                  <a:pt x="2231471" y="243814"/>
                </a:cubicBezTo>
              </a:path>
            </a:pathLst>
          </a:cu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Figura a mano libera: forma 2">
            <a:extLst>
              <a:ext uri="{FF2B5EF4-FFF2-40B4-BE49-F238E27FC236}">
                <a16:creationId xmlns:a16="http://schemas.microsoft.com/office/drawing/2014/main" id="{48AAC4E0-C3EC-416F-A4A3-458A537DBB3A}"/>
              </a:ext>
            </a:extLst>
          </p:cNvPr>
          <p:cNvSpPr/>
          <p:nvPr/>
        </p:nvSpPr>
        <p:spPr>
          <a:xfrm>
            <a:off x="3800213" y="2743200"/>
            <a:ext cx="2986615" cy="565266"/>
          </a:xfrm>
          <a:custGeom>
            <a:avLst/>
            <a:gdLst>
              <a:gd name="connsiteX0" fmla="*/ 0 w 2986615"/>
              <a:gd name="connsiteY0" fmla="*/ 394283 h 565266"/>
              <a:gd name="connsiteX1" fmla="*/ 1812022 w 2986615"/>
              <a:gd name="connsiteY1" fmla="*/ 545284 h 565266"/>
              <a:gd name="connsiteX2" fmla="*/ 2986481 w 2986615"/>
              <a:gd name="connsiteY2" fmla="*/ 0 h 565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86615" h="565266">
                <a:moveTo>
                  <a:pt x="0" y="394283"/>
                </a:moveTo>
                <a:cubicBezTo>
                  <a:pt x="657137" y="502640"/>
                  <a:pt x="1314275" y="610998"/>
                  <a:pt x="1812022" y="545284"/>
                </a:cubicBezTo>
                <a:cubicBezTo>
                  <a:pt x="2309769" y="479570"/>
                  <a:pt x="2997666" y="180363"/>
                  <a:pt x="2986481" y="0"/>
                </a:cubicBezTo>
              </a:path>
            </a:pathLst>
          </a:cu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Figura a mano libera: forma 3">
            <a:extLst>
              <a:ext uri="{FF2B5EF4-FFF2-40B4-BE49-F238E27FC236}">
                <a16:creationId xmlns:a16="http://schemas.microsoft.com/office/drawing/2014/main" id="{F93CDDD2-0E1A-477C-B03D-D07663F75BD9}"/>
              </a:ext>
            </a:extLst>
          </p:cNvPr>
          <p:cNvSpPr/>
          <p:nvPr/>
        </p:nvSpPr>
        <p:spPr>
          <a:xfrm>
            <a:off x="3456264" y="2961314"/>
            <a:ext cx="3355597" cy="978388"/>
          </a:xfrm>
          <a:custGeom>
            <a:avLst/>
            <a:gdLst>
              <a:gd name="connsiteX0" fmla="*/ 0 w 3355597"/>
              <a:gd name="connsiteY0" fmla="*/ 478172 h 978388"/>
              <a:gd name="connsiteX1" fmla="*/ 1367406 w 3355597"/>
              <a:gd name="connsiteY1" fmla="*/ 964734 h 978388"/>
              <a:gd name="connsiteX2" fmla="*/ 3355597 w 3355597"/>
              <a:gd name="connsiteY2" fmla="*/ 0 h 978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355597" h="978388">
                <a:moveTo>
                  <a:pt x="0" y="478172"/>
                </a:moveTo>
                <a:cubicBezTo>
                  <a:pt x="404070" y="761300"/>
                  <a:pt x="808140" y="1044429"/>
                  <a:pt x="1367406" y="964734"/>
                </a:cubicBezTo>
                <a:cubicBezTo>
                  <a:pt x="1926672" y="885039"/>
                  <a:pt x="2641134" y="442519"/>
                  <a:pt x="3355597" y="0"/>
                </a:cubicBezTo>
              </a:path>
            </a:pathLst>
          </a:cu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Figura a mano libera: forma 4">
            <a:extLst>
              <a:ext uri="{FF2B5EF4-FFF2-40B4-BE49-F238E27FC236}">
                <a16:creationId xmlns:a16="http://schemas.microsoft.com/office/drawing/2014/main" id="{803C2395-B124-481E-8A29-7856028A9F9F}"/>
              </a:ext>
            </a:extLst>
          </p:cNvPr>
          <p:cNvSpPr/>
          <p:nvPr/>
        </p:nvSpPr>
        <p:spPr>
          <a:xfrm>
            <a:off x="3236286" y="1672450"/>
            <a:ext cx="3693020" cy="1129473"/>
          </a:xfrm>
          <a:custGeom>
            <a:avLst/>
            <a:gdLst>
              <a:gd name="connsiteX0" fmla="*/ 136088 w 3693020"/>
              <a:gd name="connsiteY0" fmla="*/ 1129473 h 1129473"/>
              <a:gd name="connsiteX1" fmla="*/ 287090 w 3693020"/>
              <a:gd name="connsiteY1" fmla="*/ 357686 h 1129473"/>
              <a:gd name="connsiteX2" fmla="*/ 2694731 w 3693020"/>
              <a:gd name="connsiteY2" fmla="*/ 13737 h 1129473"/>
              <a:gd name="connsiteX3" fmla="*/ 3693020 w 3693020"/>
              <a:gd name="connsiteY3" fmla="*/ 793913 h 1129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93020" h="1129473">
                <a:moveTo>
                  <a:pt x="136088" y="1129473"/>
                </a:moveTo>
                <a:cubicBezTo>
                  <a:pt x="-1631" y="836557"/>
                  <a:pt x="-139350" y="543642"/>
                  <a:pt x="287090" y="357686"/>
                </a:cubicBezTo>
                <a:cubicBezTo>
                  <a:pt x="713530" y="171730"/>
                  <a:pt x="2127076" y="-58967"/>
                  <a:pt x="2694731" y="13737"/>
                </a:cubicBezTo>
                <a:cubicBezTo>
                  <a:pt x="3262386" y="86441"/>
                  <a:pt x="3477703" y="440177"/>
                  <a:pt x="3693020" y="793913"/>
                </a:cubicBezTo>
              </a:path>
            </a:pathLst>
          </a:cu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10A80669-E9F4-4227-A017-D964D135FB50}"/>
              </a:ext>
            </a:extLst>
          </p:cNvPr>
          <p:cNvSpPr txBox="1"/>
          <p:nvPr/>
        </p:nvSpPr>
        <p:spPr>
          <a:xfrm>
            <a:off x="6862194" y="2510240"/>
            <a:ext cx="759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chemeClr val="accent1">
                    <a:lumMod val="75000"/>
                  </a:schemeClr>
                </a:solidFill>
              </a:rPr>
              <a:t>DATA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FBB2ED2F-3F60-4F72-BBCD-3073587A0C03}"/>
              </a:ext>
            </a:extLst>
          </p:cNvPr>
          <p:cNvSpPr txBox="1"/>
          <p:nvPr/>
        </p:nvSpPr>
        <p:spPr>
          <a:xfrm>
            <a:off x="6862194" y="3058206"/>
            <a:ext cx="29193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We</a:t>
            </a:r>
            <a:r>
              <a:rPr lang="it-IT" dirty="0"/>
              <a:t> sample data from an </a:t>
            </a:r>
            <a:r>
              <a:rPr lang="it-IT" dirty="0" err="1"/>
              <a:t>unknown</a:t>
            </a:r>
            <a:r>
              <a:rPr lang="it-IT" dirty="0"/>
              <a:t> 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generative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process</a:t>
            </a:r>
            <a:endParaRPr lang="it-IT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5662F322-2952-4AE4-BDC5-B8088D189A7C}"/>
              </a:ext>
            </a:extLst>
          </p:cNvPr>
          <p:cNvSpPr/>
          <p:nvPr/>
        </p:nvSpPr>
        <p:spPr>
          <a:xfrm>
            <a:off x="5746458" y="4228621"/>
            <a:ext cx="53564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b="1" dirty="0" err="1"/>
              <a:t>Does</a:t>
            </a:r>
            <a:r>
              <a:rPr lang="it-IT" b="1" dirty="0"/>
              <a:t> </a:t>
            </a:r>
            <a:r>
              <a:rPr lang="it-IT" b="1" dirty="0" err="1"/>
              <a:t>our</a:t>
            </a:r>
            <a:r>
              <a:rPr lang="it-IT" b="1" dirty="0"/>
              <a:t> model </a:t>
            </a:r>
            <a:r>
              <a:rPr lang="it-IT" b="1" dirty="0" err="1"/>
              <a:t>capture</a:t>
            </a:r>
            <a:r>
              <a:rPr lang="it-IT" b="1" dirty="0"/>
              <a:t> the </a:t>
            </a:r>
            <a:r>
              <a:rPr lang="it-IT" b="1" dirty="0">
                <a:solidFill>
                  <a:schemeClr val="accent1">
                    <a:lumMod val="75000"/>
                  </a:schemeClr>
                </a:solidFill>
              </a:rPr>
              <a:t>DATA</a:t>
            </a:r>
            <a:r>
              <a:rPr lang="it-IT" b="1" dirty="0"/>
              <a:t> </a:t>
            </a:r>
            <a:r>
              <a:rPr lang="it-IT" b="1" dirty="0" err="1"/>
              <a:t>generating</a:t>
            </a:r>
            <a:r>
              <a:rPr lang="it-IT" b="1" dirty="0"/>
              <a:t> </a:t>
            </a:r>
            <a:r>
              <a:rPr lang="it-IT" b="1" dirty="0" err="1"/>
              <a:t>process</a:t>
            </a:r>
            <a:r>
              <a:rPr lang="it-IT" b="1" dirty="0"/>
              <a:t>?</a:t>
            </a:r>
            <a:endParaRPr lang="it-IT" dirty="0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2EED71AB-67B6-48F5-BEE4-1E3681C99902}"/>
              </a:ext>
            </a:extLst>
          </p:cNvPr>
          <p:cNvSpPr/>
          <p:nvPr/>
        </p:nvSpPr>
        <p:spPr>
          <a:xfrm>
            <a:off x="6698933" y="4720069"/>
            <a:ext cx="3451452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it-IT" dirty="0">
                <a:solidFill>
                  <a:srgbClr val="FF0000"/>
                </a:solidFill>
              </a:rPr>
              <a:t>Compare </a:t>
            </a:r>
            <a:r>
              <a:rPr lang="it-IT" dirty="0" err="1">
                <a:solidFill>
                  <a:srgbClr val="FF0000"/>
                </a:solidFill>
              </a:rPr>
              <a:t>observations</a:t>
            </a:r>
            <a:r>
              <a:rPr lang="it-IT" dirty="0">
                <a:solidFill>
                  <a:srgbClr val="FF0000"/>
                </a:solidFill>
              </a:rPr>
              <a:t> with data </a:t>
            </a:r>
            <a:r>
              <a:rPr lang="it-IT" dirty="0" err="1">
                <a:solidFill>
                  <a:srgbClr val="FF0000"/>
                </a:solidFill>
              </a:rPr>
              <a:t>reconstructed</a:t>
            </a:r>
            <a:r>
              <a:rPr lang="it-IT" dirty="0">
                <a:solidFill>
                  <a:srgbClr val="FF0000"/>
                </a:solidFill>
              </a:rPr>
              <a:t> by the </a:t>
            </a:r>
            <a:r>
              <a:rPr lang="it-IT" dirty="0" err="1">
                <a:solidFill>
                  <a:srgbClr val="FF0000"/>
                </a:solidFill>
              </a:rPr>
              <a:t>fitted</a:t>
            </a:r>
            <a:r>
              <a:rPr lang="it-IT" dirty="0">
                <a:solidFill>
                  <a:srgbClr val="FF0000"/>
                </a:solidFill>
              </a:rPr>
              <a:t> model</a:t>
            </a:r>
          </a:p>
        </p:txBody>
      </p:sp>
    </p:spTree>
    <p:extLst>
      <p:ext uri="{BB962C8B-B14F-4D97-AF65-F5344CB8AC3E}">
        <p14:creationId xmlns:p14="http://schemas.microsoft.com/office/powerpoint/2010/main" val="163321065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tangolo 12">
            <a:extLst>
              <a:ext uri="{FF2B5EF4-FFF2-40B4-BE49-F238E27FC236}">
                <a16:creationId xmlns:a16="http://schemas.microsoft.com/office/drawing/2014/main" id="{CB0F3CC7-D155-4DED-B513-5B4595C79FD5}"/>
              </a:ext>
            </a:extLst>
          </p:cNvPr>
          <p:cNvSpPr/>
          <p:nvPr/>
        </p:nvSpPr>
        <p:spPr>
          <a:xfrm>
            <a:off x="74811" y="6393984"/>
            <a:ext cx="12042378" cy="38305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7B954650-793E-441E-B65B-6ABC0362C7E5}"/>
              </a:ext>
            </a:extLst>
          </p:cNvPr>
          <p:cNvSpPr txBox="1"/>
          <p:nvPr/>
        </p:nvSpPr>
        <p:spPr>
          <a:xfrm>
            <a:off x="209548" y="6393984"/>
            <a:ext cx="11791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Bayesian Data Analysis – A Primer                    Workshop 2021                    Marco D’Alessandro (PhD)                    ISTC CNR </a:t>
            </a:r>
            <a:r>
              <a:rPr lang="it-IT" dirty="0" err="1">
                <a:solidFill>
                  <a:schemeClr val="bg1"/>
                </a:solidFill>
              </a:rPr>
              <a:t>Italy</a:t>
            </a:r>
            <a:r>
              <a:rPr lang="it-IT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14ECC785-5DEA-489D-A069-1611B7AFC0FB}"/>
              </a:ext>
            </a:extLst>
          </p:cNvPr>
          <p:cNvSpPr/>
          <p:nvPr/>
        </p:nvSpPr>
        <p:spPr>
          <a:xfrm>
            <a:off x="2940312" y="730051"/>
            <a:ext cx="6330423" cy="6463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it-IT" sz="3600" b="1" dirty="0" err="1"/>
              <a:t>Posterior</a:t>
            </a:r>
            <a:r>
              <a:rPr lang="it-IT" sz="3600" b="1" dirty="0"/>
              <a:t> </a:t>
            </a:r>
            <a:r>
              <a:rPr lang="it-IT" sz="3600" b="1" dirty="0" err="1"/>
              <a:t>Predictive</a:t>
            </a:r>
            <a:r>
              <a:rPr lang="it-IT" sz="3600" b="1" dirty="0"/>
              <a:t> Check</a:t>
            </a:r>
            <a:endParaRPr lang="it-IT" sz="2400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89F9C20F-4CF5-483D-9BAA-7AA52E2266C2}"/>
                  </a:ext>
                </a:extLst>
              </p:cNvPr>
              <p:cNvSpPr txBox="1"/>
              <p:nvPr/>
            </p:nvSpPr>
            <p:spPr>
              <a:xfrm>
                <a:off x="1510018" y="1686186"/>
                <a:ext cx="4244831" cy="42473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/>
                  <a:t>Steps:</a:t>
                </a:r>
              </a:p>
              <a:p>
                <a:pPr marL="285750" indent="-285750">
                  <a:buFontTx/>
                  <a:buChar char="-"/>
                </a:pPr>
                <a:r>
                  <a:rPr lang="it-IT" dirty="0"/>
                  <a:t>Sample a </a:t>
                </a:r>
                <a:r>
                  <a:rPr lang="it-IT" dirty="0" err="1"/>
                  <a:t>parameter</a:t>
                </a:r>
                <a:r>
                  <a:rPr lang="it-IT" dirty="0"/>
                  <a:t> set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l-GR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l-GR" b="1" i="1" dirty="0"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  <m:sup>
                        <m:r>
                          <a:rPr lang="it-IT" b="1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it-IT" b="1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it-IT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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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it-IT" b="1" dirty="0"/>
                  <a:t> </a:t>
                </a:r>
                <a:r>
                  <a:rPr lang="it-IT" dirty="0"/>
                  <a:t>from the joint </a:t>
                </a:r>
                <a:r>
                  <a:rPr lang="it-IT" dirty="0" err="1"/>
                  <a:t>posterior</a:t>
                </a:r>
                <a:r>
                  <a:rPr lang="it-IT" dirty="0"/>
                  <a:t>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l-GR" b="1" i="1"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  <m:e>
                        <m:r>
                          <m:rPr>
                            <m:sty m:val="p"/>
                          </m:rPr>
                          <a:rPr lang="it-IT" b="0" i="0" smtClean="0">
                            <a:latin typeface="Cambria Math" panose="02040503050406030204" pitchFamily="18" charset="0"/>
                          </a:rPr>
                          <m:t>D</m:t>
                        </m:r>
                      </m:e>
                    </m:d>
                    <m:r>
                      <a:rPr lang="it-IT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it-IT" b="0" dirty="0"/>
              </a:p>
              <a:p>
                <a:endParaRPr lang="it-IT" b="0" dirty="0"/>
              </a:p>
              <a:p>
                <a:pPr marL="285750" indent="-285750">
                  <a:buFontTx/>
                  <a:buChar char="-"/>
                </a:pPr>
                <a:r>
                  <a:rPr lang="it-IT" dirty="0"/>
                  <a:t>Simulate a dataset </a:t>
                </a:r>
                <a:r>
                  <a:rPr lang="it-IT" dirty="0" err="1"/>
                  <a:t>according</a:t>
                </a:r>
                <a:r>
                  <a:rPr lang="it-IT" dirty="0"/>
                  <a:t> to </a:t>
                </a:r>
                <a14:m>
                  <m:oMath xmlns:m="http://schemas.openxmlformats.org/officeDocument/2006/math">
                    <m:r>
                      <a:rPr lang="it-IT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 ~ 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l-GR" b="1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l-GR" b="1" i="1" dirty="0"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  <m:sup>
                        <m:r>
                          <a:rPr lang="it-IT" b="1" i="1" dirty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it-IT" b="1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it-IT" dirty="0"/>
                  <a:t>.</a:t>
                </a:r>
              </a:p>
              <a:p>
                <a:endParaRPr lang="it-IT" dirty="0"/>
              </a:p>
              <a:p>
                <a:pPr marL="285750" indent="-285750">
                  <a:buFontTx/>
                  <a:buChar char="-"/>
                </a:pPr>
                <a:r>
                  <a:rPr lang="it-IT" dirty="0" err="1"/>
                  <a:t>Stack</a:t>
                </a:r>
                <a:r>
                  <a:rPr lang="it-IT" dirty="0"/>
                  <a:t> the </a:t>
                </a:r>
                <a:r>
                  <a:rPr lang="it-IT" dirty="0" err="1"/>
                  <a:t>simulated</a:t>
                </a:r>
                <a:r>
                  <a:rPr lang="it-IT" dirty="0"/>
                  <a:t> dataset in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it-IT" dirty="0"/>
                  <a:t>.</a:t>
                </a:r>
              </a:p>
              <a:p>
                <a:endParaRPr lang="it-IT" dirty="0"/>
              </a:p>
              <a:p>
                <a:pPr marL="285750" indent="-285750">
                  <a:buFontTx/>
                  <a:buChar char="-"/>
                </a:pPr>
                <a:r>
                  <a:rPr lang="it-IT" dirty="0" err="1"/>
                  <a:t>Repeat</a:t>
                </a:r>
                <a:r>
                  <a:rPr lang="it-IT" dirty="0"/>
                  <a:t>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it-IT" dirty="0"/>
                  <a:t> times.</a:t>
                </a:r>
              </a:p>
              <a:p>
                <a:pPr marL="285750" indent="-285750">
                  <a:buFontTx/>
                  <a:buChar char="-"/>
                </a:pPr>
                <a:endParaRPr lang="it-IT" dirty="0"/>
              </a:p>
              <a:p>
                <a:r>
                  <a:rPr lang="it-IT" dirty="0"/>
                  <a:t>Goal:</a:t>
                </a:r>
              </a:p>
              <a:p>
                <a:pPr marL="285750" indent="-285750">
                  <a:buFontTx/>
                  <a:buChar char="-"/>
                </a:pPr>
                <a:r>
                  <a:rPr lang="it-IT" dirty="0"/>
                  <a:t>Plot some </a:t>
                </a:r>
                <a:r>
                  <a:rPr lang="it-IT" dirty="0" err="1"/>
                  <a:t>distribution</a:t>
                </a:r>
                <a:r>
                  <a:rPr lang="it-IT" dirty="0"/>
                  <a:t> of </a:t>
                </a:r>
                <a:r>
                  <a:rPr lang="it-IT" dirty="0" err="1"/>
                  <a:t>statistics</a:t>
                </a:r>
                <a:r>
                  <a:rPr lang="it-IT" dirty="0"/>
                  <a:t> of </a:t>
                </a:r>
                <a14:m>
                  <m:oMath xmlns:m="http://schemas.openxmlformats.org/officeDocument/2006/math">
                    <m:r>
                      <a:rPr lang="it-IT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it-IT" dirty="0"/>
                  <a:t> </a:t>
                </a:r>
                <a:r>
                  <a:rPr lang="it-IT" dirty="0" err="1"/>
                  <a:t>against</a:t>
                </a:r>
                <a:r>
                  <a:rPr lang="it-IT" dirty="0"/>
                  <a:t> </a:t>
                </a:r>
                <a:r>
                  <a:rPr lang="it-IT" dirty="0" err="1"/>
                  <a:t>observed</a:t>
                </a:r>
                <a:r>
                  <a:rPr lang="it-IT" dirty="0"/>
                  <a:t> data. </a:t>
                </a:r>
              </a:p>
              <a:p>
                <a:endParaRPr lang="it-IT" dirty="0"/>
              </a:p>
            </p:txBody>
          </p:sp>
        </mc:Choice>
        <mc:Fallback xmlns="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89F9C20F-4CF5-483D-9BAA-7AA52E2266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0018" y="1686186"/>
                <a:ext cx="4244831" cy="4247317"/>
              </a:xfrm>
              <a:prstGeom prst="rect">
                <a:avLst/>
              </a:prstGeom>
              <a:blipFill>
                <a:blip r:embed="rId2"/>
                <a:stretch>
                  <a:fillRect l="-1293" t="-86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Immagine 19">
            <a:extLst>
              <a:ext uri="{FF2B5EF4-FFF2-40B4-BE49-F238E27FC236}">
                <a16:creationId xmlns:a16="http://schemas.microsoft.com/office/drawing/2014/main" id="{42E2A794-53BD-4F3D-B489-2ADA8B1061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860" y="1453565"/>
            <a:ext cx="3530805" cy="3519649"/>
          </a:xfrm>
          <a:prstGeom prst="rect">
            <a:avLst/>
          </a:prstGeom>
        </p:spPr>
      </p:pic>
      <p:pic>
        <p:nvPicPr>
          <p:cNvPr id="22" name="Immagine 21">
            <a:extLst>
              <a:ext uri="{FF2B5EF4-FFF2-40B4-BE49-F238E27FC236}">
                <a16:creationId xmlns:a16="http://schemas.microsoft.com/office/drawing/2014/main" id="{F131C8E4-E461-4C26-8A3F-B225E17969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1938" y="2895897"/>
            <a:ext cx="3657627" cy="22574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24" name="Immagine 23">
            <a:extLst>
              <a:ext uri="{FF2B5EF4-FFF2-40B4-BE49-F238E27FC236}">
                <a16:creationId xmlns:a16="http://schemas.microsoft.com/office/drawing/2014/main" id="{EE8B0EA5-BD6F-4EB6-9277-7B8C5EC240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5732" y="3429000"/>
            <a:ext cx="3657627" cy="261259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3787046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tangolo 12">
            <a:extLst>
              <a:ext uri="{FF2B5EF4-FFF2-40B4-BE49-F238E27FC236}">
                <a16:creationId xmlns:a16="http://schemas.microsoft.com/office/drawing/2014/main" id="{CB0F3CC7-D155-4DED-B513-5B4595C79FD5}"/>
              </a:ext>
            </a:extLst>
          </p:cNvPr>
          <p:cNvSpPr/>
          <p:nvPr/>
        </p:nvSpPr>
        <p:spPr>
          <a:xfrm>
            <a:off x="74811" y="6393984"/>
            <a:ext cx="12042378" cy="38305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7B954650-793E-441E-B65B-6ABC0362C7E5}"/>
              </a:ext>
            </a:extLst>
          </p:cNvPr>
          <p:cNvSpPr txBox="1"/>
          <p:nvPr/>
        </p:nvSpPr>
        <p:spPr>
          <a:xfrm>
            <a:off x="209548" y="6393984"/>
            <a:ext cx="11791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Bayesian Data Analysis – A Primer                    Workshop 2021                    Marco D’Alessandro (PhD)                    ISTC CNR </a:t>
            </a:r>
            <a:r>
              <a:rPr lang="it-IT" dirty="0" err="1">
                <a:solidFill>
                  <a:schemeClr val="bg1"/>
                </a:solidFill>
              </a:rPr>
              <a:t>Italy</a:t>
            </a:r>
            <a:r>
              <a:rPr lang="it-IT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14ECC785-5DEA-489D-A069-1611B7AFC0FB}"/>
              </a:ext>
            </a:extLst>
          </p:cNvPr>
          <p:cNvSpPr/>
          <p:nvPr/>
        </p:nvSpPr>
        <p:spPr>
          <a:xfrm>
            <a:off x="2940312" y="730051"/>
            <a:ext cx="6330423" cy="6463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it-IT" sz="3600" b="1" dirty="0" err="1"/>
              <a:t>Bayesian</a:t>
            </a:r>
            <a:r>
              <a:rPr lang="it-IT" sz="3600" b="1" dirty="0"/>
              <a:t> Model </a:t>
            </a:r>
            <a:r>
              <a:rPr lang="it-IT" sz="3600" b="1" dirty="0" err="1"/>
              <a:t>Comparison</a:t>
            </a:r>
            <a:endParaRPr lang="it-IT" sz="2400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Inhaltsplatzhalter 2">
                <a:extLst>
                  <a:ext uri="{FF2B5EF4-FFF2-40B4-BE49-F238E27FC236}">
                    <a16:creationId xmlns:a16="http://schemas.microsoft.com/office/drawing/2014/main" id="{1ABBAB86-1309-4438-99C2-7B749E8DCF4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58096" y="1816134"/>
                <a:ext cx="8712968" cy="414843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>
                <a:no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>
                  <a:spcBef>
                    <a:spcPts val="600"/>
                  </a:spcBef>
                </a:pPr>
                <a:r>
                  <a:rPr lang="en-US" dirty="0"/>
                  <a:t>Models as mathematical embodiments of scientific hypotheses.</a:t>
                </a:r>
              </a:p>
              <a:p>
                <a:pPr algn="l">
                  <a:spcBef>
                    <a:spcPts val="600"/>
                  </a:spcBef>
                </a:pPr>
                <a:r>
                  <a:rPr lang="en-US" dirty="0"/>
                  <a:t>Formalizing scientific inquiries:</a:t>
                </a:r>
              </a:p>
              <a:p>
                <a:pPr marL="800100" lvl="1" indent="-342900" algn="l">
                  <a:spcBef>
                    <a:spcPts val="600"/>
                  </a:spcBef>
                  <a:buFontTx/>
                  <a:buChar char="-"/>
                </a:pPr>
                <a:r>
                  <a:rPr lang="en-US" sz="2100" b="1" i="1" dirty="0"/>
                  <a:t>Bayesian</a:t>
                </a:r>
                <a:r>
                  <a:rPr lang="en-US" sz="2100" b="1" dirty="0"/>
                  <a:t> </a:t>
                </a:r>
                <a:r>
                  <a:rPr lang="en-US" sz="2100" b="1" i="1" dirty="0"/>
                  <a:t>parameter estimation: </a:t>
                </a:r>
                <a:r>
                  <a:rPr lang="en-US" sz="2100" dirty="0"/>
                  <a:t>test theories about phenomena by inferring the parameters of the model and predicting the data</a:t>
                </a:r>
              </a:p>
              <a:p>
                <a:pPr marL="800100" lvl="1" indent="-342900" algn="l">
                  <a:spcBef>
                    <a:spcPts val="600"/>
                  </a:spcBef>
                  <a:buFontTx/>
                  <a:buChar char="-"/>
                </a:pPr>
                <a:r>
                  <a:rPr lang="en-US" sz="2100" b="1" i="1" dirty="0"/>
                  <a:t>Bayesian model comparison: </a:t>
                </a:r>
                <a:r>
                  <a:rPr lang="en-US" sz="2100" dirty="0"/>
                  <a:t>compare competing theories making </a:t>
                </a:r>
                <a:r>
                  <a:rPr lang="en-US" sz="2100" b="1" dirty="0">
                    <a:solidFill>
                      <a:schemeClr val="accent1">
                        <a:lumMod val="75000"/>
                      </a:schemeClr>
                    </a:solidFill>
                  </a:rPr>
                  <a:t>different predictions </a:t>
                </a:r>
              </a:p>
              <a:p>
                <a:pPr algn="l">
                  <a:spcBef>
                    <a:spcPts val="600"/>
                  </a:spcBef>
                </a:pPr>
                <a:r>
                  <a:rPr lang="en-US" dirty="0"/>
                  <a:t>Models can be viewed as generative descriptions specified via the likelihood function: </a:t>
                </a:r>
                <a:br>
                  <a:rPr lang="en-US" dirty="0"/>
                </a:br>
                <a:endParaRPr lang="en-US" dirty="0"/>
              </a:p>
              <a:p>
                <a:pPr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 | 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algn="l">
                  <a:spcBef>
                    <a:spcPts val="600"/>
                  </a:spcBef>
                </a:pPr>
                <a:endParaRPr lang="en-US" i="1" dirty="0"/>
              </a:p>
            </p:txBody>
          </p:sp>
        </mc:Choice>
        <mc:Fallback xmlns="">
          <p:sp>
            <p:nvSpPr>
              <p:cNvPr id="9" name="Inhaltsplatzhalter 2">
                <a:extLst>
                  <a:ext uri="{FF2B5EF4-FFF2-40B4-BE49-F238E27FC236}">
                    <a16:creationId xmlns:a16="http://schemas.microsoft.com/office/drawing/2014/main" id="{1ABBAB86-1309-4438-99C2-7B749E8DCF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8096" y="1816134"/>
                <a:ext cx="8712968" cy="4148438"/>
              </a:xfrm>
              <a:prstGeom prst="rect">
                <a:avLst/>
              </a:prstGeom>
              <a:blipFill>
                <a:blip r:embed="rId2"/>
                <a:stretch>
                  <a:fillRect l="-1120" t="-205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3564007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tangolo 12">
            <a:extLst>
              <a:ext uri="{FF2B5EF4-FFF2-40B4-BE49-F238E27FC236}">
                <a16:creationId xmlns:a16="http://schemas.microsoft.com/office/drawing/2014/main" id="{CB0F3CC7-D155-4DED-B513-5B4595C79FD5}"/>
              </a:ext>
            </a:extLst>
          </p:cNvPr>
          <p:cNvSpPr/>
          <p:nvPr/>
        </p:nvSpPr>
        <p:spPr>
          <a:xfrm>
            <a:off x="74811" y="6393984"/>
            <a:ext cx="12042378" cy="38305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7B954650-793E-441E-B65B-6ABC0362C7E5}"/>
              </a:ext>
            </a:extLst>
          </p:cNvPr>
          <p:cNvSpPr txBox="1"/>
          <p:nvPr/>
        </p:nvSpPr>
        <p:spPr>
          <a:xfrm>
            <a:off x="209548" y="6393984"/>
            <a:ext cx="11791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Bayesian Data Analysis – A Primer                    Workshop 2021                    Marco D’Alessandro (PhD)                    ISTC CNR </a:t>
            </a:r>
            <a:r>
              <a:rPr lang="it-IT" dirty="0" err="1">
                <a:solidFill>
                  <a:schemeClr val="bg1"/>
                </a:solidFill>
              </a:rPr>
              <a:t>Italy</a:t>
            </a:r>
            <a:r>
              <a:rPr lang="it-IT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14ECC785-5DEA-489D-A069-1611B7AFC0FB}"/>
              </a:ext>
            </a:extLst>
          </p:cNvPr>
          <p:cNvSpPr/>
          <p:nvPr/>
        </p:nvSpPr>
        <p:spPr>
          <a:xfrm>
            <a:off x="2940312" y="730051"/>
            <a:ext cx="6330423" cy="6463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it-IT" sz="3600" b="1" dirty="0" err="1"/>
              <a:t>Bayesian</a:t>
            </a:r>
            <a:r>
              <a:rPr lang="it-IT" sz="3600" b="1" dirty="0"/>
              <a:t> Model </a:t>
            </a:r>
            <a:r>
              <a:rPr lang="it-IT" sz="3600" b="1" dirty="0" err="1"/>
              <a:t>Comparison</a:t>
            </a:r>
            <a:endParaRPr lang="it-IT" sz="2400" b="1" dirty="0">
              <a:solidFill>
                <a:srgbClr val="FF0000"/>
              </a:solidFill>
            </a:endParaRPr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313ED7E6-DE15-4F1F-A53E-4962F0CDE19C}"/>
              </a:ext>
            </a:extLst>
          </p:cNvPr>
          <p:cNvSpPr txBox="1">
            <a:spLocks/>
          </p:cNvSpPr>
          <p:nvPr/>
        </p:nvSpPr>
        <p:spPr>
          <a:xfrm>
            <a:off x="1739516" y="2336777"/>
            <a:ext cx="8712968" cy="33257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42950" indent="-342900" algn="l">
              <a:spcBef>
                <a:spcPts val="12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From a Bayesian perspective, we want models to manage a trade-off between complexity and predictive performance.</a:t>
            </a:r>
          </a:p>
          <a:p>
            <a:pPr marL="742950" indent="-342900" algn="l">
              <a:spcBef>
                <a:spcPts val="12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Ideally</a:t>
            </a:r>
            <a:r>
              <a:rPr lang="en-US" dirty="0"/>
              <a:t>: will collect two independent datasets from a domain. Use first for model development, fitting, and optimization and second for final evaluation of predictive performance.</a:t>
            </a:r>
          </a:p>
          <a:p>
            <a:pPr marL="742950" indent="-342900" algn="l">
              <a:spcBef>
                <a:spcPts val="12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Usually</a:t>
            </a:r>
            <a:r>
              <a:rPr lang="en-US" dirty="0"/>
              <a:t>: will use the available dataset to </a:t>
            </a:r>
            <a:r>
              <a:rPr lang="en-US" i="1" dirty="0"/>
              <a:t>approximate</a:t>
            </a:r>
            <a:r>
              <a:rPr lang="en-US" dirty="0"/>
              <a:t> predictive performance. </a:t>
            </a:r>
          </a:p>
          <a:p>
            <a:pPr lvl="1">
              <a:spcBef>
                <a:spcPts val="1200"/>
              </a:spcBef>
              <a:spcAft>
                <a:spcPts val="600"/>
              </a:spcAft>
            </a:pPr>
            <a:endParaRPr lang="en-US" dirty="0"/>
          </a:p>
          <a:p>
            <a:pPr lvl="1">
              <a:spcBef>
                <a:spcPts val="1200"/>
              </a:spcBef>
              <a:spcAft>
                <a:spcPts val="600"/>
              </a:spcAft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78615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tangolo 12">
            <a:extLst>
              <a:ext uri="{FF2B5EF4-FFF2-40B4-BE49-F238E27FC236}">
                <a16:creationId xmlns:a16="http://schemas.microsoft.com/office/drawing/2014/main" id="{448556CF-E3CA-4233-8D85-AFA9DAC35DAF}"/>
              </a:ext>
            </a:extLst>
          </p:cNvPr>
          <p:cNvSpPr/>
          <p:nvPr/>
        </p:nvSpPr>
        <p:spPr>
          <a:xfrm>
            <a:off x="74811" y="6393984"/>
            <a:ext cx="12042378" cy="38305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B5DD1EA3-18BD-4E5E-B134-336C7EDD00C0}"/>
              </a:ext>
            </a:extLst>
          </p:cNvPr>
          <p:cNvSpPr txBox="1"/>
          <p:nvPr/>
        </p:nvSpPr>
        <p:spPr>
          <a:xfrm>
            <a:off x="209548" y="6393984"/>
            <a:ext cx="11791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Bayesian Data Analysis – A Primer                    Workshop 2021                    Marco D’Alessandro (PhD)                    ISTC CNR </a:t>
            </a:r>
            <a:r>
              <a:rPr lang="it-IT" dirty="0" err="1">
                <a:solidFill>
                  <a:schemeClr val="bg1"/>
                </a:solidFill>
              </a:rPr>
              <a:t>Italy</a:t>
            </a:r>
            <a:r>
              <a:rPr lang="it-IT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6A5B26E9-A039-4EDC-B877-005431D17D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8927" y="763398"/>
            <a:ext cx="3784807" cy="4832059"/>
          </a:xfrm>
          <a:prstGeom prst="rect">
            <a:avLst/>
          </a:prstGeom>
        </p:spPr>
      </p:pic>
      <p:sp>
        <p:nvSpPr>
          <p:cNvPr id="5" name="Rettangolo 4">
            <a:extLst>
              <a:ext uri="{FF2B5EF4-FFF2-40B4-BE49-F238E27FC236}">
                <a16:creationId xmlns:a16="http://schemas.microsoft.com/office/drawing/2014/main" id="{0F848FE8-0B5A-4F03-BEBF-FFF1F0D18968}"/>
              </a:ext>
            </a:extLst>
          </p:cNvPr>
          <p:cNvSpPr/>
          <p:nvPr/>
        </p:nvSpPr>
        <p:spPr>
          <a:xfrm>
            <a:off x="2027323" y="2577111"/>
            <a:ext cx="378480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800" b="1" dirty="0"/>
              <a:t>Here, </a:t>
            </a:r>
            <a:r>
              <a:rPr lang="it-IT" sz="2800" b="1" dirty="0" err="1"/>
              <a:t>we</a:t>
            </a:r>
            <a:r>
              <a:rPr lang="it-IT" sz="2800" b="1" dirty="0"/>
              <a:t> </a:t>
            </a:r>
            <a:r>
              <a:rPr lang="it-IT" sz="2800" b="1" dirty="0" err="1"/>
              <a:t>deal</a:t>
            </a:r>
            <a:r>
              <a:rPr lang="it-IT" sz="2800" b="1" dirty="0"/>
              <a:t> with </a:t>
            </a:r>
            <a:r>
              <a:rPr lang="it-IT" sz="2800" b="1" dirty="0" err="1">
                <a:solidFill>
                  <a:schemeClr val="accent1">
                    <a:lumMod val="75000"/>
                  </a:schemeClr>
                </a:solidFill>
              </a:rPr>
              <a:t>Bayesian</a:t>
            </a:r>
            <a:r>
              <a:rPr lang="it-IT" sz="2800" b="1" dirty="0">
                <a:solidFill>
                  <a:schemeClr val="accent1">
                    <a:lumMod val="75000"/>
                  </a:schemeClr>
                </a:solidFill>
              </a:rPr>
              <a:t> Data Analysis</a:t>
            </a:r>
            <a:endParaRPr lang="it-IT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492353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tangolo 12">
            <a:extLst>
              <a:ext uri="{FF2B5EF4-FFF2-40B4-BE49-F238E27FC236}">
                <a16:creationId xmlns:a16="http://schemas.microsoft.com/office/drawing/2014/main" id="{CB0F3CC7-D155-4DED-B513-5B4595C79FD5}"/>
              </a:ext>
            </a:extLst>
          </p:cNvPr>
          <p:cNvSpPr/>
          <p:nvPr/>
        </p:nvSpPr>
        <p:spPr>
          <a:xfrm>
            <a:off x="74811" y="6393984"/>
            <a:ext cx="12042378" cy="38305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7B954650-793E-441E-B65B-6ABC0362C7E5}"/>
              </a:ext>
            </a:extLst>
          </p:cNvPr>
          <p:cNvSpPr txBox="1"/>
          <p:nvPr/>
        </p:nvSpPr>
        <p:spPr>
          <a:xfrm>
            <a:off x="209548" y="6393984"/>
            <a:ext cx="11791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Bayesian Data Analysis – A Primer                    Workshop 2021                    Marco D’Alessandro (PhD)                    ISTC CNR </a:t>
            </a:r>
            <a:r>
              <a:rPr lang="it-IT" dirty="0" err="1">
                <a:solidFill>
                  <a:schemeClr val="bg1"/>
                </a:solidFill>
              </a:rPr>
              <a:t>Italy</a:t>
            </a:r>
            <a:r>
              <a:rPr lang="it-IT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14ECC785-5DEA-489D-A069-1611B7AFC0FB}"/>
              </a:ext>
            </a:extLst>
          </p:cNvPr>
          <p:cNvSpPr/>
          <p:nvPr/>
        </p:nvSpPr>
        <p:spPr>
          <a:xfrm>
            <a:off x="2940312" y="730051"/>
            <a:ext cx="6330423" cy="6463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it-IT" sz="3600" b="1" dirty="0" err="1"/>
              <a:t>Bayesian</a:t>
            </a:r>
            <a:r>
              <a:rPr lang="it-IT" sz="3600" b="1" dirty="0"/>
              <a:t> Model </a:t>
            </a:r>
            <a:r>
              <a:rPr lang="it-IT" sz="3600" b="1" dirty="0" err="1"/>
              <a:t>Comparison</a:t>
            </a:r>
            <a:endParaRPr lang="it-IT" sz="2400" b="1" dirty="0">
              <a:solidFill>
                <a:srgbClr val="FF0000"/>
              </a:solidFill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2C90A634-AD57-4452-9050-9FAF0C4A6AFF}"/>
              </a:ext>
            </a:extLst>
          </p:cNvPr>
          <p:cNvSpPr txBox="1"/>
          <p:nvPr/>
        </p:nvSpPr>
        <p:spPr>
          <a:xfrm>
            <a:off x="5073809" y="1719744"/>
            <a:ext cx="204438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 err="1">
                <a:solidFill>
                  <a:srgbClr val="FF0000"/>
                </a:solidFill>
              </a:rPr>
              <a:t>Bayes</a:t>
            </a:r>
            <a:r>
              <a:rPr lang="it-IT" sz="2800" b="1" dirty="0">
                <a:solidFill>
                  <a:srgbClr val="FF0000"/>
                </a:solidFill>
              </a:rPr>
              <a:t> </a:t>
            </a:r>
            <a:r>
              <a:rPr lang="it-IT" sz="2800" b="1" dirty="0" err="1">
                <a:solidFill>
                  <a:srgbClr val="FF0000"/>
                </a:solidFill>
              </a:rPr>
              <a:t>Factor</a:t>
            </a:r>
            <a:endParaRPr lang="it-IT" sz="2800" b="1" dirty="0">
              <a:solidFill>
                <a:srgbClr val="FF0000"/>
              </a:solidFill>
            </a:endParaRPr>
          </a:p>
          <a:p>
            <a:pPr algn="ctr"/>
            <a:r>
              <a:rPr lang="it-IT" sz="1400" b="1" dirty="0">
                <a:solidFill>
                  <a:schemeClr val="accent1">
                    <a:lumMod val="75000"/>
                  </a:schemeClr>
                </a:solidFill>
              </a:rPr>
              <a:t>A relative </a:t>
            </a:r>
            <a:r>
              <a:rPr lang="it-IT" sz="1400" b="1" dirty="0" err="1">
                <a:solidFill>
                  <a:schemeClr val="accent1">
                    <a:lumMod val="75000"/>
                  </a:schemeClr>
                </a:solidFill>
              </a:rPr>
              <a:t>measure</a:t>
            </a:r>
            <a:r>
              <a:rPr lang="it-IT" sz="1400" b="1" dirty="0">
                <a:solidFill>
                  <a:schemeClr val="accent1">
                    <a:lumMod val="75000"/>
                  </a:schemeClr>
                </a:solidFill>
              </a:rPr>
              <a:t> of model </a:t>
            </a:r>
            <a:r>
              <a:rPr lang="it-IT" sz="1400" b="1" dirty="0" err="1">
                <a:solidFill>
                  <a:schemeClr val="accent1">
                    <a:lumMod val="75000"/>
                  </a:schemeClr>
                </a:solidFill>
              </a:rPr>
              <a:t>comparison</a:t>
            </a:r>
            <a:endParaRPr lang="it-IT" sz="1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8" name="Picture 3">
            <a:extLst>
              <a:ext uri="{FF2B5EF4-FFF2-40B4-BE49-F238E27FC236}">
                <a16:creationId xmlns:a16="http://schemas.microsoft.com/office/drawing/2014/main" id="{AD4B64C9-A88D-41AF-B29D-95646567F68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1908" y="3017213"/>
            <a:ext cx="6312962" cy="2705556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66E7441F-BC8F-4DC1-8BE1-ACC58F788F50}"/>
              </a:ext>
            </a:extLst>
          </p:cNvPr>
          <p:cNvSpPr txBox="1"/>
          <p:nvPr/>
        </p:nvSpPr>
        <p:spPr>
          <a:xfrm>
            <a:off x="1577130" y="2609390"/>
            <a:ext cx="25166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i="1" dirty="0"/>
              <a:t>Two Models, </a:t>
            </a:r>
            <a:r>
              <a:rPr lang="it-IT" i="1" dirty="0" err="1"/>
              <a:t>that</a:t>
            </a:r>
            <a:r>
              <a:rPr lang="it-IT" i="1" dirty="0"/>
              <a:t> </a:t>
            </a:r>
            <a:r>
              <a:rPr lang="it-IT" i="1" dirty="0" err="1"/>
              <a:t>is</a:t>
            </a:r>
            <a:r>
              <a:rPr lang="it-IT" i="1" dirty="0"/>
              <a:t>, </a:t>
            </a:r>
            <a:r>
              <a:rPr lang="it-IT" i="1" dirty="0" err="1"/>
              <a:t>two</a:t>
            </a:r>
            <a:r>
              <a:rPr lang="it-IT" i="1" dirty="0"/>
              <a:t> </a:t>
            </a:r>
            <a:r>
              <a:rPr lang="it-IT" i="1" dirty="0" err="1"/>
              <a:t>competing</a:t>
            </a:r>
            <a:r>
              <a:rPr lang="it-IT" i="1" dirty="0"/>
              <a:t> theories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60A7AC61-BE39-4FB6-9670-73F24BF6B62C}"/>
              </a:ext>
            </a:extLst>
          </p:cNvPr>
          <p:cNvSpPr txBox="1"/>
          <p:nvPr/>
        </p:nvSpPr>
        <p:spPr>
          <a:xfrm>
            <a:off x="1572832" y="3320716"/>
            <a:ext cx="25166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i="1" dirty="0"/>
              <a:t>Model A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115BAEB-78A4-4C09-949A-8AD85223949E}"/>
              </a:ext>
            </a:extLst>
          </p:cNvPr>
          <p:cNvSpPr txBox="1"/>
          <p:nvPr/>
        </p:nvSpPr>
        <p:spPr>
          <a:xfrm>
            <a:off x="1572832" y="4718206"/>
            <a:ext cx="25166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i="1" dirty="0"/>
              <a:t>Model B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ttangolo 10">
                <a:extLst>
                  <a:ext uri="{FF2B5EF4-FFF2-40B4-BE49-F238E27FC236}">
                    <a16:creationId xmlns:a16="http://schemas.microsoft.com/office/drawing/2014/main" id="{CFF94B2F-E7BA-4C5C-A122-766C6CA30E7E}"/>
                  </a:ext>
                </a:extLst>
              </p:cNvPr>
              <p:cNvSpPr/>
              <p:nvPr/>
            </p:nvSpPr>
            <p:spPr>
              <a:xfrm>
                <a:off x="1572831" y="3642731"/>
                <a:ext cx="1036759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40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it-IT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400" i="1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</m:t>
                          </m:r>
                        </m:e>
                        <m:sub>
                          <m:r>
                            <a:rPr lang="it-IT" sz="1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it-IT" sz="1400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it-IT" sz="1400" b="0" i="1" smtClean="0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</m:t>
                      </m:r>
                    </m:oMath>
                  </m:oMathPara>
                </a14:m>
                <a:endParaRPr lang="it-IT" sz="1400" dirty="0"/>
              </a:p>
            </p:txBody>
          </p:sp>
        </mc:Choice>
        <mc:Fallback xmlns="">
          <p:sp>
            <p:nvSpPr>
              <p:cNvPr id="11" name="Rettangolo 10">
                <a:extLst>
                  <a:ext uri="{FF2B5EF4-FFF2-40B4-BE49-F238E27FC236}">
                    <a16:creationId xmlns:a16="http://schemas.microsoft.com/office/drawing/2014/main" id="{CFF94B2F-E7BA-4C5C-A122-766C6CA30E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2831" y="3642731"/>
                <a:ext cx="1036759" cy="307777"/>
              </a:xfrm>
              <a:prstGeom prst="rect">
                <a:avLst/>
              </a:prstGeom>
              <a:blipFill>
                <a:blip r:embed="rId3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ttangolo 11">
                <a:extLst>
                  <a:ext uri="{FF2B5EF4-FFF2-40B4-BE49-F238E27FC236}">
                    <a16:creationId xmlns:a16="http://schemas.microsoft.com/office/drawing/2014/main" id="{6B58A42F-5CD1-4EE3-90B8-84FC11FF1ED6}"/>
                  </a:ext>
                </a:extLst>
              </p:cNvPr>
              <p:cNvSpPr/>
              <p:nvPr/>
            </p:nvSpPr>
            <p:spPr>
              <a:xfrm>
                <a:off x="1572831" y="3863006"/>
                <a:ext cx="1509836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400" i="1" smtClean="0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</m:t>
                      </m:r>
                      <m:r>
                        <a:rPr lang="it-IT" sz="1400" b="0" i="0" smtClean="0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 ~ </m:t>
                      </m:r>
                      <m:r>
                        <m:rPr>
                          <m:sty m:val="p"/>
                        </m:rPr>
                        <a:rPr lang="it-IT" sz="1400" b="0" i="0" smtClean="0">
                          <a:latin typeface="Cambria Math" panose="02040503050406030204" pitchFamily="18" charset="0"/>
                        </a:rPr>
                        <m:t>Normal</m:t>
                      </m:r>
                      <m:r>
                        <a:rPr lang="it-IT" sz="140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t-IT" sz="1400" b="0" i="1" smtClean="0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0</m:t>
                      </m:r>
                      <m:r>
                        <a:rPr lang="it-IT" sz="140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it-IT" sz="1400" i="1" smtClean="0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</m:t>
                      </m:r>
                      <m:r>
                        <a:rPr lang="it-IT" sz="1400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it-IT" sz="1400" dirty="0"/>
              </a:p>
            </p:txBody>
          </p:sp>
        </mc:Choice>
        <mc:Fallback xmlns="">
          <p:sp>
            <p:nvSpPr>
              <p:cNvPr id="12" name="Rettangolo 11">
                <a:extLst>
                  <a:ext uri="{FF2B5EF4-FFF2-40B4-BE49-F238E27FC236}">
                    <a16:creationId xmlns:a16="http://schemas.microsoft.com/office/drawing/2014/main" id="{6B58A42F-5CD1-4EE3-90B8-84FC11FF1E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2831" y="3863006"/>
                <a:ext cx="1509836" cy="307777"/>
              </a:xfrm>
              <a:prstGeom prst="rect">
                <a:avLst/>
              </a:prstGeom>
              <a:blipFill>
                <a:blip r:embed="rId4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ttangolo 14">
                <a:extLst>
                  <a:ext uri="{FF2B5EF4-FFF2-40B4-BE49-F238E27FC236}">
                    <a16:creationId xmlns:a16="http://schemas.microsoft.com/office/drawing/2014/main" id="{883DFDAB-C5E7-4A87-A427-0C1E5B8ADCAA}"/>
                  </a:ext>
                </a:extLst>
              </p:cNvPr>
              <p:cNvSpPr/>
              <p:nvPr/>
            </p:nvSpPr>
            <p:spPr>
              <a:xfrm>
                <a:off x="1572831" y="4083281"/>
                <a:ext cx="1801006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400" i="1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</m:t>
                          </m:r>
                        </m:e>
                        <m:sub>
                          <m:r>
                            <a:rPr lang="it-IT" sz="1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it-IT" sz="1400" b="0" i="1" smtClean="0">
                          <a:latin typeface="Cambria Math" panose="02040503050406030204" pitchFamily="18" charset="0"/>
                        </a:rPr>
                        <m:t> ~ </m:t>
                      </m:r>
                      <m:r>
                        <m:rPr>
                          <m:sty m:val="p"/>
                        </m:rPr>
                        <a:rPr lang="it-IT" sz="1400">
                          <a:latin typeface="Cambria Math" panose="02040503050406030204" pitchFamily="18" charset="0"/>
                        </a:rPr>
                        <m:t>Normal</m:t>
                      </m:r>
                      <m:r>
                        <a:rPr lang="it-IT" sz="1400" b="0" i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t-IT" sz="140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it-IT" sz="1400" b="0" i="1" smtClean="0">
                          <a:latin typeface="Cambria Math" panose="02040503050406030204" pitchFamily="18" charset="0"/>
                        </a:rPr>
                        <m:t>, 100)</m:t>
                      </m:r>
                    </m:oMath>
                  </m:oMathPara>
                </a14:m>
                <a:endParaRPr lang="it-IT" sz="1400" dirty="0"/>
              </a:p>
            </p:txBody>
          </p:sp>
        </mc:Choice>
        <mc:Fallback xmlns="">
          <p:sp>
            <p:nvSpPr>
              <p:cNvPr id="15" name="Rettangolo 14">
                <a:extLst>
                  <a:ext uri="{FF2B5EF4-FFF2-40B4-BE49-F238E27FC236}">
                    <a16:creationId xmlns:a16="http://schemas.microsoft.com/office/drawing/2014/main" id="{883DFDAB-C5E7-4A87-A427-0C1E5B8ADC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2831" y="4083281"/>
                <a:ext cx="1801006" cy="307777"/>
              </a:xfrm>
              <a:prstGeom prst="rect">
                <a:avLst/>
              </a:prstGeom>
              <a:blipFill>
                <a:blip r:embed="rId5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ttangolo 17">
                <a:extLst>
                  <a:ext uri="{FF2B5EF4-FFF2-40B4-BE49-F238E27FC236}">
                    <a16:creationId xmlns:a16="http://schemas.microsoft.com/office/drawing/2014/main" id="{5CA3F0A6-BE17-4CC3-A807-C63975693951}"/>
                  </a:ext>
                </a:extLst>
              </p:cNvPr>
              <p:cNvSpPr/>
              <p:nvPr/>
            </p:nvSpPr>
            <p:spPr>
              <a:xfrm>
                <a:off x="1568535" y="4343741"/>
                <a:ext cx="1845377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400" i="1" smtClean="0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</m:t>
                      </m:r>
                      <m:r>
                        <a:rPr lang="it-IT" sz="1400" b="0" i="1" smtClean="0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 </m:t>
                      </m:r>
                      <m:r>
                        <a:rPr lang="it-IT" sz="1400" b="0" i="1" smtClean="0">
                          <a:latin typeface="Cambria Math" panose="02040503050406030204" pitchFamily="18" charset="0"/>
                        </a:rPr>
                        <m:t>~ </m:t>
                      </m:r>
                      <m:r>
                        <m:rPr>
                          <m:sty m:val="p"/>
                        </m:rPr>
                        <a:rPr lang="it-IT" sz="1400" b="0" i="0" smtClean="0">
                          <a:latin typeface="Cambria Math" panose="02040503050406030204" pitchFamily="18" charset="0"/>
                        </a:rPr>
                        <m:t>Exponential</m:t>
                      </m:r>
                      <m:r>
                        <a:rPr lang="it-IT" sz="1400" b="0" i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t-IT" sz="140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it-IT" sz="1400" b="0" i="1" smtClean="0">
                          <a:latin typeface="Cambria Math" panose="02040503050406030204" pitchFamily="18" charset="0"/>
                        </a:rPr>
                        <m:t>.3)</m:t>
                      </m:r>
                    </m:oMath>
                  </m:oMathPara>
                </a14:m>
                <a:endParaRPr lang="it-IT" sz="1400" dirty="0"/>
              </a:p>
            </p:txBody>
          </p:sp>
        </mc:Choice>
        <mc:Fallback xmlns="">
          <p:sp>
            <p:nvSpPr>
              <p:cNvPr id="18" name="Rettangolo 17">
                <a:extLst>
                  <a:ext uri="{FF2B5EF4-FFF2-40B4-BE49-F238E27FC236}">
                    <a16:creationId xmlns:a16="http://schemas.microsoft.com/office/drawing/2014/main" id="{5CA3F0A6-BE17-4CC3-A807-C639756939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8535" y="4343741"/>
                <a:ext cx="1845377" cy="307777"/>
              </a:xfrm>
              <a:prstGeom prst="rect">
                <a:avLst/>
              </a:prstGeom>
              <a:blipFill>
                <a:blip r:embed="rId6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ttangolo 18">
                <a:extLst>
                  <a:ext uri="{FF2B5EF4-FFF2-40B4-BE49-F238E27FC236}">
                    <a16:creationId xmlns:a16="http://schemas.microsoft.com/office/drawing/2014/main" id="{AD08E626-9C42-477D-929B-B1D44674E444}"/>
                  </a:ext>
                </a:extLst>
              </p:cNvPr>
              <p:cNvSpPr/>
              <p:nvPr/>
            </p:nvSpPr>
            <p:spPr>
              <a:xfrm>
                <a:off x="1559560" y="5012129"/>
                <a:ext cx="1529201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40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it-IT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400" i="1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</m:t>
                          </m:r>
                        </m:e>
                        <m:sub>
                          <m:r>
                            <a:rPr lang="it-IT" sz="1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it-IT" sz="1400" b="0" i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400" i="1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</m:t>
                          </m:r>
                        </m:e>
                        <m:sub>
                          <m:r>
                            <a:rPr lang="it-IT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it-IT" sz="1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it-IT" sz="1400" b="0" i="1" smtClean="0">
                          <a:latin typeface="Cambria Math" panose="02040503050406030204" pitchFamily="18" charset="0"/>
                        </a:rPr>
                        <m:t>+</m:t>
                      </m:r>
                    </m:oMath>
                  </m:oMathPara>
                </a14:m>
                <a:endParaRPr lang="it-IT" sz="1400" dirty="0"/>
              </a:p>
            </p:txBody>
          </p:sp>
        </mc:Choice>
        <mc:Fallback xmlns="">
          <p:sp>
            <p:nvSpPr>
              <p:cNvPr id="19" name="Rettangolo 18">
                <a:extLst>
                  <a:ext uri="{FF2B5EF4-FFF2-40B4-BE49-F238E27FC236}">
                    <a16:creationId xmlns:a16="http://schemas.microsoft.com/office/drawing/2014/main" id="{AD08E626-9C42-477D-929B-B1D44674E4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9560" y="5012129"/>
                <a:ext cx="1529201" cy="307777"/>
              </a:xfrm>
              <a:prstGeom prst="rect">
                <a:avLst/>
              </a:prstGeom>
              <a:blipFill>
                <a:blip r:embed="rId7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ttangolo 19">
                <a:extLst>
                  <a:ext uri="{FF2B5EF4-FFF2-40B4-BE49-F238E27FC236}">
                    <a16:creationId xmlns:a16="http://schemas.microsoft.com/office/drawing/2014/main" id="{ABC6AD03-45A1-4A7B-BEEB-B7121B37F154}"/>
                  </a:ext>
                </a:extLst>
              </p:cNvPr>
              <p:cNvSpPr/>
              <p:nvPr/>
            </p:nvSpPr>
            <p:spPr>
              <a:xfrm>
                <a:off x="1559560" y="5232404"/>
                <a:ext cx="1509836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400" i="1" smtClean="0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</m:t>
                      </m:r>
                      <m:r>
                        <a:rPr lang="it-IT" sz="1400" b="0" i="0" smtClean="0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 ~ </m:t>
                      </m:r>
                      <m:r>
                        <m:rPr>
                          <m:sty m:val="p"/>
                        </m:rPr>
                        <a:rPr lang="it-IT" sz="1400" b="0" i="0" smtClean="0">
                          <a:latin typeface="Cambria Math" panose="02040503050406030204" pitchFamily="18" charset="0"/>
                        </a:rPr>
                        <m:t>Normal</m:t>
                      </m:r>
                      <m:r>
                        <a:rPr lang="it-IT" sz="140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t-IT" sz="1400" b="0" i="1" smtClean="0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0</m:t>
                      </m:r>
                      <m:r>
                        <a:rPr lang="it-IT" sz="140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it-IT" sz="1400" i="1" smtClean="0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</m:t>
                      </m:r>
                      <m:r>
                        <a:rPr lang="it-IT" sz="1400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it-IT" sz="1400" dirty="0"/>
              </a:p>
            </p:txBody>
          </p:sp>
        </mc:Choice>
        <mc:Fallback xmlns="">
          <p:sp>
            <p:nvSpPr>
              <p:cNvPr id="20" name="Rettangolo 19">
                <a:extLst>
                  <a:ext uri="{FF2B5EF4-FFF2-40B4-BE49-F238E27FC236}">
                    <a16:creationId xmlns:a16="http://schemas.microsoft.com/office/drawing/2014/main" id="{ABC6AD03-45A1-4A7B-BEEB-B7121B37F1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9560" y="5232404"/>
                <a:ext cx="1509836" cy="307777"/>
              </a:xfrm>
              <a:prstGeom prst="rect">
                <a:avLst/>
              </a:prstGeom>
              <a:blipFill>
                <a:blip r:embed="rId8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ttangolo 20">
                <a:extLst>
                  <a:ext uri="{FF2B5EF4-FFF2-40B4-BE49-F238E27FC236}">
                    <a16:creationId xmlns:a16="http://schemas.microsoft.com/office/drawing/2014/main" id="{109929EE-F0EF-4474-A013-8BB7AC645241}"/>
                  </a:ext>
                </a:extLst>
              </p:cNvPr>
              <p:cNvSpPr/>
              <p:nvPr/>
            </p:nvSpPr>
            <p:spPr>
              <a:xfrm>
                <a:off x="1559560" y="5452679"/>
                <a:ext cx="1801006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400" i="1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</m:t>
                          </m:r>
                        </m:e>
                        <m:sub>
                          <m:r>
                            <a:rPr lang="it-IT" sz="1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it-IT" sz="1400" b="0" i="1" smtClean="0">
                          <a:latin typeface="Cambria Math" panose="02040503050406030204" pitchFamily="18" charset="0"/>
                        </a:rPr>
                        <m:t> ~ </m:t>
                      </m:r>
                      <m:r>
                        <m:rPr>
                          <m:sty m:val="p"/>
                        </m:rPr>
                        <a:rPr lang="it-IT" sz="1400">
                          <a:latin typeface="Cambria Math" panose="02040503050406030204" pitchFamily="18" charset="0"/>
                        </a:rPr>
                        <m:t>Normal</m:t>
                      </m:r>
                      <m:r>
                        <a:rPr lang="it-IT" sz="1400" b="0" i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t-IT" sz="140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it-IT" sz="1400" b="0" i="1" smtClean="0">
                          <a:latin typeface="Cambria Math" panose="02040503050406030204" pitchFamily="18" charset="0"/>
                        </a:rPr>
                        <m:t>, 100)</m:t>
                      </m:r>
                    </m:oMath>
                  </m:oMathPara>
                </a14:m>
                <a:endParaRPr lang="it-IT" sz="1400" dirty="0"/>
              </a:p>
            </p:txBody>
          </p:sp>
        </mc:Choice>
        <mc:Fallback xmlns="">
          <p:sp>
            <p:nvSpPr>
              <p:cNvPr id="21" name="Rettangolo 20">
                <a:extLst>
                  <a:ext uri="{FF2B5EF4-FFF2-40B4-BE49-F238E27FC236}">
                    <a16:creationId xmlns:a16="http://schemas.microsoft.com/office/drawing/2014/main" id="{109929EE-F0EF-4474-A013-8BB7AC6452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9560" y="5452679"/>
                <a:ext cx="1801006" cy="307777"/>
              </a:xfrm>
              <a:prstGeom prst="rect">
                <a:avLst/>
              </a:prstGeom>
              <a:blipFill>
                <a:blip r:embed="rId9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ttangolo 21">
                <a:extLst>
                  <a:ext uri="{FF2B5EF4-FFF2-40B4-BE49-F238E27FC236}">
                    <a16:creationId xmlns:a16="http://schemas.microsoft.com/office/drawing/2014/main" id="{5130073E-E964-49FD-8D97-3D73F3826A61}"/>
                  </a:ext>
                </a:extLst>
              </p:cNvPr>
              <p:cNvSpPr/>
              <p:nvPr/>
            </p:nvSpPr>
            <p:spPr>
              <a:xfrm>
                <a:off x="1572832" y="5945233"/>
                <a:ext cx="1845377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400" i="1" smtClean="0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</m:t>
                      </m:r>
                      <m:r>
                        <a:rPr lang="it-IT" sz="1400" b="0" i="1" smtClean="0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 </m:t>
                      </m:r>
                      <m:r>
                        <a:rPr lang="it-IT" sz="1400" b="0" i="1" smtClean="0">
                          <a:latin typeface="Cambria Math" panose="02040503050406030204" pitchFamily="18" charset="0"/>
                        </a:rPr>
                        <m:t>~ </m:t>
                      </m:r>
                      <m:r>
                        <m:rPr>
                          <m:sty m:val="p"/>
                        </m:rPr>
                        <a:rPr lang="it-IT" sz="1400" b="0" i="0" smtClean="0">
                          <a:latin typeface="Cambria Math" panose="02040503050406030204" pitchFamily="18" charset="0"/>
                        </a:rPr>
                        <m:t>Exponential</m:t>
                      </m:r>
                      <m:r>
                        <a:rPr lang="it-IT" sz="1400" b="0" i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t-IT" sz="140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it-IT" sz="1400" b="0" i="1" smtClean="0">
                          <a:latin typeface="Cambria Math" panose="02040503050406030204" pitchFamily="18" charset="0"/>
                        </a:rPr>
                        <m:t>.3)</m:t>
                      </m:r>
                    </m:oMath>
                  </m:oMathPara>
                </a14:m>
                <a:endParaRPr lang="it-IT" sz="1400" dirty="0"/>
              </a:p>
            </p:txBody>
          </p:sp>
        </mc:Choice>
        <mc:Fallback xmlns="">
          <p:sp>
            <p:nvSpPr>
              <p:cNvPr id="22" name="Rettangolo 21">
                <a:extLst>
                  <a:ext uri="{FF2B5EF4-FFF2-40B4-BE49-F238E27FC236}">
                    <a16:creationId xmlns:a16="http://schemas.microsoft.com/office/drawing/2014/main" id="{5130073E-E964-49FD-8D97-3D73F3826A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2832" y="5945233"/>
                <a:ext cx="1845377" cy="307777"/>
              </a:xfrm>
              <a:prstGeom prst="rect">
                <a:avLst/>
              </a:prstGeom>
              <a:blipFill>
                <a:blip r:embed="rId10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ttangolo 22">
                <a:extLst>
                  <a:ext uri="{FF2B5EF4-FFF2-40B4-BE49-F238E27FC236}">
                    <a16:creationId xmlns:a16="http://schemas.microsoft.com/office/drawing/2014/main" id="{8D5D833A-700E-4262-9FFC-9906229D8EF1}"/>
                  </a:ext>
                </a:extLst>
              </p:cNvPr>
              <p:cNvSpPr/>
              <p:nvPr/>
            </p:nvSpPr>
            <p:spPr>
              <a:xfrm>
                <a:off x="1559560" y="5706601"/>
                <a:ext cx="1801006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400" i="1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</m:t>
                          </m:r>
                        </m:e>
                        <m:sub>
                          <m:r>
                            <a:rPr lang="it-IT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it-IT" sz="1400" b="0" i="1" smtClean="0">
                          <a:latin typeface="Cambria Math" panose="02040503050406030204" pitchFamily="18" charset="0"/>
                        </a:rPr>
                        <m:t> ~ </m:t>
                      </m:r>
                      <m:r>
                        <m:rPr>
                          <m:sty m:val="p"/>
                        </m:rPr>
                        <a:rPr lang="it-IT" sz="1400">
                          <a:latin typeface="Cambria Math" panose="02040503050406030204" pitchFamily="18" charset="0"/>
                        </a:rPr>
                        <m:t>Normal</m:t>
                      </m:r>
                      <m:r>
                        <a:rPr lang="it-IT" sz="1400" b="0" i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t-IT" sz="140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it-IT" sz="1400" b="0" i="1" smtClean="0">
                          <a:latin typeface="Cambria Math" panose="02040503050406030204" pitchFamily="18" charset="0"/>
                        </a:rPr>
                        <m:t>, 100)</m:t>
                      </m:r>
                    </m:oMath>
                  </m:oMathPara>
                </a14:m>
                <a:endParaRPr lang="it-IT" sz="1400" dirty="0"/>
              </a:p>
            </p:txBody>
          </p:sp>
        </mc:Choice>
        <mc:Fallback xmlns="">
          <p:sp>
            <p:nvSpPr>
              <p:cNvPr id="23" name="Rettangolo 22">
                <a:extLst>
                  <a:ext uri="{FF2B5EF4-FFF2-40B4-BE49-F238E27FC236}">
                    <a16:creationId xmlns:a16="http://schemas.microsoft.com/office/drawing/2014/main" id="{8D5D833A-700E-4262-9FFC-9906229D8E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9560" y="5706601"/>
                <a:ext cx="1801006" cy="307777"/>
              </a:xfrm>
              <a:prstGeom prst="rect">
                <a:avLst/>
              </a:prstGeom>
              <a:blipFill>
                <a:blip r:embed="rId11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5935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5" grpId="0"/>
      <p:bldP spid="18" grpId="0"/>
      <p:bldP spid="19" grpId="0"/>
      <p:bldP spid="20" grpId="0"/>
      <p:bldP spid="21" grpId="0"/>
      <p:bldP spid="22" grpId="0"/>
      <p:bldP spid="23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tangolo 12">
            <a:extLst>
              <a:ext uri="{FF2B5EF4-FFF2-40B4-BE49-F238E27FC236}">
                <a16:creationId xmlns:a16="http://schemas.microsoft.com/office/drawing/2014/main" id="{CB0F3CC7-D155-4DED-B513-5B4595C79FD5}"/>
              </a:ext>
            </a:extLst>
          </p:cNvPr>
          <p:cNvSpPr/>
          <p:nvPr/>
        </p:nvSpPr>
        <p:spPr>
          <a:xfrm>
            <a:off x="74811" y="6393984"/>
            <a:ext cx="12042378" cy="38305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7B954650-793E-441E-B65B-6ABC0362C7E5}"/>
              </a:ext>
            </a:extLst>
          </p:cNvPr>
          <p:cNvSpPr txBox="1"/>
          <p:nvPr/>
        </p:nvSpPr>
        <p:spPr>
          <a:xfrm>
            <a:off x="209548" y="6393984"/>
            <a:ext cx="11791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Bayesian Data Analysis – A Primer                    Workshop 2021                    Marco D’Alessandro (PhD)                    ISTC CNR </a:t>
            </a:r>
            <a:r>
              <a:rPr lang="it-IT" dirty="0" err="1">
                <a:solidFill>
                  <a:schemeClr val="bg1"/>
                </a:solidFill>
              </a:rPr>
              <a:t>Italy</a:t>
            </a:r>
            <a:r>
              <a:rPr lang="it-IT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14ECC785-5DEA-489D-A069-1611B7AFC0FB}"/>
              </a:ext>
            </a:extLst>
          </p:cNvPr>
          <p:cNvSpPr/>
          <p:nvPr/>
        </p:nvSpPr>
        <p:spPr>
          <a:xfrm>
            <a:off x="2940312" y="730051"/>
            <a:ext cx="6330423" cy="6463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it-IT" sz="3600" b="1" dirty="0" err="1"/>
              <a:t>Bayesian</a:t>
            </a:r>
            <a:r>
              <a:rPr lang="it-IT" sz="3600" b="1" dirty="0"/>
              <a:t> Model </a:t>
            </a:r>
            <a:r>
              <a:rPr lang="it-IT" sz="3600" b="1" dirty="0" err="1"/>
              <a:t>Comparison</a:t>
            </a:r>
            <a:endParaRPr lang="it-IT" sz="2400" b="1" dirty="0">
              <a:solidFill>
                <a:srgbClr val="FF0000"/>
              </a:solidFill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2C90A634-AD57-4452-9050-9FAF0C4A6AFF}"/>
              </a:ext>
            </a:extLst>
          </p:cNvPr>
          <p:cNvSpPr txBox="1"/>
          <p:nvPr/>
        </p:nvSpPr>
        <p:spPr>
          <a:xfrm>
            <a:off x="5073809" y="1719744"/>
            <a:ext cx="204438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 err="1">
                <a:solidFill>
                  <a:srgbClr val="FF0000"/>
                </a:solidFill>
              </a:rPr>
              <a:t>Bayes</a:t>
            </a:r>
            <a:r>
              <a:rPr lang="it-IT" sz="2800" b="1" dirty="0">
                <a:solidFill>
                  <a:srgbClr val="FF0000"/>
                </a:solidFill>
              </a:rPr>
              <a:t> </a:t>
            </a:r>
            <a:r>
              <a:rPr lang="it-IT" sz="2800" b="1" dirty="0" err="1">
                <a:solidFill>
                  <a:srgbClr val="FF0000"/>
                </a:solidFill>
              </a:rPr>
              <a:t>Factor</a:t>
            </a:r>
            <a:endParaRPr lang="it-IT" sz="2800" b="1" dirty="0">
              <a:solidFill>
                <a:srgbClr val="FF0000"/>
              </a:solidFill>
            </a:endParaRPr>
          </a:p>
          <a:p>
            <a:pPr algn="ctr"/>
            <a:r>
              <a:rPr lang="it-IT" sz="1400" b="1" dirty="0">
                <a:solidFill>
                  <a:schemeClr val="accent1">
                    <a:lumMod val="75000"/>
                  </a:schemeClr>
                </a:solidFill>
              </a:rPr>
              <a:t>A relative </a:t>
            </a:r>
            <a:r>
              <a:rPr lang="it-IT" sz="1400" b="1" dirty="0" err="1">
                <a:solidFill>
                  <a:schemeClr val="accent1">
                    <a:lumMod val="75000"/>
                  </a:schemeClr>
                </a:solidFill>
              </a:rPr>
              <a:t>measure</a:t>
            </a:r>
            <a:r>
              <a:rPr lang="it-IT" sz="1400" b="1" dirty="0">
                <a:solidFill>
                  <a:schemeClr val="accent1">
                    <a:lumMod val="75000"/>
                  </a:schemeClr>
                </a:solidFill>
              </a:rPr>
              <a:t> of model </a:t>
            </a:r>
            <a:r>
              <a:rPr lang="it-IT" sz="1400" b="1" dirty="0" err="1">
                <a:solidFill>
                  <a:schemeClr val="accent1">
                    <a:lumMod val="75000"/>
                  </a:schemeClr>
                </a:solidFill>
              </a:rPr>
              <a:t>comparison</a:t>
            </a:r>
            <a:endParaRPr lang="it-IT" sz="1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60A7AC61-BE39-4FB6-9670-73F24BF6B62C}"/>
              </a:ext>
            </a:extLst>
          </p:cNvPr>
          <p:cNvSpPr txBox="1"/>
          <p:nvPr/>
        </p:nvSpPr>
        <p:spPr>
          <a:xfrm>
            <a:off x="1681963" y="2742546"/>
            <a:ext cx="25166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i="1" dirty="0"/>
              <a:t>Model A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115BAEB-78A4-4C09-949A-8AD85223949E}"/>
              </a:ext>
            </a:extLst>
          </p:cNvPr>
          <p:cNvSpPr txBox="1"/>
          <p:nvPr/>
        </p:nvSpPr>
        <p:spPr>
          <a:xfrm>
            <a:off x="1677666" y="4246306"/>
            <a:ext cx="25166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i="1" dirty="0"/>
              <a:t>Model B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ttangolo 10">
                <a:extLst>
                  <a:ext uri="{FF2B5EF4-FFF2-40B4-BE49-F238E27FC236}">
                    <a16:creationId xmlns:a16="http://schemas.microsoft.com/office/drawing/2014/main" id="{CFF94B2F-E7BA-4C5C-A122-766C6CA30E7E}"/>
                  </a:ext>
                </a:extLst>
              </p:cNvPr>
              <p:cNvSpPr/>
              <p:nvPr/>
            </p:nvSpPr>
            <p:spPr>
              <a:xfrm>
                <a:off x="1681962" y="3064561"/>
                <a:ext cx="1036759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40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it-IT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400" i="1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</m:t>
                          </m:r>
                        </m:e>
                        <m:sub>
                          <m:r>
                            <a:rPr lang="it-IT" sz="1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it-IT" sz="1400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it-IT" sz="1400" b="0" i="1" smtClean="0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</m:t>
                      </m:r>
                    </m:oMath>
                  </m:oMathPara>
                </a14:m>
                <a:endParaRPr lang="it-IT" sz="1400" dirty="0"/>
              </a:p>
            </p:txBody>
          </p:sp>
        </mc:Choice>
        <mc:Fallback xmlns="">
          <p:sp>
            <p:nvSpPr>
              <p:cNvPr id="11" name="Rettangolo 10">
                <a:extLst>
                  <a:ext uri="{FF2B5EF4-FFF2-40B4-BE49-F238E27FC236}">
                    <a16:creationId xmlns:a16="http://schemas.microsoft.com/office/drawing/2014/main" id="{CFF94B2F-E7BA-4C5C-A122-766C6CA30E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1962" y="3064561"/>
                <a:ext cx="1036759" cy="307777"/>
              </a:xfrm>
              <a:prstGeom prst="rect">
                <a:avLst/>
              </a:prstGeom>
              <a:blipFill>
                <a:blip r:embed="rId2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ttangolo 11">
                <a:extLst>
                  <a:ext uri="{FF2B5EF4-FFF2-40B4-BE49-F238E27FC236}">
                    <a16:creationId xmlns:a16="http://schemas.microsoft.com/office/drawing/2014/main" id="{6B58A42F-5CD1-4EE3-90B8-84FC11FF1ED6}"/>
                  </a:ext>
                </a:extLst>
              </p:cNvPr>
              <p:cNvSpPr/>
              <p:nvPr/>
            </p:nvSpPr>
            <p:spPr>
              <a:xfrm>
                <a:off x="1681962" y="3284836"/>
                <a:ext cx="1509836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400" i="1" smtClean="0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</m:t>
                      </m:r>
                      <m:r>
                        <a:rPr lang="it-IT" sz="1400" b="0" i="0" smtClean="0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 ~ </m:t>
                      </m:r>
                      <m:r>
                        <m:rPr>
                          <m:sty m:val="p"/>
                        </m:rPr>
                        <a:rPr lang="it-IT" sz="1400" b="0" i="0" smtClean="0">
                          <a:latin typeface="Cambria Math" panose="02040503050406030204" pitchFamily="18" charset="0"/>
                        </a:rPr>
                        <m:t>Normal</m:t>
                      </m:r>
                      <m:r>
                        <a:rPr lang="it-IT" sz="140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t-IT" sz="1400" b="0" i="1" smtClean="0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0</m:t>
                      </m:r>
                      <m:r>
                        <a:rPr lang="it-IT" sz="140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it-IT" sz="1400" i="1" smtClean="0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</m:t>
                      </m:r>
                      <m:r>
                        <a:rPr lang="it-IT" sz="1400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it-IT" sz="1400" dirty="0"/>
              </a:p>
            </p:txBody>
          </p:sp>
        </mc:Choice>
        <mc:Fallback xmlns="">
          <p:sp>
            <p:nvSpPr>
              <p:cNvPr id="12" name="Rettangolo 11">
                <a:extLst>
                  <a:ext uri="{FF2B5EF4-FFF2-40B4-BE49-F238E27FC236}">
                    <a16:creationId xmlns:a16="http://schemas.microsoft.com/office/drawing/2014/main" id="{6B58A42F-5CD1-4EE3-90B8-84FC11FF1E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1962" y="3284836"/>
                <a:ext cx="1509836" cy="307777"/>
              </a:xfrm>
              <a:prstGeom prst="rect">
                <a:avLst/>
              </a:prstGeom>
              <a:blipFill>
                <a:blip r:embed="rId3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ttangolo 14">
                <a:extLst>
                  <a:ext uri="{FF2B5EF4-FFF2-40B4-BE49-F238E27FC236}">
                    <a16:creationId xmlns:a16="http://schemas.microsoft.com/office/drawing/2014/main" id="{883DFDAB-C5E7-4A87-A427-0C1E5B8ADCAA}"/>
                  </a:ext>
                </a:extLst>
              </p:cNvPr>
              <p:cNvSpPr/>
              <p:nvPr/>
            </p:nvSpPr>
            <p:spPr>
              <a:xfrm>
                <a:off x="1681962" y="3505111"/>
                <a:ext cx="1801006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400" i="1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</m:t>
                          </m:r>
                        </m:e>
                        <m:sub>
                          <m:r>
                            <a:rPr lang="it-IT" sz="1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it-IT" sz="1400" b="0" i="1" smtClean="0">
                          <a:latin typeface="Cambria Math" panose="02040503050406030204" pitchFamily="18" charset="0"/>
                        </a:rPr>
                        <m:t> ~ </m:t>
                      </m:r>
                      <m:r>
                        <m:rPr>
                          <m:sty m:val="p"/>
                        </m:rPr>
                        <a:rPr lang="it-IT" sz="1400">
                          <a:latin typeface="Cambria Math" panose="02040503050406030204" pitchFamily="18" charset="0"/>
                        </a:rPr>
                        <m:t>Normal</m:t>
                      </m:r>
                      <m:r>
                        <a:rPr lang="it-IT" sz="1400" b="0" i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t-IT" sz="140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it-IT" sz="1400" b="0" i="1" smtClean="0">
                          <a:latin typeface="Cambria Math" panose="02040503050406030204" pitchFamily="18" charset="0"/>
                        </a:rPr>
                        <m:t>, 100)</m:t>
                      </m:r>
                    </m:oMath>
                  </m:oMathPara>
                </a14:m>
                <a:endParaRPr lang="it-IT" sz="1400" dirty="0"/>
              </a:p>
            </p:txBody>
          </p:sp>
        </mc:Choice>
        <mc:Fallback xmlns="">
          <p:sp>
            <p:nvSpPr>
              <p:cNvPr id="15" name="Rettangolo 14">
                <a:extLst>
                  <a:ext uri="{FF2B5EF4-FFF2-40B4-BE49-F238E27FC236}">
                    <a16:creationId xmlns:a16="http://schemas.microsoft.com/office/drawing/2014/main" id="{883DFDAB-C5E7-4A87-A427-0C1E5B8ADC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1962" y="3505111"/>
                <a:ext cx="1801006" cy="307777"/>
              </a:xfrm>
              <a:prstGeom prst="rect">
                <a:avLst/>
              </a:prstGeom>
              <a:blipFill>
                <a:blip r:embed="rId4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ttangolo 17">
                <a:extLst>
                  <a:ext uri="{FF2B5EF4-FFF2-40B4-BE49-F238E27FC236}">
                    <a16:creationId xmlns:a16="http://schemas.microsoft.com/office/drawing/2014/main" id="{5CA3F0A6-BE17-4CC3-A807-C63975693951}"/>
                  </a:ext>
                </a:extLst>
              </p:cNvPr>
              <p:cNvSpPr/>
              <p:nvPr/>
            </p:nvSpPr>
            <p:spPr>
              <a:xfrm>
                <a:off x="1677666" y="3765571"/>
                <a:ext cx="1845377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400" i="1" smtClean="0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</m:t>
                      </m:r>
                      <m:r>
                        <a:rPr lang="it-IT" sz="1400" b="0" i="1" smtClean="0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 </m:t>
                      </m:r>
                      <m:r>
                        <a:rPr lang="it-IT" sz="1400" b="0" i="1" smtClean="0">
                          <a:latin typeface="Cambria Math" panose="02040503050406030204" pitchFamily="18" charset="0"/>
                        </a:rPr>
                        <m:t>~ </m:t>
                      </m:r>
                      <m:r>
                        <m:rPr>
                          <m:sty m:val="p"/>
                        </m:rPr>
                        <a:rPr lang="it-IT" sz="1400" b="0" i="0" smtClean="0">
                          <a:latin typeface="Cambria Math" panose="02040503050406030204" pitchFamily="18" charset="0"/>
                        </a:rPr>
                        <m:t>Exponential</m:t>
                      </m:r>
                      <m:r>
                        <a:rPr lang="it-IT" sz="1400" b="0" i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t-IT" sz="140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it-IT" sz="1400" b="0" i="1" smtClean="0">
                          <a:latin typeface="Cambria Math" panose="02040503050406030204" pitchFamily="18" charset="0"/>
                        </a:rPr>
                        <m:t>.3)</m:t>
                      </m:r>
                    </m:oMath>
                  </m:oMathPara>
                </a14:m>
                <a:endParaRPr lang="it-IT" sz="1400" dirty="0"/>
              </a:p>
            </p:txBody>
          </p:sp>
        </mc:Choice>
        <mc:Fallback xmlns="">
          <p:sp>
            <p:nvSpPr>
              <p:cNvPr id="18" name="Rettangolo 17">
                <a:extLst>
                  <a:ext uri="{FF2B5EF4-FFF2-40B4-BE49-F238E27FC236}">
                    <a16:creationId xmlns:a16="http://schemas.microsoft.com/office/drawing/2014/main" id="{5CA3F0A6-BE17-4CC3-A807-C639756939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7666" y="3765571"/>
                <a:ext cx="1845377" cy="307777"/>
              </a:xfrm>
              <a:prstGeom prst="rect">
                <a:avLst/>
              </a:prstGeom>
              <a:blipFill>
                <a:blip r:embed="rId5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ttangolo 18">
                <a:extLst>
                  <a:ext uri="{FF2B5EF4-FFF2-40B4-BE49-F238E27FC236}">
                    <a16:creationId xmlns:a16="http://schemas.microsoft.com/office/drawing/2014/main" id="{AD08E626-9C42-477D-929B-B1D44674E444}"/>
                  </a:ext>
                </a:extLst>
              </p:cNvPr>
              <p:cNvSpPr/>
              <p:nvPr/>
            </p:nvSpPr>
            <p:spPr>
              <a:xfrm>
                <a:off x="1664394" y="4540229"/>
                <a:ext cx="1529201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40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it-IT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400" i="1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</m:t>
                          </m:r>
                        </m:e>
                        <m:sub>
                          <m:r>
                            <a:rPr lang="it-IT" sz="1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it-IT" sz="1400" b="0" i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400" i="1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</m:t>
                          </m:r>
                        </m:e>
                        <m:sub>
                          <m:r>
                            <a:rPr lang="it-IT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it-IT" sz="1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it-IT" sz="1400" b="0" i="1" smtClean="0">
                          <a:latin typeface="Cambria Math" panose="02040503050406030204" pitchFamily="18" charset="0"/>
                        </a:rPr>
                        <m:t>+</m:t>
                      </m:r>
                    </m:oMath>
                  </m:oMathPara>
                </a14:m>
                <a:endParaRPr lang="it-IT" sz="1400" dirty="0"/>
              </a:p>
            </p:txBody>
          </p:sp>
        </mc:Choice>
        <mc:Fallback xmlns="">
          <p:sp>
            <p:nvSpPr>
              <p:cNvPr id="19" name="Rettangolo 18">
                <a:extLst>
                  <a:ext uri="{FF2B5EF4-FFF2-40B4-BE49-F238E27FC236}">
                    <a16:creationId xmlns:a16="http://schemas.microsoft.com/office/drawing/2014/main" id="{AD08E626-9C42-477D-929B-B1D44674E4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4394" y="4540229"/>
                <a:ext cx="1529201" cy="307777"/>
              </a:xfrm>
              <a:prstGeom prst="rect">
                <a:avLst/>
              </a:prstGeom>
              <a:blipFill>
                <a:blip r:embed="rId6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ttangolo 19">
                <a:extLst>
                  <a:ext uri="{FF2B5EF4-FFF2-40B4-BE49-F238E27FC236}">
                    <a16:creationId xmlns:a16="http://schemas.microsoft.com/office/drawing/2014/main" id="{ABC6AD03-45A1-4A7B-BEEB-B7121B37F154}"/>
                  </a:ext>
                </a:extLst>
              </p:cNvPr>
              <p:cNvSpPr/>
              <p:nvPr/>
            </p:nvSpPr>
            <p:spPr>
              <a:xfrm>
                <a:off x="1664394" y="4760504"/>
                <a:ext cx="1509836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400" i="1" smtClean="0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</m:t>
                      </m:r>
                      <m:r>
                        <a:rPr lang="it-IT" sz="1400" b="0" i="0" smtClean="0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 ~ </m:t>
                      </m:r>
                      <m:r>
                        <m:rPr>
                          <m:sty m:val="p"/>
                        </m:rPr>
                        <a:rPr lang="it-IT" sz="1400" b="0" i="0" smtClean="0">
                          <a:latin typeface="Cambria Math" panose="02040503050406030204" pitchFamily="18" charset="0"/>
                        </a:rPr>
                        <m:t>Normal</m:t>
                      </m:r>
                      <m:r>
                        <a:rPr lang="it-IT" sz="140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t-IT" sz="1400" b="0" i="1" smtClean="0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0</m:t>
                      </m:r>
                      <m:r>
                        <a:rPr lang="it-IT" sz="140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it-IT" sz="1400" i="1" smtClean="0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</m:t>
                      </m:r>
                      <m:r>
                        <a:rPr lang="it-IT" sz="1400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it-IT" sz="1400" dirty="0"/>
              </a:p>
            </p:txBody>
          </p:sp>
        </mc:Choice>
        <mc:Fallback xmlns="">
          <p:sp>
            <p:nvSpPr>
              <p:cNvPr id="20" name="Rettangolo 19">
                <a:extLst>
                  <a:ext uri="{FF2B5EF4-FFF2-40B4-BE49-F238E27FC236}">
                    <a16:creationId xmlns:a16="http://schemas.microsoft.com/office/drawing/2014/main" id="{ABC6AD03-45A1-4A7B-BEEB-B7121B37F1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4394" y="4760504"/>
                <a:ext cx="1509836" cy="307777"/>
              </a:xfrm>
              <a:prstGeom prst="rect">
                <a:avLst/>
              </a:prstGeom>
              <a:blipFill>
                <a:blip r:embed="rId3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ttangolo 20">
                <a:extLst>
                  <a:ext uri="{FF2B5EF4-FFF2-40B4-BE49-F238E27FC236}">
                    <a16:creationId xmlns:a16="http://schemas.microsoft.com/office/drawing/2014/main" id="{109929EE-F0EF-4474-A013-8BB7AC645241}"/>
                  </a:ext>
                </a:extLst>
              </p:cNvPr>
              <p:cNvSpPr/>
              <p:nvPr/>
            </p:nvSpPr>
            <p:spPr>
              <a:xfrm>
                <a:off x="1664394" y="4980779"/>
                <a:ext cx="1801006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400" i="1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</m:t>
                          </m:r>
                        </m:e>
                        <m:sub>
                          <m:r>
                            <a:rPr lang="it-IT" sz="1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it-IT" sz="1400" b="0" i="1" smtClean="0">
                          <a:latin typeface="Cambria Math" panose="02040503050406030204" pitchFamily="18" charset="0"/>
                        </a:rPr>
                        <m:t> ~ </m:t>
                      </m:r>
                      <m:r>
                        <m:rPr>
                          <m:sty m:val="p"/>
                        </m:rPr>
                        <a:rPr lang="it-IT" sz="1400">
                          <a:latin typeface="Cambria Math" panose="02040503050406030204" pitchFamily="18" charset="0"/>
                        </a:rPr>
                        <m:t>Normal</m:t>
                      </m:r>
                      <m:r>
                        <a:rPr lang="it-IT" sz="1400" b="0" i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t-IT" sz="140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it-IT" sz="1400" b="0" i="1" smtClean="0">
                          <a:latin typeface="Cambria Math" panose="02040503050406030204" pitchFamily="18" charset="0"/>
                        </a:rPr>
                        <m:t>, 100)</m:t>
                      </m:r>
                    </m:oMath>
                  </m:oMathPara>
                </a14:m>
                <a:endParaRPr lang="it-IT" sz="1400" dirty="0"/>
              </a:p>
            </p:txBody>
          </p:sp>
        </mc:Choice>
        <mc:Fallback xmlns="">
          <p:sp>
            <p:nvSpPr>
              <p:cNvPr id="21" name="Rettangolo 20">
                <a:extLst>
                  <a:ext uri="{FF2B5EF4-FFF2-40B4-BE49-F238E27FC236}">
                    <a16:creationId xmlns:a16="http://schemas.microsoft.com/office/drawing/2014/main" id="{109929EE-F0EF-4474-A013-8BB7AC6452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4394" y="4980779"/>
                <a:ext cx="1801006" cy="307777"/>
              </a:xfrm>
              <a:prstGeom prst="rect">
                <a:avLst/>
              </a:prstGeom>
              <a:blipFill>
                <a:blip r:embed="rId4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ttangolo 21">
                <a:extLst>
                  <a:ext uri="{FF2B5EF4-FFF2-40B4-BE49-F238E27FC236}">
                    <a16:creationId xmlns:a16="http://schemas.microsoft.com/office/drawing/2014/main" id="{5130073E-E964-49FD-8D97-3D73F3826A61}"/>
                  </a:ext>
                </a:extLst>
              </p:cNvPr>
              <p:cNvSpPr/>
              <p:nvPr/>
            </p:nvSpPr>
            <p:spPr>
              <a:xfrm>
                <a:off x="1677666" y="5473333"/>
                <a:ext cx="1845377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400" i="1" smtClean="0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</m:t>
                      </m:r>
                      <m:r>
                        <a:rPr lang="it-IT" sz="1400" b="0" i="1" smtClean="0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 </m:t>
                      </m:r>
                      <m:r>
                        <a:rPr lang="it-IT" sz="1400" b="0" i="1" smtClean="0">
                          <a:latin typeface="Cambria Math" panose="02040503050406030204" pitchFamily="18" charset="0"/>
                        </a:rPr>
                        <m:t>~ </m:t>
                      </m:r>
                      <m:r>
                        <m:rPr>
                          <m:sty m:val="p"/>
                        </m:rPr>
                        <a:rPr lang="it-IT" sz="1400" b="0" i="0" smtClean="0">
                          <a:latin typeface="Cambria Math" panose="02040503050406030204" pitchFamily="18" charset="0"/>
                        </a:rPr>
                        <m:t>Exponential</m:t>
                      </m:r>
                      <m:r>
                        <a:rPr lang="it-IT" sz="1400" b="0" i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t-IT" sz="140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it-IT" sz="1400" b="0" i="1" smtClean="0">
                          <a:latin typeface="Cambria Math" panose="02040503050406030204" pitchFamily="18" charset="0"/>
                        </a:rPr>
                        <m:t>.3)</m:t>
                      </m:r>
                    </m:oMath>
                  </m:oMathPara>
                </a14:m>
                <a:endParaRPr lang="it-IT" sz="1400" dirty="0"/>
              </a:p>
            </p:txBody>
          </p:sp>
        </mc:Choice>
        <mc:Fallback xmlns="">
          <p:sp>
            <p:nvSpPr>
              <p:cNvPr id="22" name="Rettangolo 21">
                <a:extLst>
                  <a:ext uri="{FF2B5EF4-FFF2-40B4-BE49-F238E27FC236}">
                    <a16:creationId xmlns:a16="http://schemas.microsoft.com/office/drawing/2014/main" id="{5130073E-E964-49FD-8D97-3D73F3826A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7666" y="5473333"/>
                <a:ext cx="1845377" cy="307777"/>
              </a:xfrm>
              <a:prstGeom prst="rect">
                <a:avLst/>
              </a:prstGeom>
              <a:blipFill>
                <a:blip r:embed="rId5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ttangolo 22">
                <a:extLst>
                  <a:ext uri="{FF2B5EF4-FFF2-40B4-BE49-F238E27FC236}">
                    <a16:creationId xmlns:a16="http://schemas.microsoft.com/office/drawing/2014/main" id="{8D5D833A-700E-4262-9FFC-9906229D8EF1}"/>
                  </a:ext>
                </a:extLst>
              </p:cNvPr>
              <p:cNvSpPr/>
              <p:nvPr/>
            </p:nvSpPr>
            <p:spPr>
              <a:xfrm>
                <a:off x="1664394" y="5234701"/>
                <a:ext cx="1801006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400" i="1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</m:t>
                          </m:r>
                        </m:e>
                        <m:sub>
                          <m:r>
                            <a:rPr lang="it-IT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it-IT" sz="1400" b="0" i="1" smtClean="0">
                          <a:latin typeface="Cambria Math" panose="02040503050406030204" pitchFamily="18" charset="0"/>
                        </a:rPr>
                        <m:t> ~ </m:t>
                      </m:r>
                      <m:r>
                        <m:rPr>
                          <m:sty m:val="p"/>
                        </m:rPr>
                        <a:rPr lang="it-IT" sz="1400">
                          <a:latin typeface="Cambria Math" panose="02040503050406030204" pitchFamily="18" charset="0"/>
                        </a:rPr>
                        <m:t>Normal</m:t>
                      </m:r>
                      <m:r>
                        <a:rPr lang="it-IT" sz="1400" b="0" i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t-IT" sz="140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it-IT" sz="1400" b="0" i="1" smtClean="0">
                          <a:latin typeface="Cambria Math" panose="02040503050406030204" pitchFamily="18" charset="0"/>
                        </a:rPr>
                        <m:t>, 100)</m:t>
                      </m:r>
                    </m:oMath>
                  </m:oMathPara>
                </a14:m>
                <a:endParaRPr lang="it-IT" sz="1400" dirty="0"/>
              </a:p>
            </p:txBody>
          </p:sp>
        </mc:Choice>
        <mc:Fallback xmlns="">
          <p:sp>
            <p:nvSpPr>
              <p:cNvPr id="23" name="Rettangolo 22">
                <a:extLst>
                  <a:ext uri="{FF2B5EF4-FFF2-40B4-BE49-F238E27FC236}">
                    <a16:creationId xmlns:a16="http://schemas.microsoft.com/office/drawing/2014/main" id="{8D5D833A-700E-4262-9FFC-9906229D8E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4394" y="5234701"/>
                <a:ext cx="1801006" cy="307777"/>
              </a:xfrm>
              <a:prstGeom prst="rect">
                <a:avLst/>
              </a:prstGeom>
              <a:blipFill>
                <a:blip r:embed="rId7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ttangolo 3">
                <a:extLst>
                  <a:ext uri="{FF2B5EF4-FFF2-40B4-BE49-F238E27FC236}">
                    <a16:creationId xmlns:a16="http://schemas.microsoft.com/office/drawing/2014/main" id="{0CA18C9F-257A-4768-9D20-BBAB2A77EFED}"/>
                  </a:ext>
                </a:extLst>
              </p:cNvPr>
              <p:cNvSpPr/>
              <p:nvPr/>
            </p:nvSpPr>
            <p:spPr>
              <a:xfrm>
                <a:off x="4612766" y="3086539"/>
                <a:ext cx="3637791" cy="6790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l-GR" b="1" i="1" dirty="0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/>
                            <m:t>𝒟</m:t>
                          </m:r>
                          <m:r>
                            <m:rPr>
                              <m:nor/>
                            </m:rPr>
                            <a:rPr lang="it-IT" b="0" i="0" smtClean="0"/>
                            <m:t>,</m:t>
                          </m:r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sym typeface="Symbol" panose="05050102010706020507" pitchFamily="18" charset="2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n-US"/>
                                <m:t>𝒟</m:t>
                              </m:r>
                              <m:r>
                                <m:rPr>
                                  <m:nor/>
                                </m:rPr>
                                <a:rPr lang="en-US"/>
                                <m:t> </m:t>
                              </m:r>
                            </m:e>
                            <m:e>
                              <m:r>
                                <a:rPr lang="el-GR" b="1" i="1" dirty="0"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  <m:r>
                                <a:rPr lang="it-IT" b="0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it-IT" i="1">
                                      <a:latin typeface="Cambria Math" panose="02040503050406030204" pitchFamily="18" charset="0"/>
                                      <a:sym typeface="Symbol" panose="05050102010706020507" pitchFamily="18" charset="2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b>
                              </m:sSub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l-GR" b="1" i="1" dirty="0"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  <m:r>
                                <a:rPr lang="it-IT" b="0" i="1" dirty="0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it-IT" i="1">
                                      <a:latin typeface="Cambria Math" panose="02040503050406030204" pitchFamily="18" charset="0"/>
                                      <a:sym typeface="Symbol" panose="05050102010706020507" pitchFamily="18" charset="2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nor/>
                            </m:rPr>
                            <a:rPr lang="en-US"/>
                            <m:t>𝒟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it-IT" i="1">
                                  <a:latin typeface="Cambria Math" panose="02040503050406030204" pitchFamily="18" charset="0"/>
                                  <a:sym typeface="Symbol" panose="05050102010706020507" pitchFamily="18" charset="2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4" name="Rettangolo 3">
                <a:extLst>
                  <a:ext uri="{FF2B5EF4-FFF2-40B4-BE49-F238E27FC236}">
                    <a16:creationId xmlns:a16="http://schemas.microsoft.com/office/drawing/2014/main" id="{0CA18C9F-257A-4768-9D20-BBAB2A77EF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2766" y="3086539"/>
                <a:ext cx="3637791" cy="6790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ttangolo 23">
                <a:extLst>
                  <a:ext uri="{FF2B5EF4-FFF2-40B4-BE49-F238E27FC236}">
                    <a16:creationId xmlns:a16="http://schemas.microsoft.com/office/drawing/2014/main" id="{9D9D4512-EAF5-4A7D-AE92-EF0CB14B16A9}"/>
                  </a:ext>
                </a:extLst>
              </p:cNvPr>
              <p:cNvSpPr/>
              <p:nvPr/>
            </p:nvSpPr>
            <p:spPr>
              <a:xfrm>
                <a:off x="4612766" y="4694117"/>
                <a:ext cx="3679341" cy="6790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l-GR" b="1" i="1" dirty="0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/>
                            <m:t>𝒟</m:t>
                          </m:r>
                          <m:r>
                            <m:rPr>
                              <m:nor/>
                            </m:rPr>
                            <a:rPr lang="it-IT" b="0" i="0" smtClean="0"/>
                            <m:t>,</m:t>
                          </m:r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sym typeface="Symbol" panose="05050102010706020507" pitchFamily="18" charset="2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n-US"/>
                                <m:t>𝒟</m:t>
                              </m:r>
                              <m:r>
                                <m:rPr>
                                  <m:nor/>
                                </m:rPr>
                                <a:rPr lang="en-US"/>
                                <m:t> </m:t>
                              </m:r>
                            </m:e>
                            <m:e>
                              <m:r>
                                <a:rPr lang="el-GR" b="1" i="1" dirty="0"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  <m:r>
                                <a:rPr lang="it-IT" b="0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it-IT" i="1">
                                      <a:latin typeface="Cambria Math" panose="02040503050406030204" pitchFamily="18" charset="0"/>
                                      <a:sym typeface="Symbol" panose="05050102010706020507" pitchFamily="18" charset="2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</m:sSub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l-GR" b="1" i="1" dirty="0"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  <m:r>
                                <a:rPr lang="it-IT" b="0" i="1" dirty="0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it-IT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it-IT" i="1">
                                      <a:latin typeface="Cambria Math" panose="02040503050406030204" pitchFamily="18" charset="0"/>
                                      <a:sym typeface="Symbol" panose="05050102010706020507" pitchFamily="18" charset="2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nor/>
                            </m:rPr>
                            <a:rPr lang="en-US"/>
                            <m:t>𝒟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it-IT" i="1">
                                  <a:latin typeface="Cambria Math" panose="02040503050406030204" pitchFamily="18" charset="0"/>
                                  <a:sym typeface="Symbol" panose="05050102010706020507" pitchFamily="18" charset="2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24" name="Rettangolo 23">
                <a:extLst>
                  <a:ext uri="{FF2B5EF4-FFF2-40B4-BE49-F238E27FC236}">
                    <a16:creationId xmlns:a16="http://schemas.microsoft.com/office/drawing/2014/main" id="{9D9D4512-EAF5-4A7D-AE92-EF0CB14B16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2766" y="4694117"/>
                <a:ext cx="3679341" cy="6790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asellaDiTesto 4">
            <a:extLst>
              <a:ext uri="{FF2B5EF4-FFF2-40B4-BE49-F238E27FC236}">
                <a16:creationId xmlns:a16="http://schemas.microsoft.com/office/drawing/2014/main" id="{34BCC472-8DAE-44C0-BCC1-3BF849573B14}"/>
              </a:ext>
            </a:extLst>
          </p:cNvPr>
          <p:cNvSpPr txBox="1"/>
          <p:nvPr/>
        </p:nvSpPr>
        <p:spPr>
          <a:xfrm>
            <a:off x="8668959" y="3455789"/>
            <a:ext cx="2672979" cy="12003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it-IT" dirty="0" err="1"/>
              <a:t>We</a:t>
            </a:r>
            <a:r>
              <a:rPr lang="it-IT" dirty="0"/>
              <a:t> are </a:t>
            </a:r>
            <a:r>
              <a:rPr lang="it-IT" dirty="0" err="1"/>
              <a:t>expliciting</a:t>
            </a:r>
            <a:r>
              <a:rPr lang="it-IT" dirty="0"/>
              <a:t> the </a:t>
            </a:r>
            <a:r>
              <a:rPr lang="it-IT" dirty="0" err="1"/>
              <a:t>dependency</a:t>
            </a:r>
            <a:r>
              <a:rPr lang="it-IT" dirty="0"/>
              <a:t> to a </a:t>
            </a:r>
            <a:r>
              <a:rPr lang="it-IT" dirty="0" err="1"/>
              <a:t>specific</a:t>
            </a:r>
            <a:r>
              <a:rPr lang="it-IT" dirty="0"/>
              <a:t> 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Model</a:t>
            </a:r>
            <a:r>
              <a:rPr lang="it-IT" dirty="0"/>
              <a:t>, or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Hypothesis</a:t>
            </a:r>
            <a:r>
              <a:rPr lang="it-IT" dirty="0"/>
              <a:t>, or 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Theory</a:t>
            </a:r>
          </a:p>
        </p:txBody>
      </p:sp>
    </p:spTree>
    <p:extLst>
      <p:ext uri="{BB962C8B-B14F-4D97-AF65-F5344CB8AC3E}">
        <p14:creationId xmlns:p14="http://schemas.microsoft.com/office/powerpoint/2010/main" val="3799233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5" grpId="0"/>
      <p:bldP spid="18" grpId="0"/>
      <p:bldP spid="19" grpId="0"/>
      <p:bldP spid="20" grpId="0"/>
      <p:bldP spid="21" grpId="0"/>
      <p:bldP spid="22" grpId="0"/>
      <p:bldP spid="23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tangolo 12">
            <a:extLst>
              <a:ext uri="{FF2B5EF4-FFF2-40B4-BE49-F238E27FC236}">
                <a16:creationId xmlns:a16="http://schemas.microsoft.com/office/drawing/2014/main" id="{CB0F3CC7-D155-4DED-B513-5B4595C79FD5}"/>
              </a:ext>
            </a:extLst>
          </p:cNvPr>
          <p:cNvSpPr/>
          <p:nvPr/>
        </p:nvSpPr>
        <p:spPr>
          <a:xfrm>
            <a:off x="74811" y="6393984"/>
            <a:ext cx="12042378" cy="38305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7B954650-793E-441E-B65B-6ABC0362C7E5}"/>
              </a:ext>
            </a:extLst>
          </p:cNvPr>
          <p:cNvSpPr txBox="1"/>
          <p:nvPr/>
        </p:nvSpPr>
        <p:spPr>
          <a:xfrm>
            <a:off x="209548" y="6393984"/>
            <a:ext cx="11791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Bayesian Data Analysis – A Primer                    Workshop 2021                    Marco D’Alessandro (PhD)                    ISTC CNR </a:t>
            </a:r>
            <a:r>
              <a:rPr lang="it-IT" dirty="0" err="1">
                <a:solidFill>
                  <a:schemeClr val="bg1"/>
                </a:solidFill>
              </a:rPr>
              <a:t>Italy</a:t>
            </a:r>
            <a:r>
              <a:rPr lang="it-IT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14ECC785-5DEA-489D-A069-1611B7AFC0FB}"/>
              </a:ext>
            </a:extLst>
          </p:cNvPr>
          <p:cNvSpPr/>
          <p:nvPr/>
        </p:nvSpPr>
        <p:spPr>
          <a:xfrm>
            <a:off x="2940312" y="730051"/>
            <a:ext cx="6330423" cy="6463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it-IT" sz="3600" b="1" dirty="0" err="1"/>
              <a:t>Bayesian</a:t>
            </a:r>
            <a:r>
              <a:rPr lang="it-IT" sz="3600" b="1" dirty="0"/>
              <a:t> Model </a:t>
            </a:r>
            <a:r>
              <a:rPr lang="it-IT" sz="3600" b="1" dirty="0" err="1"/>
              <a:t>Comparison</a:t>
            </a:r>
            <a:endParaRPr lang="it-IT" sz="2400" b="1" dirty="0">
              <a:solidFill>
                <a:srgbClr val="FF0000"/>
              </a:solidFill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2C90A634-AD57-4452-9050-9FAF0C4A6AFF}"/>
              </a:ext>
            </a:extLst>
          </p:cNvPr>
          <p:cNvSpPr txBox="1"/>
          <p:nvPr/>
        </p:nvSpPr>
        <p:spPr>
          <a:xfrm>
            <a:off x="5073809" y="1719744"/>
            <a:ext cx="204438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 err="1">
                <a:solidFill>
                  <a:srgbClr val="FF0000"/>
                </a:solidFill>
              </a:rPr>
              <a:t>Bayes</a:t>
            </a:r>
            <a:r>
              <a:rPr lang="it-IT" sz="2800" b="1" dirty="0">
                <a:solidFill>
                  <a:srgbClr val="FF0000"/>
                </a:solidFill>
              </a:rPr>
              <a:t> </a:t>
            </a:r>
            <a:r>
              <a:rPr lang="it-IT" sz="2800" b="1" dirty="0" err="1">
                <a:solidFill>
                  <a:srgbClr val="FF0000"/>
                </a:solidFill>
              </a:rPr>
              <a:t>Factor</a:t>
            </a:r>
            <a:endParaRPr lang="it-IT" sz="2800" b="1" dirty="0">
              <a:solidFill>
                <a:srgbClr val="FF0000"/>
              </a:solidFill>
            </a:endParaRPr>
          </a:p>
          <a:p>
            <a:pPr algn="ctr"/>
            <a:r>
              <a:rPr lang="it-IT" sz="1400" b="1" dirty="0">
                <a:solidFill>
                  <a:schemeClr val="accent1">
                    <a:lumMod val="75000"/>
                  </a:schemeClr>
                </a:solidFill>
              </a:rPr>
              <a:t>A relative </a:t>
            </a:r>
            <a:r>
              <a:rPr lang="it-IT" sz="1400" b="1" dirty="0" err="1">
                <a:solidFill>
                  <a:schemeClr val="accent1">
                    <a:lumMod val="75000"/>
                  </a:schemeClr>
                </a:solidFill>
              </a:rPr>
              <a:t>measure</a:t>
            </a:r>
            <a:r>
              <a:rPr lang="it-IT" sz="1400" b="1" dirty="0">
                <a:solidFill>
                  <a:schemeClr val="accent1">
                    <a:lumMod val="75000"/>
                  </a:schemeClr>
                </a:solidFill>
              </a:rPr>
              <a:t> of model </a:t>
            </a:r>
            <a:r>
              <a:rPr lang="it-IT" sz="1400" b="1" dirty="0" err="1">
                <a:solidFill>
                  <a:schemeClr val="accent1">
                    <a:lumMod val="75000"/>
                  </a:schemeClr>
                </a:solidFill>
              </a:rPr>
              <a:t>comparison</a:t>
            </a:r>
            <a:endParaRPr lang="it-IT" sz="1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ttangolo 3">
                <a:extLst>
                  <a:ext uri="{FF2B5EF4-FFF2-40B4-BE49-F238E27FC236}">
                    <a16:creationId xmlns:a16="http://schemas.microsoft.com/office/drawing/2014/main" id="{0CA18C9F-257A-4768-9D20-BBAB2A77EFED}"/>
                  </a:ext>
                </a:extLst>
              </p:cNvPr>
              <p:cNvSpPr/>
              <p:nvPr/>
            </p:nvSpPr>
            <p:spPr>
              <a:xfrm>
                <a:off x="882739" y="3195596"/>
                <a:ext cx="3637791" cy="6790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l-GR" b="1" i="1" dirty="0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/>
                            <m:t>𝒟</m:t>
                          </m:r>
                          <m:r>
                            <m:rPr>
                              <m:nor/>
                            </m:rPr>
                            <a:rPr lang="it-IT" b="0" i="0" smtClean="0"/>
                            <m:t>,</m:t>
                          </m:r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sym typeface="Symbol" panose="05050102010706020507" pitchFamily="18" charset="2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n-US"/>
                                <m:t>𝒟</m:t>
                              </m:r>
                              <m:r>
                                <m:rPr>
                                  <m:nor/>
                                </m:rPr>
                                <a:rPr lang="en-US"/>
                                <m:t> </m:t>
                              </m:r>
                            </m:e>
                            <m:e>
                              <m:r>
                                <a:rPr lang="el-GR" b="1" i="1" dirty="0"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  <m:r>
                                <a:rPr lang="it-IT" b="0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it-IT" i="1">
                                      <a:latin typeface="Cambria Math" panose="02040503050406030204" pitchFamily="18" charset="0"/>
                                      <a:sym typeface="Symbol" panose="05050102010706020507" pitchFamily="18" charset="2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b>
                              </m:sSub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l-GR" b="1" i="1" dirty="0"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  <m:r>
                                <a:rPr lang="it-IT" b="0" i="1" dirty="0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it-IT" i="1">
                                      <a:latin typeface="Cambria Math" panose="02040503050406030204" pitchFamily="18" charset="0"/>
                                      <a:sym typeface="Symbol" panose="05050102010706020507" pitchFamily="18" charset="2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nor/>
                            </m:rPr>
                            <a:rPr lang="en-US"/>
                            <m:t>𝒟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it-IT" i="1">
                                  <a:latin typeface="Cambria Math" panose="02040503050406030204" pitchFamily="18" charset="0"/>
                                  <a:sym typeface="Symbol" panose="05050102010706020507" pitchFamily="18" charset="2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4" name="Rettangolo 3">
                <a:extLst>
                  <a:ext uri="{FF2B5EF4-FFF2-40B4-BE49-F238E27FC236}">
                    <a16:creationId xmlns:a16="http://schemas.microsoft.com/office/drawing/2014/main" id="{0CA18C9F-257A-4768-9D20-BBAB2A77EF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2739" y="3195596"/>
                <a:ext cx="3637791" cy="6790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ttangolo 23">
                <a:extLst>
                  <a:ext uri="{FF2B5EF4-FFF2-40B4-BE49-F238E27FC236}">
                    <a16:creationId xmlns:a16="http://schemas.microsoft.com/office/drawing/2014/main" id="{9D9D4512-EAF5-4A7D-AE92-EF0CB14B16A9}"/>
                  </a:ext>
                </a:extLst>
              </p:cNvPr>
              <p:cNvSpPr/>
              <p:nvPr/>
            </p:nvSpPr>
            <p:spPr>
              <a:xfrm>
                <a:off x="882739" y="4803174"/>
                <a:ext cx="3679341" cy="6790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l-GR" b="1" i="1" dirty="0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/>
                            <m:t>𝒟</m:t>
                          </m:r>
                          <m:r>
                            <m:rPr>
                              <m:nor/>
                            </m:rPr>
                            <a:rPr lang="it-IT" b="0" i="0" smtClean="0"/>
                            <m:t>,</m:t>
                          </m:r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sym typeface="Symbol" panose="05050102010706020507" pitchFamily="18" charset="2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n-US"/>
                                <m:t>𝒟</m:t>
                              </m:r>
                              <m:r>
                                <m:rPr>
                                  <m:nor/>
                                </m:rPr>
                                <a:rPr lang="en-US"/>
                                <m:t> </m:t>
                              </m:r>
                            </m:e>
                            <m:e>
                              <m:r>
                                <a:rPr lang="el-GR" b="1" i="1" dirty="0"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  <m:r>
                                <a:rPr lang="it-IT" b="0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it-IT" i="1">
                                      <a:latin typeface="Cambria Math" panose="02040503050406030204" pitchFamily="18" charset="0"/>
                                      <a:sym typeface="Symbol" panose="05050102010706020507" pitchFamily="18" charset="2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</m:sSub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l-GR" b="1" i="1" dirty="0"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  <m:r>
                                <a:rPr lang="it-IT" b="0" i="1" dirty="0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it-IT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it-IT" i="1">
                                      <a:latin typeface="Cambria Math" panose="02040503050406030204" pitchFamily="18" charset="0"/>
                                      <a:sym typeface="Symbol" panose="05050102010706020507" pitchFamily="18" charset="2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nor/>
                            </m:rPr>
                            <a:rPr lang="en-US"/>
                            <m:t>𝒟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it-IT" i="1">
                                  <a:latin typeface="Cambria Math" panose="02040503050406030204" pitchFamily="18" charset="0"/>
                                  <a:sym typeface="Symbol" panose="05050102010706020507" pitchFamily="18" charset="2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24" name="Rettangolo 23">
                <a:extLst>
                  <a:ext uri="{FF2B5EF4-FFF2-40B4-BE49-F238E27FC236}">
                    <a16:creationId xmlns:a16="http://schemas.microsoft.com/office/drawing/2014/main" id="{9D9D4512-EAF5-4A7D-AE92-EF0CB14B16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2739" y="4803174"/>
                <a:ext cx="3679341" cy="6790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Ovale 2">
            <a:extLst>
              <a:ext uri="{FF2B5EF4-FFF2-40B4-BE49-F238E27FC236}">
                <a16:creationId xmlns:a16="http://schemas.microsoft.com/office/drawing/2014/main" id="{BA4E1C33-19A7-4270-AA61-9B74A8604BBE}"/>
              </a:ext>
            </a:extLst>
          </p:cNvPr>
          <p:cNvSpPr/>
          <p:nvPr/>
        </p:nvSpPr>
        <p:spPr>
          <a:xfrm>
            <a:off x="2894201" y="3565321"/>
            <a:ext cx="1015068" cy="309307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Ovale 24">
            <a:extLst>
              <a:ext uri="{FF2B5EF4-FFF2-40B4-BE49-F238E27FC236}">
                <a16:creationId xmlns:a16="http://schemas.microsoft.com/office/drawing/2014/main" id="{EDB24CD9-4935-4621-B842-462C8223897E}"/>
              </a:ext>
            </a:extLst>
          </p:cNvPr>
          <p:cNvSpPr/>
          <p:nvPr/>
        </p:nvSpPr>
        <p:spPr>
          <a:xfrm>
            <a:off x="2894201" y="5179760"/>
            <a:ext cx="1015068" cy="309307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Figura a mano libera: forma 5">
            <a:extLst>
              <a:ext uri="{FF2B5EF4-FFF2-40B4-BE49-F238E27FC236}">
                <a16:creationId xmlns:a16="http://schemas.microsoft.com/office/drawing/2014/main" id="{98D7C6D6-1134-40FF-A413-1FEC70037672}"/>
              </a:ext>
            </a:extLst>
          </p:cNvPr>
          <p:cNvSpPr/>
          <p:nvPr/>
        </p:nvSpPr>
        <p:spPr>
          <a:xfrm>
            <a:off x="3917658" y="4437776"/>
            <a:ext cx="1963024" cy="897622"/>
          </a:xfrm>
          <a:custGeom>
            <a:avLst/>
            <a:gdLst>
              <a:gd name="connsiteX0" fmla="*/ 0 w 1963024"/>
              <a:gd name="connsiteY0" fmla="*/ 897622 h 897622"/>
              <a:gd name="connsiteX1" fmla="*/ 1367406 w 1963024"/>
              <a:gd name="connsiteY1" fmla="*/ 721453 h 897622"/>
              <a:gd name="connsiteX2" fmla="*/ 1963024 w 1963024"/>
              <a:gd name="connsiteY2" fmla="*/ 0 h 897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63024" h="897622">
                <a:moveTo>
                  <a:pt x="0" y="897622"/>
                </a:moveTo>
                <a:cubicBezTo>
                  <a:pt x="520117" y="884339"/>
                  <a:pt x="1040235" y="871057"/>
                  <a:pt x="1367406" y="721453"/>
                </a:cubicBezTo>
                <a:cubicBezTo>
                  <a:pt x="1694577" y="571849"/>
                  <a:pt x="1828800" y="285924"/>
                  <a:pt x="1963024" y="0"/>
                </a:cubicBezTo>
              </a:path>
            </a:pathLst>
          </a:cu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Figura a mano libera: forma 7">
            <a:extLst>
              <a:ext uri="{FF2B5EF4-FFF2-40B4-BE49-F238E27FC236}">
                <a16:creationId xmlns:a16="http://schemas.microsoft.com/office/drawing/2014/main" id="{6C2A7D9A-9953-42A3-92C4-0641CB7342B4}"/>
              </a:ext>
            </a:extLst>
          </p:cNvPr>
          <p:cNvSpPr/>
          <p:nvPr/>
        </p:nvSpPr>
        <p:spPr>
          <a:xfrm>
            <a:off x="3909269" y="3660875"/>
            <a:ext cx="2004969" cy="659455"/>
          </a:xfrm>
          <a:custGeom>
            <a:avLst/>
            <a:gdLst>
              <a:gd name="connsiteX0" fmla="*/ 0 w 2004969"/>
              <a:gd name="connsiteY0" fmla="*/ 63837 h 659455"/>
              <a:gd name="connsiteX1" fmla="*/ 1166070 w 2004969"/>
              <a:gd name="connsiteY1" fmla="*/ 55448 h 659455"/>
              <a:gd name="connsiteX2" fmla="*/ 2004969 w 2004969"/>
              <a:gd name="connsiteY2" fmla="*/ 659455 h 659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04969" h="659455">
                <a:moveTo>
                  <a:pt x="0" y="63837"/>
                </a:moveTo>
                <a:cubicBezTo>
                  <a:pt x="415954" y="10007"/>
                  <a:pt x="831909" y="-43822"/>
                  <a:pt x="1166070" y="55448"/>
                </a:cubicBezTo>
                <a:cubicBezTo>
                  <a:pt x="1500231" y="154718"/>
                  <a:pt x="1828800" y="569973"/>
                  <a:pt x="2004969" y="659455"/>
                </a:cubicBezTo>
              </a:path>
            </a:pathLst>
          </a:cu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EB8AA1C6-5996-44AE-ACDE-98FA3D23A007}"/>
              </a:ext>
            </a:extLst>
          </p:cNvPr>
          <p:cNvSpPr txBox="1"/>
          <p:nvPr/>
        </p:nvSpPr>
        <p:spPr>
          <a:xfrm>
            <a:off x="5914239" y="4071401"/>
            <a:ext cx="20049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We</a:t>
            </a:r>
            <a:r>
              <a:rPr lang="it-IT" dirty="0"/>
              <a:t> are </a:t>
            </a:r>
            <a:r>
              <a:rPr lang="it-IT" dirty="0" err="1"/>
              <a:t>interested</a:t>
            </a:r>
            <a:r>
              <a:rPr lang="it-IT" dirty="0"/>
              <a:t> in </a:t>
            </a:r>
            <a:r>
              <a:rPr lang="it-IT" dirty="0" err="1"/>
              <a:t>these</a:t>
            </a:r>
            <a:r>
              <a:rPr lang="it-IT" dirty="0"/>
              <a:t> </a:t>
            </a:r>
            <a:r>
              <a:rPr lang="it-IT" dirty="0" err="1"/>
              <a:t>quantities</a:t>
            </a:r>
            <a:r>
              <a:rPr lang="it-IT" dirty="0"/>
              <a:t> </a:t>
            </a:r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40754839-B00F-489C-A66F-F4EABBD21668}"/>
              </a:ext>
            </a:extLst>
          </p:cNvPr>
          <p:cNvSpPr txBox="1"/>
          <p:nvPr/>
        </p:nvSpPr>
        <p:spPr>
          <a:xfrm>
            <a:off x="7952766" y="3976833"/>
            <a:ext cx="2800524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it-IT" dirty="0" err="1"/>
              <a:t>Probability</a:t>
            </a:r>
            <a:r>
              <a:rPr lang="it-IT" dirty="0"/>
              <a:t> to </a:t>
            </a:r>
            <a:r>
              <a:rPr lang="it-IT" dirty="0" err="1"/>
              <a:t>observe</a:t>
            </a:r>
            <a:r>
              <a:rPr lang="it-IT" dirty="0"/>
              <a:t> </a:t>
            </a:r>
            <a:r>
              <a:rPr lang="it-IT" dirty="0" err="1"/>
              <a:t>our</a:t>
            </a:r>
            <a:r>
              <a:rPr lang="it-IT" dirty="0"/>
              <a:t> 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DATA</a:t>
            </a:r>
            <a:r>
              <a:rPr lang="it-IT" dirty="0"/>
              <a:t> under </a:t>
            </a:r>
            <a:r>
              <a:rPr lang="it-IT" dirty="0" err="1"/>
              <a:t>our</a:t>
            </a:r>
            <a:r>
              <a:rPr lang="it-IT" dirty="0"/>
              <a:t> Model, or Theory,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assumptions</a:t>
            </a:r>
            <a:endParaRPr lang="it-IT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456984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tangolo 12">
            <a:extLst>
              <a:ext uri="{FF2B5EF4-FFF2-40B4-BE49-F238E27FC236}">
                <a16:creationId xmlns:a16="http://schemas.microsoft.com/office/drawing/2014/main" id="{CB0F3CC7-D155-4DED-B513-5B4595C79FD5}"/>
              </a:ext>
            </a:extLst>
          </p:cNvPr>
          <p:cNvSpPr/>
          <p:nvPr/>
        </p:nvSpPr>
        <p:spPr>
          <a:xfrm>
            <a:off x="74811" y="6393984"/>
            <a:ext cx="12042378" cy="38305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7B954650-793E-441E-B65B-6ABC0362C7E5}"/>
              </a:ext>
            </a:extLst>
          </p:cNvPr>
          <p:cNvSpPr txBox="1"/>
          <p:nvPr/>
        </p:nvSpPr>
        <p:spPr>
          <a:xfrm>
            <a:off x="209548" y="6393984"/>
            <a:ext cx="11791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Bayesian Data Analysis – A Primer                    Workshop 2021                    Marco D’Alessandro (PhD)                    ISTC CNR </a:t>
            </a:r>
            <a:r>
              <a:rPr lang="it-IT" dirty="0" err="1">
                <a:solidFill>
                  <a:schemeClr val="bg1"/>
                </a:solidFill>
              </a:rPr>
              <a:t>Italy</a:t>
            </a:r>
            <a:r>
              <a:rPr lang="it-IT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14ECC785-5DEA-489D-A069-1611B7AFC0FB}"/>
              </a:ext>
            </a:extLst>
          </p:cNvPr>
          <p:cNvSpPr/>
          <p:nvPr/>
        </p:nvSpPr>
        <p:spPr>
          <a:xfrm>
            <a:off x="2940312" y="730051"/>
            <a:ext cx="6330423" cy="6463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it-IT" sz="3600" b="1" dirty="0" err="1"/>
              <a:t>Bayesian</a:t>
            </a:r>
            <a:r>
              <a:rPr lang="it-IT" sz="3600" b="1" dirty="0"/>
              <a:t> Model </a:t>
            </a:r>
            <a:r>
              <a:rPr lang="it-IT" sz="3600" b="1" dirty="0" err="1"/>
              <a:t>Comparison</a:t>
            </a:r>
            <a:endParaRPr lang="it-IT" sz="2400" b="1" dirty="0">
              <a:solidFill>
                <a:srgbClr val="FF0000"/>
              </a:solidFill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2C90A634-AD57-4452-9050-9FAF0C4A6AFF}"/>
              </a:ext>
            </a:extLst>
          </p:cNvPr>
          <p:cNvSpPr txBox="1"/>
          <p:nvPr/>
        </p:nvSpPr>
        <p:spPr>
          <a:xfrm>
            <a:off x="5073809" y="1719744"/>
            <a:ext cx="204438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 err="1">
                <a:solidFill>
                  <a:srgbClr val="FF0000"/>
                </a:solidFill>
              </a:rPr>
              <a:t>Bayes</a:t>
            </a:r>
            <a:r>
              <a:rPr lang="it-IT" sz="2800" b="1" dirty="0">
                <a:solidFill>
                  <a:srgbClr val="FF0000"/>
                </a:solidFill>
              </a:rPr>
              <a:t> </a:t>
            </a:r>
            <a:r>
              <a:rPr lang="it-IT" sz="2800" b="1" dirty="0" err="1">
                <a:solidFill>
                  <a:srgbClr val="FF0000"/>
                </a:solidFill>
              </a:rPr>
              <a:t>Factor</a:t>
            </a:r>
            <a:endParaRPr lang="it-IT" sz="2800" b="1" dirty="0">
              <a:solidFill>
                <a:srgbClr val="FF0000"/>
              </a:solidFill>
            </a:endParaRPr>
          </a:p>
          <a:p>
            <a:pPr algn="ctr"/>
            <a:r>
              <a:rPr lang="it-IT" sz="1400" b="1" dirty="0">
                <a:solidFill>
                  <a:schemeClr val="accent1">
                    <a:lumMod val="75000"/>
                  </a:schemeClr>
                </a:solidFill>
              </a:rPr>
              <a:t>A relative </a:t>
            </a:r>
            <a:r>
              <a:rPr lang="it-IT" sz="1400" b="1" dirty="0" err="1">
                <a:solidFill>
                  <a:schemeClr val="accent1">
                    <a:lumMod val="75000"/>
                  </a:schemeClr>
                </a:solidFill>
              </a:rPr>
              <a:t>measure</a:t>
            </a:r>
            <a:r>
              <a:rPr lang="it-IT" sz="1400" b="1" dirty="0">
                <a:solidFill>
                  <a:schemeClr val="accent1">
                    <a:lumMod val="75000"/>
                  </a:schemeClr>
                </a:solidFill>
              </a:rPr>
              <a:t> of model </a:t>
            </a:r>
            <a:r>
              <a:rPr lang="it-IT" sz="1400" b="1" dirty="0" err="1">
                <a:solidFill>
                  <a:schemeClr val="accent1">
                    <a:lumMod val="75000"/>
                  </a:schemeClr>
                </a:solidFill>
              </a:rPr>
              <a:t>comparison</a:t>
            </a:r>
            <a:endParaRPr lang="it-IT" sz="1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68CA831F-01CB-4255-A71D-F92CA5EC7B6D}"/>
              </a:ext>
            </a:extLst>
          </p:cNvPr>
          <p:cNvSpPr txBox="1"/>
          <p:nvPr/>
        </p:nvSpPr>
        <p:spPr>
          <a:xfrm>
            <a:off x="1906294" y="2835460"/>
            <a:ext cx="2926568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it-IT" dirty="0"/>
              <a:t>Compare the </a:t>
            </a:r>
            <a:r>
              <a:rPr lang="it-IT" dirty="0" err="1"/>
              <a:t>evidence</a:t>
            </a:r>
            <a:r>
              <a:rPr lang="it-IT" dirty="0"/>
              <a:t> for one model </a:t>
            </a:r>
            <a:r>
              <a:rPr lang="it-IT" dirty="0" err="1"/>
              <a:t>compared</a:t>
            </a:r>
            <a:r>
              <a:rPr lang="it-IT" dirty="0"/>
              <a:t> to the alternative one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ttangolo 4">
                <a:extLst>
                  <a:ext uri="{FF2B5EF4-FFF2-40B4-BE49-F238E27FC236}">
                    <a16:creationId xmlns:a16="http://schemas.microsoft.com/office/drawing/2014/main" id="{B839B815-618D-41C8-9437-AFDA6CBBF0B4}"/>
                  </a:ext>
                </a:extLst>
              </p:cNvPr>
              <p:cNvSpPr/>
              <p:nvPr/>
            </p:nvSpPr>
            <p:spPr>
              <a:xfrm>
                <a:off x="2405307" y="4407293"/>
                <a:ext cx="1928541" cy="6690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𝐵𝐹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𝐴𝐵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nor/>
                            </m:rPr>
                            <a:rPr lang="en-US"/>
                            <m:t>𝒟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it-IT" i="1">
                                  <a:latin typeface="Cambria Math" panose="02040503050406030204" pitchFamily="18" charset="0"/>
                                  <a:sym typeface="Symbol" panose="05050102010706020507" pitchFamily="18" charset="2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nor/>
                            </m:rPr>
                            <a:rPr lang="en-US"/>
                            <m:t>𝒟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it-IT" i="1">
                                  <a:latin typeface="Cambria Math" panose="02040503050406030204" pitchFamily="18" charset="0"/>
                                  <a:sym typeface="Symbol" panose="05050102010706020507" pitchFamily="18" charset="2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5" name="Rettangolo 4">
                <a:extLst>
                  <a:ext uri="{FF2B5EF4-FFF2-40B4-BE49-F238E27FC236}">
                    <a16:creationId xmlns:a16="http://schemas.microsoft.com/office/drawing/2014/main" id="{B839B815-618D-41C8-9437-AFDA6CBBF0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5307" y="4407293"/>
                <a:ext cx="1928541" cy="66909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Immagine 18" descr="Immagine che contiene tavolo&#10;&#10;Descrizione generata automaticamente">
            <a:extLst>
              <a:ext uri="{FF2B5EF4-FFF2-40B4-BE49-F238E27FC236}">
                <a16:creationId xmlns:a16="http://schemas.microsoft.com/office/drawing/2014/main" id="{DDAE8CFE-37C0-4D28-9C63-3F3757C4BF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793" y="2835460"/>
            <a:ext cx="5110510" cy="3336650"/>
          </a:xfrm>
          <a:prstGeom prst="rect">
            <a:avLst/>
          </a:prstGeom>
        </p:spPr>
      </p:pic>
      <p:sp>
        <p:nvSpPr>
          <p:cNvPr id="9" name="Ovale 8">
            <a:extLst>
              <a:ext uri="{FF2B5EF4-FFF2-40B4-BE49-F238E27FC236}">
                <a16:creationId xmlns:a16="http://schemas.microsoft.com/office/drawing/2014/main" id="{2EC8D640-9BDF-4440-AD02-D5CE89903D47}"/>
              </a:ext>
            </a:extLst>
          </p:cNvPr>
          <p:cNvSpPr/>
          <p:nvPr/>
        </p:nvSpPr>
        <p:spPr>
          <a:xfrm>
            <a:off x="3271707" y="4407293"/>
            <a:ext cx="914400" cy="332487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7407919A-D8F3-4DBB-AAA3-B8D71A4FC892}"/>
              </a:ext>
            </a:extLst>
          </p:cNvPr>
          <p:cNvCxnSpPr>
            <a:stCxn id="9" idx="0"/>
          </p:cNvCxnSpPr>
          <p:nvPr/>
        </p:nvCxnSpPr>
        <p:spPr>
          <a:xfrm flipV="1">
            <a:off x="3728907" y="4152550"/>
            <a:ext cx="482366" cy="2547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080711EF-C70B-4B57-8CCD-B0B863091DD4}"/>
              </a:ext>
            </a:extLst>
          </p:cNvPr>
          <p:cNvSpPr txBox="1"/>
          <p:nvPr/>
        </p:nvSpPr>
        <p:spPr>
          <a:xfrm>
            <a:off x="3681452" y="3219366"/>
            <a:ext cx="4230681" cy="92333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it-IT" dirty="0"/>
              <a:t>The </a:t>
            </a:r>
            <a:r>
              <a:rPr lang="it-IT" dirty="0" err="1"/>
              <a:t>marginal</a:t>
            </a:r>
            <a:r>
              <a:rPr lang="it-IT" dirty="0"/>
              <a:t> </a:t>
            </a:r>
            <a:r>
              <a:rPr lang="it-IT" dirty="0" err="1"/>
              <a:t>likelihood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impossible</a:t>
            </a:r>
            <a:r>
              <a:rPr lang="it-IT" dirty="0"/>
              <a:t> to compute </a:t>
            </a:r>
            <a:r>
              <a:rPr lang="it-IT" dirty="0" err="1"/>
              <a:t>analytically</a:t>
            </a:r>
            <a:r>
              <a:rPr lang="it-IT" dirty="0"/>
              <a:t>. </a:t>
            </a:r>
            <a:r>
              <a:rPr lang="it-IT" dirty="0">
                <a:solidFill>
                  <a:srgbClr val="FF0000"/>
                </a:solidFill>
              </a:rPr>
              <a:t>Bridge Sampling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used</a:t>
            </a:r>
            <a:r>
              <a:rPr lang="it-IT" dirty="0"/>
              <a:t> to </a:t>
            </a:r>
            <a:r>
              <a:rPr lang="it-IT" dirty="0" err="1"/>
              <a:t>approximate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88611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3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tangolo 12">
            <a:extLst>
              <a:ext uri="{FF2B5EF4-FFF2-40B4-BE49-F238E27FC236}">
                <a16:creationId xmlns:a16="http://schemas.microsoft.com/office/drawing/2014/main" id="{CB0F3CC7-D155-4DED-B513-5B4595C79FD5}"/>
              </a:ext>
            </a:extLst>
          </p:cNvPr>
          <p:cNvSpPr/>
          <p:nvPr/>
        </p:nvSpPr>
        <p:spPr>
          <a:xfrm>
            <a:off x="74811" y="6393984"/>
            <a:ext cx="12042378" cy="38305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7B954650-793E-441E-B65B-6ABC0362C7E5}"/>
              </a:ext>
            </a:extLst>
          </p:cNvPr>
          <p:cNvSpPr txBox="1"/>
          <p:nvPr/>
        </p:nvSpPr>
        <p:spPr>
          <a:xfrm>
            <a:off x="209548" y="6393984"/>
            <a:ext cx="11791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Bayesian Data Analysis – A Primer                    Workshop 2021                    Marco D’Alessandro (PhD)                    ISTC CNR </a:t>
            </a:r>
            <a:r>
              <a:rPr lang="it-IT" dirty="0" err="1">
                <a:solidFill>
                  <a:schemeClr val="bg1"/>
                </a:solidFill>
              </a:rPr>
              <a:t>Italy</a:t>
            </a:r>
            <a:r>
              <a:rPr lang="it-IT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14ECC785-5DEA-489D-A069-1611B7AFC0FB}"/>
              </a:ext>
            </a:extLst>
          </p:cNvPr>
          <p:cNvSpPr/>
          <p:nvPr/>
        </p:nvSpPr>
        <p:spPr>
          <a:xfrm>
            <a:off x="2940312" y="730051"/>
            <a:ext cx="6330423" cy="6463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it-IT" sz="3600" b="1" dirty="0" err="1"/>
              <a:t>Bayesian</a:t>
            </a:r>
            <a:r>
              <a:rPr lang="it-IT" sz="3600" b="1" dirty="0"/>
              <a:t> Model </a:t>
            </a:r>
            <a:r>
              <a:rPr lang="it-IT" sz="3600" b="1" dirty="0" err="1"/>
              <a:t>Comparison</a:t>
            </a:r>
            <a:endParaRPr lang="it-IT" sz="2400" b="1" dirty="0">
              <a:solidFill>
                <a:srgbClr val="FF0000"/>
              </a:solidFill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2C90A634-AD57-4452-9050-9FAF0C4A6AFF}"/>
              </a:ext>
            </a:extLst>
          </p:cNvPr>
          <p:cNvSpPr txBox="1"/>
          <p:nvPr/>
        </p:nvSpPr>
        <p:spPr>
          <a:xfrm>
            <a:off x="5073809" y="1719744"/>
            <a:ext cx="204438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 err="1">
                <a:solidFill>
                  <a:srgbClr val="FF0000"/>
                </a:solidFill>
              </a:rPr>
              <a:t>Bayes</a:t>
            </a:r>
            <a:r>
              <a:rPr lang="it-IT" sz="2800" b="1" dirty="0">
                <a:solidFill>
                  <a:srgbClr val="FF0000"/>
                </a:solidFill>
              </a:rPr>
              <a:t> </a:t>
            </a:r>
            <a:r>
              <a:rPr lang="it-IT" sz="2800" b="1" dirty="0" err="1">
                <a:solidFill>
                  <a:srgbClr val="FF0000"/>
                </a:solidFill>
              </a:rPr>
              <a:t>Factor</a:t>
            </a:r>
            <a:endParaRPr lang="it-IT" sz="2800" b="1" dirty="0">
              <a:solidFill>
                <a:srgbClr val="FF0000"/>
              </a:solidFill>
            </a:endParaRPr>
          </a:p>
          <a:p>
            <a:pPr algn="ctr"/>
            <a:r>
              <a:rPr lang="it-IT" sz="1400" b="1" dirty="0">
                <a:solidFill>
                  <a:schemeClr val="accent1">
                    <a:lumMod val="75000"/>
                  </a:schemeClr>
                </a:solidFill>
              </a:rPr>
              <a:t>A relative </a:t>
            </a:r>
            <a:r>
              <a:rPr lang="it-IT" sz="1400" b="1" dirty="0" err="1">
                <a:solidFill>
                  <a:schemeClr val="accent1">
                    <a:lumMod val="75000"/>
                  </a:schemeClr>
                </a:solidFill>
              </a:rPr>
              <a:t>measure</a:t>
            </a:r>
            <a:r>
              <a:rPr lang="it-IT" sz="1400" b="1" dirty="0">
                <a:solidFill>
                  <a:schemeClr val="accent1">
                    <a:lumMod val="75000"/>
                  </a:schemeClr>
                </a:solidFill>
              </a:rPr>
              <a:t> of model </a:t>
            </a:r>
            <a:r>
              <a:rPr lang="it-IT" sz="1400" b="1" dirty="0" err="1">
                <a:solidFill>
                  <a:schemeClr val="accent1">
                    <a:lumMod val="75000"/>
                  </a:schemeClr>
                </a:solidFill>
              </a:rPr>
              <a:t>comparison</a:t>
            </a:r>
            <a:endParaRPr lang="it-IT" sz="1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ttangolo 4">
                <a:extLst>
                  <a:ext uri="{FF2B5EF4-FFF2-40B4-BE49-F238E27FC236}">
                    <a16:creationId xmlns:a16="http://schemas.microsoft.com/office/drawing/2014/main" id="{B839B815-618D-41C8-9437-AFDA6CBBF0B4}"/>
                  </a:ext>
                </a:extLst>
              </p:cNvPr>
              <p:cNvSpPr/>
              <p:nvPr/>
            </p:nvSpPr>
            <p:spPr>
              <a:xfrm>
                <a:off x="4955560" y="3017213"/>
                <a:ext cx="1928541" cy="6690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𝐵𝐹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𝐴𝐵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nor/>
                            </m:rPr>
                            <a:rPr lang="en-US"/>
                            <m:t>𝒟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it-IT" i="1">
                                  <a:latin typeface="Cambria Math" panose="02040503050406030204" pitchFamily="18" charset="0"/>
                                  <a:sym typeface="Symbol" panose="05050102010706020507" pitchFamily="18" charset="2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nor/>
                            </m:rPr>
                            <a:rPr lang="en-US"/>
                            <m:t>𝒟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it-IT" i="1">
                                  <a:latin typeface="Cambria Math" panose="02040503050406030204" pitchFamily="18" charset="0"/>
                                  <a:sym typeface="Symbol" panose="05050102010706020507" pitchFamily="18" charset="2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5" name="Rettangolo 4">
                <a:extLst>
                  <a:ext uri="{FF2B5EF4-FFF2-40B4-BE49-F238E27FC236}">
                    <a16:creationId xmlns:a16="http://schemas.microsoft.com/office/drawing/2014/main" id="{B839B815-618D-41C8-9437-AFDA6CBBF0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5560" y="3017213"/>
                <a:ext cx="1928541" cy="66909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ttangolo 2">
            <a:extLst>
              <a:ext uri="{FF2B5EF4-FFF2-40B4-BE49-F238E27FC236}">
                <a16:creationId xmlns:a16="http://schemas.microsoft.com/office/drawing/2014/main" id="{2AD4DACA-D02F-434F-944D-3F6985038F4F}"/>
              </a:ext>
            </a:extLst>
          </p:cNvPr>
          <p:cNvSpPr/>
          <p:nvPr/>
        </p:nvSpPr>
        <p:spPr>
          <a:xfrm>
            <a:off x="2789075" y="4210752"/>
            <a:ext cx="6632895" cy="646331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Embody </a:t>
            </a:r>
            <a:r>
              <a:rPr lang="en-US" b="1" dirty="0">
                <a:solidFill>
                  <a:srgbClr val="FF0000"/>
                </a:solidFill>
              </a:rPr>
              <a:t>Occam’s razor </a:t>
            </a:r>
            <a:r>
              <a:rPr lang="en-US" b="1" dirty="0">
                <a:solidFill>
                  <a:schemeClr val="tx1"/>
                </a:solidFill>
              </a:rPr>
              <a:t>by automatically penalizing the </a:t>
            </a:r>
            <a:r>
              <a:rPr lang="en-US" b="1" i="1" u="sng" dirty="0">
                <a:solidFill>
                  <a:schemeClr val="tx1"/>
                </a:solidFill>
              </a:rPr>
              <a:t>prior complexity</a:t>
            </a:r>
            <a:r>
              <a:rPr lang="en-US" b="1" dirty="0">
                <a:solidFill>
                  <a:schemeClr val="tx1"/>
                </a:solidFill>
              </a:rPr>
              <a:t> of a model (different than </a:t>
            </a:r>
            <a:r>
              <a:rPr lang="en-US" b="1" i="1" dirty="0">
                <a:solidFill>
                  <a:schemeClr val="tx1"/>
                </a:solidFill>
              </a:rPr>
              <a:t>predictive performance!)</a:t>
            </a:r>
            <a:endParaRPr lang="it-IT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495658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tangolo 12">
            <a:extLst>
              <a:ext uri="{FF2B5EF4-FFF2-40B4-BE49-F238E27FC236}">
                <a16:creationId xmlns:a16="http://schemas.microsoft.com/office/drawing/2014/main" id="{CB0F3CC7-D155-4DED-B513-5B4595C79FD5}"/>
              </a:ext>
            </a:extLst>
          </p:cNvPr>
          <p:cNvSpPr/>
          <p:nvPr/>
        </p:nvSpPr>
        <p:spPr>
          <a:xfrm>
            <a:off x="74811" y="6393984"/>
            <a:ext cx="12042378" cy="38305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7B954650-793E-441E-B65B-6ABC0362C7E5}"/>
              </a:ext>
            </a:extLst>
          </p:cNvPr>
          <p:cNvSpPr txBox="1"/>
          <p:nvPr/>
        </p:nvSpPr>
        <p:spPr>
          <a:xfrm>
            <a:off x="209548" y="6393984"/>
            <a:ext cx="11791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Bayesian Data Analysis – A Primer                    Workshop 2021                    Marco D’Alessandro (PhD)                    ISTC CNR </a:t>
            </a:r>
            <a:r>
              <a:rPr lang="it-IT" dirty="0" err="1">
                <a:solidFill>
                  <a:schemeClr val="bg1"/>
                </a:solidFill>
              </a:rPr>
              <a:t>Italy</a:t>
            </a:r>
            <a:r>
              <a:rPr lang="it-IT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14ECC785-5DEA-489D-A069-1611B7AFC0FB}"/>
              </a:ext>
            </a:extLst>
          </p:cNvPr>
          <p:cNvSpPr/>
          <p:nvPr/>
        </p:nvSpPr>
        <p:spPr>
          <a:xfrm>
            <a:off x="2930788" y="731664"/>
            <a:ext cx="6330423" cy="6463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it-IT" sz="3600" b="1" dirty="0" err="1"/>
              <a:t>Bayesian</a:t>
            </a:r>
            <a:r>
              <a:rPr lang="it-IT" sz="3600" b="1" dirty="0"/>
              <a:t> Model </a:t>
            </a:r>
            <a:r>
              <a:rPr lang="it-IT" sz="3600" b="1" dirty="0" err="1"/>
              <a:t>Comparison</a:t>
            </a:r>
            <a:endParaRPr lang="it-IT" sz="2400" b="1" dirty="0">
              <a:solidFill>
                <a:srgbClr val="FF0000"/>
              </a:solidFill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2C90A634-AD57-4452-9050-9FAF0C4A6AFF}"/>
              </a:ext>
            </a:extLst>
          </p:cNvPr>
          <p:cNvSpPr txBox="1"/>
          <p:nvPr/>
        </p:nvSpPr>
        <p:spPr>
          <a:xfrm>
            <a:off x="3152495" y="1711163"/>
            <a:ext cx="610871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>
                <a:solidFill>
                  <a:srgbClr val="FF0000"/>
                </a:solidFill>
              </a:rPr>
              <a:t>Out-of-Sample </a:t>
            </a:r>
            <a:r>
              <a:rPr lang="it-IT" sz="2800" b="1" dirty="0" err="1">
                <a:solidFill>
                  <a:srgbClr val="FF0000"/>
                </a:solidFill>
              </a:rPr>
              <a:t>Predictive</a:t>
            </a:r>
            <a:r>
              <a:rPr lang="it-IT" sz="2800" b="1" dirty="0">
                <a:solidFill>
                  <a:srgbClr val="FF0000"/>
                </a:solidFill>
              </a:rPr>
              <a:t> Performance</a:t>
            </a:r>
          </a:p>
          <a:p>
            <a:pPr algn="ctr"/>
            <a:r>
              <a:rPr lang="it-IT" sz="1400" b="1" dirty="0">
                <a:solidFill>
                  <a:schemeClr val="accent1">
                    <a:lumMod val="75000"/>
                  </a:schemeClr>
                </a:solidFill>
              </a:rPr>
              <a:t>Using </a:t>
            </a:r>
            <a:r>
              <a:rPr lang="it-IT" sz="1400" b="1" dirty="0" err="1">
                <a:solidFill>
                  <a:schemeClr val="accent1">
                    <a:lumMod val="75000"/>
                  </a:schemeClr>
                </a:solidFill>
              </a:rPr>
              <a:t>only</a:t>
            </a:r>
            <a:r>
              <a:rPr lang="it-IT" sz="14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1400" b="1" dirty="0" err="1">
                <a:solidFill>
                  <a:schemeClr val="accent1">
                    <a:lumMod val="75000"/>
                  </a:schemeClr>
                </a:solidFill>
              </a:rPr>
              <a:t>available</a:t>
            </a:r>
            <a:r>
              <a:rPr lang="it-IT" sz="1400" b="1" dirty="0">
                <a:solidFill>
                  <a:schemeClr val="accent1">
                    <a:lumMod val="75000"/>
                  </a:schemeClr>
                </a:solidFill>
              </a:rPr>
              <a:t> data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BD9617FD-2304-4D9E-854F-D729490D9606}"/>
              </a:ext>
            </a:extLst>
          </p:cNvPr>
          <p:cNvSpPr/>
          <p:nvPr/>
        </p:nvSpPr>
        <p:spPr>
          <a:xfrm>
            <a:off x="3152495" y="3059668"/>
            <a:ext cx="60692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b="1" dirty="0">
                <a:solidFill>
                  <a:schemeClr val="accent1">
                    <a:lumMod val="75000"/>
                  </a:schemeClr>
                </a:solidFill>
              </a:rPr>
              <a:t>How to estimate </a:t>
            </a:r>
            <a:r>
              <a:rPr lang="it-IT" b="1" dirty="0" err="1">
                <a:solidFill>
                  <a:schemeClr val="accent1">
                    <a:lumMod val="75000"/>
                  </a:schemeClr>
                </a:solidFill>
              </a:rPr>
              <a:t>predictions</a:t>
            </a:r>
            <a:r>
              <a:rPr lang="it-IT" b="1" dirty="0">
                <a:solidFill>
                  <a:schemeClr val="accent1">
                    <a:lumMod val="75000"/>
                  </a:schemeClr>
                </a:solidFill>
              </a:rPr>
              <a:t> for new data </a:t>
            </a:r>
            <a:r>
              <a:rPr lang="it-IT" b="1" dirty="0" err="1">
                <a:solidFill>
                  <a:schemeClr val="accent1">
                    <a:lumMod val="75000"/>
                  </a:schemeClr>
                </a:solidFill>
              </a:rPr>
              <a:t>without</a:t>
            </a:r>
            <a:r>
              <a:rPr lang="it-IT" b="1" dirty="0">
                <a:solidFill>
                  <a:schemeClr val="accent1">
                    <a:lumMod val="75000"/>
                  </a:schemeClr>
                </a:solidFill>
              </a:rPr>
              <a:t> new data? </a:t>
            </a:r>
            <a:endParaRPr lang="it-IT" dirty="0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A92FD3FA-1746-412F-8549-C0F187B349F8}"/>
              </a:ext>
            </a:extLst>
          </p:cNvPr>
          <p:cNvSpPr/>
          <p:nvPr/>
        </p:nvSpPr>
        <p:spPr>
          <a:xfrm>
            <a:off x="3874336" y="3867907"/>
            <a:ext cx="4462375" cy="369332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it-IT" b="1" dirty="0">
                <a:solidFill>
                  <a:schemeClr val="tx1"/>
                </a:solidFill>
              </a:rPr>
              <a:t>CROSS-VALIDATION (from Machine Learning)</a:t>
            </a:r>
            <a:endParaRPr lang="it-IT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769912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tangolo 12">
            <a:extLst>
              <a:ext uri="{FF2B5EF4-FFF2-40B4-BE49-F238E27FC236}">
                <a16:creationId xmlns:a16="http://schemas.microsoft.com/office/drawing/2014/main" id="{CB0F3CC7-D155-4DED-B513-5B4595C79FD5}"/>
              </a:ext>
            </a:extLst>
          </p:cNvPr>
          <p:cNvSpPr/>
          <p:nvPr/>
        </p:nvSpPr>
        <p:spPr>
          <a:xfrm>
            <a:off x="74811" y="6393984"/>
            <a:ext cx="12042378" cy="38305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7B954650-793E-441E-B65B-6ABC0362C7E5}"/>
              </a:ext>
            </a:extLst>
          </p:cNvPr>
          <p:cNvSpPr txBox="1"/>
          <p:nvPr/>
        </p:nvSpPr>
        <p:spPr>
          <a:xfrm>
            <a:off x="209548" y="6393984"/>
            <a:ext cx="11791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Bayesian Data Analysis – A Primer                    Workshop 2021                    Marco D’Alessandro (PhD)                    ISTC CNR </a:t>
            </a:r>
            <a:r>
              <a:rPr lang="it-IT" dirty="0" err="1">
                <a:solidFill>
                  <a:schemeClr val="bg1"/>
                </a:solidFill>
              </a:rPr>
              <a:t>Italy</a:t>
            </a:r>
            <a:r>
              <a:rPr lang="it-IT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14ECC785-5DEA-489D-A069-1611B7AFC0FB}"/>
              </a:ext>
            </a:extLst>
          </p:cNvPr>
          <p:cNvSpPr/>
          <p:nvPr/>
        </p:nvSpPr>
        <p:spPr>
          <a:xfrm>
            <a:off x="2930788" y="731664"/>
            <a:ext cx="6330423" cy="6463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it-IT" sz="3600" b="1" dirty="0" err="1"/>
              <a:t>Bayesian</a:t>
            </a:r>
            <a:r>
              <a:rPr lang="it-IT" sz="3600" b="1" dirty="0"/>
              <a:t> Model </a:t>
            </a:r>
            <a:r>
              <a:rPr lang="it-IT" sz="3600" b="1" dirty="0" err="1"/>
              <a:t>Comparison</a:t>
            </a:r>
            <a:endParaRPr lang="it-IT" sz="2400" b="1" dirty="0">
              <a:solidFill>
                <a:srgbClr val="FF0000"/>
              </a:solidFill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2C90A634-AD57-4452-9050-9FAF0C4A6AFF}"/>
              </a:ext>
            </a:extLst>
          </p:cNvPr>
          <p:cNvSpPr txBox="1"/>
          <p:nvPr/>
        </p:nvSpPr>
        <p:spPr>
          <a:xfrm>
            <a:off x="3152495" y="1711163"/>
            <a:ext cx="61087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b="1" dirty="0">
                <a:solidFill>
                  <a:srgbClr val="FF0000"/>
                </a:solidFill>
              </a:rPr>
              <a:t>CROSS-VALIDATION</a:t>
            </a:r>
          </a:p>
        </p:txBody>
      </p:sp>
      <p:grpSp>
        <p:nvGrpSpPr>
          <p:cNvPr id="8" name="Group 92">
            <a:extLst>
              <a:ext uri="{FF2B5EF4-FFF2-40B4-BE49-F238E27FC236}">
                <a16:creationId xmlns:a16="http://schemas.microsoft.com/office/drawing/2014/main" id="{6EB9B926-8C8C-4605-8808-1F4419AA079B}"/>
              </a:ext>
            </a:extLst>
          </p:cNvPr>
          <p:cNvGrpSpPr/>
          <p:nvPr/>
        </p:nvGrpSpPr>
        <p:grpSpPr>
          <a:xfrm>
            <a:off x="3152495" y="2449827"/>
            <a:ext cx="6330423" cy="3794197"/>
            <a:chOff x="575889" y="1412776"/>
            <a:chExt cx="8126555" cy="4335840"/>
          </a:xfrm>
        </p:grpSpPr>
        <p:grpSp>
          <p:nvGrpSpPr>
            <p:cNvPr id="9" name="Group 35">
              <a:extLst>
                <a:ext uri="{FF2B5EF4-FFF2-40B4-BE49-F238E27FC236}">
                  <a16:creationId xmlns:a16="http://schemas.microsoft.com/office/drawing/2014/main" id="{69AE9C18-B902-4B3E-AAF3-BBF524DFD53F}"/>
                </a:ext>
              </a:extLst>
            </p:cNvPr>
            <p:cNvGrpSpPr/>
            <p:nvPr/>
          </p:nvGrpSpPr>
          <p:grpSpPr>
            <a:xfrm>
              <a:off x="582001" y="1412776"/>
              <a:ext cx="8120443" cy="4335840"/>
              <a:chOff x="1612511" y="1766925"/>
              <a:chExt cx="8120443" cy="4335840"/>
            </a:xfrm>
          </p:grpSpPr>
          <p:grpSp>
            <p:nvGrpSpPr>
              <p:cNvPr id="12" name="Group 36">
                <a:extLst>
                  <a:ext uri="{FF2B5EF4-FFF2-40B4-BE49-F238E27FC236}">
                    <a16:creationId xmlns:a16="http://schemas.microsoft.com/office/drawing/2014/main" id="{7D0193D8-174A-4D20-89EB-5A37141FE089}"/>
                  </a:ext>
                </a:extLst>
              </p:cNvPr>
              <p:cNvGrpSpPr/>
              <p:nvPr/>
            </p:nvGrpSpPr>
            <p:grpSpPr>
              <a:xfrm>
                <a:off x="1612511" y="1766925"/>
                <a:ext cx="7810841" cy="4335840"/>
                <a:chOff x="2689471" y="1803309"/>
                <a:chExt cx="7810841" cy="4335840"/>
              </a:xfrm>
            </p:grpSpPr>
            <p:grpSp>
              <p:nvGrpSpPr>
                <p:cNvPr id="17" name="Group 39">
                  <a:extLst>
                    <a:ext uri="{FF2B5EF4-FFF2-40B4-BE49-F238E27FC236}">
                      <a16:creationId xmlns:a16="http://schemas.microsoft.com/office/drawing/2014/main" id="{665554D1-DA3A-4493-84E8-333013CB7068}"/>
                    </a:ext>
                  </a:extLst>
                </p:cNvPr>
                <p:cNvGrpSpPr/>
                <p:nvPr/>
              </p:nvGrpSpPr>
              <p:grpSpPr>
                <a:xfrm>
                  <a:off x="3730332" y="1803309"/>
                  <a:ext cx="6769976" cy="1650751"/>
                  <a:chOff x="6814930" y="2636637"/>
                  <a:chExt cx="4267057" cy="1650751"/>
                </a:xfrm>
              </p:grpSpPr>
              <p:grpSp>
                <p:nvGrpSpPr>
                  <p:cNvPr id="62" name="Group 84">
                    <a:extLst>
                      <a:ext uri="{FF2B5EF4-FFF2-40B4-BE49-F238E27FC236}">
                        <a16:creationId xmlns:a16="http://schemas.microsoft.com/office/drawing/2014/main" id="{1B408F6E-5DFD-4DA5-ACFD-D79EA1325F2A}"/>
                      </a:ext>
                    </a:extLst>
                  </p:cNvPr>
                  <p:cNvGrpSpPr/>
                  <p:nvPr/>
                </p:nvGrpSpPr>
                <p:grpSpPr>
                  <a:xfrm>
                    <a:off x="6814930" y="2658761"/>
                    <a:ext cx="4267057" cy="1628627"/>
                    <a:chOff x="4133636" y="3075868"/>
                    <a:chExt cx="4463387" cy="1663360"/>
                  </a:xfrm>
                </p:grpSpPr>
                <p:grpSp>
                  <p:nvGrpSpPr>
                    <p:cNvPr id="64" name="Group 86">
                      <a:extLst>
                        <a:ext uri="{FF2B5EF4-FFF2-40B4-BE49-F238E27FC236}">
                          <a16:creationId xmlns:a16="http://schemas.microsoft.com/office/drawing/2014/main" id="{08F4A1EB-ADBC-407E-AFFB-86A3927E062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133636" y="3075868"/>
                      <a:ext cx="3253519" cy="929594"/>
                      <a:chOff x="3659200" y="3173692"/>
                      <a:chExt cx="3454963" cy="984549"/>
                    </a:xfrm>
                  </p:grpSpPr>
                  <p:sp>
                    <p:nvSpPr>
                      <p:cNvPr id="66" name="Right Brace 88">
                        <a:extLst>
                          <a:ext uri="{FF2B5EF4-FFF2-40B4-BE49-F238E27FC236}">
                            <a16:creationId xmlns:a16="http://schemas.microsoft.com/office/drawing/2014/main" id="{161467CA-4D81-4793-BCC1-99CDE0146597}"/>
                          </a:ext>
                        </a:extLst>
                      </p:cNvPr>
                      <p:cNvSpPr/>
                      <p:nvPr/>
                    </p:nvSpPr>
                    <p:spPr>
                      <a:xfrm rot="16200000">
                        <a:off x="5228567" y="2272646"/>
                        <a:ext cx="316228" cy="3454961"/>
                      </a:xfrm>
                      <a:prstGeom prst="rightBrace">
                        <a:avLst>
                          <a:gd name="adj1" fmla="val 0"/>
                          <a:gd name="adj2" fmla="val 50000"/>
                        </a:avLst>
                      </a:prstGeom>
                      <a:ln w="12700"/>
                    </p:spPr>
                    <p:style>
                      <a:lnRef idx="1">
                        <a:schemeClr val="dk1"/>
                      </a:lnRef>
                      <a:fillRef idx="0">
                        <a:schemeClr val="dk1"/>
                      </a:fillRef>
                      <a:effectRef idx="0">
                        <a:schemeClr val="dk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67" name="Rectangle 89">
                        <a:extLst>
                          <a:ext uri="{FF2B5EF4-FFF2-40B4-BE49-F238E27FC236}">
                            <a16:creationId xmlns:a16="http://schemas.microsoft.com/office/drawing/2014/main" id="{72701E29-955A-4A4F-BB09-D3B35DB2FB1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659202" y="3173692"/>
                        <a:ext cx="3454961" cy="467297"/>
                      </a:xfrm>
                      <a:prstGeom prst="rect">
                        <a:avLst/>
                      </a:prstGeom>
                    </p:spPr>
                    <p:style>
                      <a:lnRef idx="1">
                        <a:schemeClr val="accent1"/>
                      </a:lnRef>
                      <a:fillRef idx="2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dk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b="1" dirty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a:t>Full dataset</a:t>
                        </a:r>
                      </a:p>
                    </p:txBody>
                  </p:sp>
                </p:grpSp>
                <p:sp>
                  <p:nvSpPr>
                    <p:cNvPr id="65" name="Rectangle 87">
                      <a:extLst>
                        <a:ext uri="{FF2B5EF4-FFF2-40B4-BE49-F238E27FC236}">
                          <a16:creationId xmlns:a16="http://schemas.microsoft.com/office/drawing/2014/main" id="{95B3B0A3-A1AD-42D8-823D-B602687ED4E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837930" y="4298015"/>
                      <a:ext cx="759093" cy="441213"/>
                    </a:xfrm>
                    <a:prstGeom prst="rect">
                      <a:avLst/>
                    </a:prstGeom>
                    <a:ln w="12700"/>
                  </p:spPr>
                  <p:style>
                    <a:lnRef idx="2">
                      <a:schemeClr val="accent5"/>
                    </a:lnRef>
                    <a:fillRef idx="1">
                      <a:schemeClr val="lt1"/>
                    </a:fillRef>
                    <a:effectRef idx="0">
                      <a:schemeClr val="accent5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b="1" dirty="0">
                          <a:cs typeface="Arial" panose="020B0604020202020204" pitchFamily="34" charset="0"/>
                        </a:rPr>
                        <a:t>Model 1</a:t>
                      </a:r>
                    </a:p>
                  </p:txBody>
                </p:sp>
              </p:grpSp>
              <p:pic>
                <p:nvPicPr>
                  <p:cNvPr id="63" name="Picture 85" descr="Ð ÐµÐ·ÑÐ»ÑÐ°Ñ Ñ Ð¸Ð·Ð¾Ð±ÑÐ°Ð¶ÐµÐ½Ð¸Ðµ Ð·Ð° statistics icon">
                    <a:extLst>
                      <a:ext uri="{FF2B5EF4-FFF2-40B4-BE49-F238E27FC236}">
                        <a16:creationId xmlns:a16="http://schemas.microsoft.com/office/drawing/2014/main" id="{CA198C26-2AEE-48A1-9A53-FB6D927CF3E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 cstate="print">
                    <a:duotone>
                      <a:prstClr val="black"/>
                      <a:srgbClr val="D9C3A5">
                        <a:tint val="50000"/>
                        <a:satMod val="180000"/>
                      </a:srgbClr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995363" y="2636637"/>
                    <a:ext cx="407142" cy="46664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18" name="Group 40">
                  <a:extLst>
                    <a:ext uri="{FF2B5EF4-FFF2-40B4-BE49-F238E27FC236}">
                      <a16:creationId xmlns:a16="http://schemas.microsoft.com/office/drawing/2014/main" id="{2A52141A-D4B6-468F-BDF9-E2FF9A4321A9}"/>
                    </a:ext>
                  </a:extLst>
                </p:cNvPr>
                <p:cNvGrpSpPr/>
                <p:nvPr/>
              </p:nvGrpSpPr>
              <p:grpSpPr>
                <a:xfrm>
                  <a:off x="3730332" y="3022057"/>
                  <a:ext cx="4934871" cy="432000"/>
                  <a:chOff x="2991887" y="3782912"/>
                  <a:chExt cx="3211068" cy="792000"/>
                </a:xfrm>
              </p:grpSpPr>
              <p:sp>
                <p:nvSpPr>
                  <p:cNvPr id="56" name="Rectangle 78">
                    <a:extLst>
                      <a:ext uri="{FF2B5EF4-FFF2-40B4-BE49-F238E27FC236}">
                        <a16:creationId xmlns:a16="http://schemas.microsoft.com/office/drawing/2014/main" id="{FCC0CB06-E973-4C30-854F-12BED9041E3E}"/>
                      </a:ext>
                    </a:extLst>
                  </p:cNvPr>
                  <p:cNvSpPr/>
                  <p:nvPr/>
                </p:nvSpPr>
                <p:spPr>
                  <a:xfrm>
                    <a:off x="2991887" y="3782912"/>
                    <a:ext cx="540000" cy="792000"/>
                  </a:xfrm>
                  <a:prstGeom prst="rect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6"/>
                  </a:lnRef>
                  <a:fillRef idx="2">
                    <a:schemeClr val="accent6"/>
                  </a:fillRef>
                  <a:effectRef idx="1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b="1" dirty="0"/>
                  </a:p>
                </p:txBody>
              </p:sp>
              <p:sp>
                <p:nvSpPr>
                  <p:cNvPr id="57" name="Rectangle 79">
                    <a:extLst>
                      <a:ext uri="{FF2B5EF4-FFF2-40B4-BE49-F238E27FC236}">
                        <a16:creationId xmlns:a16="http://schemas.microsoft.com/office/drawing/2014/main" id="{427E3F5E-DFE6-44AA-AD79-04E8E960CC10}"/>
                      </a:ext>
                    </a:extLst>
                  </p:cNvPr>
                  <p:cNvSpPr/>
                  <p:nvPr/>
                </p:nvSpPr>
                <p:spPr>
                  <a:xfrm>
                    <a:off x="3528552" y="3782912"/>
                    <a:ext cx="540000" cy="792000"/>
                  </a:xfrm>
                  <a:prstGeom prst="rect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5"/>
                  </a:lnRef>
                  <a:fillRef idx="2">
                    <a:schemeClr val="accent5"/>
                  </a:fillRef>
                  <a:effectRef idx="1">
                    <a:schemeClr val="accent5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b="1" dirty="0"/>
                  </a:p>
                </p:txBody>
              </p:sp>
              <p:sp>
                <p:nvSpPr>
                  <p:cNvPr id="58" name="Rectangle 80">
                    <a:extLst>
                      <a:ext uri="{FF2B5EF4-FFF2-40B4-BE49-F238E27FC236}">
                        <a16:creationId xmlns:a16="http://schemas.microsoft.com/office/drawing/2014/main" id="{C319C911-338B-4611-8878-A401BCE22FE5}"/>
                      </a:ext>
                    </a:extLst>
                  </p:cNvPr>
                  <p:cNvSpPr/>
                  <p:nvPr/>
                </p:nvSpPr>
                <p:spPr>
                  <a:xfrm>
                    <a:off x="4063312" y="3782912"/>
                    <a:ext cx="540000" cy="792000"/>
                  </a:xfrm>
                  <a:prstGeom prst="rect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5"/>
                  </a:lnRef>
                  <a:fillRef idx="2">
                    <a:schemeClr val="accent5"/>
                  </a:fillRef>
                  <a:effectRef idx="1">
                    <a:schemeClr val="accent5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b="1" dirty="0"/>
                  </a:p>
                </p:txBody>
              </p:sp>
              <p:sp>
                <p:nvSpPr>
                  <p:cNvPr id="59" name="Rectangle 81">
                    <a:extLst>
                      <a:ext uri="{FF2B5EF4-FFF2-40B4-BE49-F238E27FC236}">
                        <a16:creationId xmlns:a16="http://schemas.microsoft.com/office/drawing/2014/main" id="{25E2A614-90A9-4639-AB29-4305CFC55E84}"/>
                      </a:ext>
                    </a:extLst>
                  </p:cNvPr>
                  <p:cNvSpPr/>
                  <p:nvPr/>
                </p:nvSpPr>
                <p:spPr>
                  <a:xfrm>
                    <a:off x="4595532" y="3782912"/>
                    <a:ext cx="540000" cy="792000"/>
                  </a:xfrm>
                  <a:prstGeom prst="rect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5"/>
                  </a:lnRef>
                  <a:fillRef idx="2">
                    <a:schemeClr val="accent5"/>
                  </a:fillRef>
                  <a:effectRef idx="1">
                    <a:schemeClr val="accent5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b="1" dirty="0"/>
                  </a:p>
                </p:txBody>
              </p:sp>
              <p:sp>
                <p:nvSpPr>
                  <p:cNvPr id="60" name="Rectangle 82">
                    <a:extLst>
                      <a:ext uri="{FF2B5EF4-FFF2-40B4-BE49-F238E27FC236}">
                        <a16:creationId xmlns:a16="http://schemas.microsoft.com/office/drawing/2014/main" id="{27F01E2E-2919-441F-BC85-A07703F96BF7}"/>
                      </a:ext>
                    </a:extLst>
                  </p:cNvPr>
                  <p:cNvSpPr/>
                  <p:nvPr/>
                </p:nvSpPr>
                <p:spPr>
                  <a:xfrm>
                    <a:off x="5127752" y="3782912"/>
                    <a:ext cx="540000" cy="792000"/>
                  </a:xfrm>
                  <a:prstGeom prst="rect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5"/>
                  </a:lnRef>
                  <a:fillRef idx="2">
                    <a:schemeClr val="accent5"/>
                  </a:fillRef>
                  <a:effectRef idx="1">
                    <a:schemeClr val="accent5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b="1" dirty="0"/>
                  </a:p>
                </p:txBody>
              </p:sp>
              <p:sp>
                <p:nvSpPr>
                  <p:cNvPr id="61" name="Rectangle 83">
                    <a:extLst>
                      <a:ext uri="{FF2B5EF4-FFF2-40B4-BE49-F238E27FC236}">
                        <a16:creationId xmlns:a16="http://schemas.microsoft.com/office/drawing/2014/main" id="{BDA68A0C-E54E-42AC-BA06-142FE002FD5B}"/>
                      </a:ext>
                    </a:extLst>
                  </p:cNvPr>
                  <p:cNvSpPr/>
                  <p:nvPr/>
                </p:nvSpPr>
                <p:spPr>
                  <a:xfrm>
                    <a:off x="5662955" y="3782912"/>
                    <a:ext cx="540000" cy="792000"/>
                  </a:xfrm>
                  <a:prstGeom prst="rect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5"/>
                  </a:lnRef>
                  <a:fillRef idx="2">
                    <a:schemeClr val="accent5"/>
                  </a:fillRef>
                  <a:effectRef idx="1">
                    <a:schemeClr val="accent5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b="1" dirty="0"/>
                  </a:p>
                </p:txBody>
              </p:sp>
            </p:grpSp>
            <p:grpSp>
              <p:nvGrpSpPr>
                <p:cNvPr id="19" name="Group 41">
                  <a:extLst>
                    <a:ext uri="{FF2B5EF4-FFF2-40B4-BE49-F238E27FC236}">
                      <a16:creationId xmlns:a16="http://schemas.microsoft.com/office/drawing/2014/main" id="{37CA3FD5-7357-4D94-B764-18ED6A75E2D2}"/>
                    </a:ext>
                  </a:extLst>
                </p:cNvPr>
                <p:cNvGrpSpPr/>
                <p:nvPr/>
              </p:nvGrpSpPr>
              <p:grpSpPr>
                <a:xfrm>
                  <a:off x="3730331" y="3860700"/>
                  <a:ext cx="4934871" cy="432000"/>
                  <a:chOff x="2991887" y="3782912"/>
                  <a:chExt cx="3211068" cy="792000"/>
                </a:xfrm>
              </p:grpSpPr>
              <p:sp>
                <p:nvSpPr>
                  <p:cNvPr id="50" name="Rectangle 72">
                    <a:extLst>
                      <a:ext uri="{FF2B5EF4-FFF2-40B4-BE49-F238E27FC236}">
                        <a16:creationId xmlns:a16="http://schemas.microsoft.com/office/drawing/2014/main" id="{9FEAE62D-D6D5-46F0-A6AE-96C587B9DA39}"/>
                      </a:ext>
                    </a:extLst>
                  </p:cNvPr>
                  <p:cNvSpPr/>
                  <p:nvPr/>
                </p:nvSpPr>
                <p:spPr>
                  <a:xfrm>
                    <a:off x="2991887" y="3782912"/>
                    <a:ext cx="540000" cy="792000"/>
                  </a:xfrm>
                  <a:prstGeom prst="rect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5"/>
                  </a:lnRef>
                  <a:fillRef idx="2">
                    <a:schemeClr val="accent5"/>
                  </a:fillRef>
                  <a:effectRef idx="1">
                    <a:schemeClr val="accent5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b="1" dirty="0"/>
                  </a:p>
                </p:txBody>
              </p:sp>
              <p:sp>
                <p:nvSpPr>
                  <p:cNvPr id="51" name="Rectangle 73">
                    <a:extLst>
                      <a:ext uri="{FF2B5EF4-FFF2-40B4-BE49-F238E27FC236}">
                        <a16:creationId xmlns:a16="http://schemas.microsoft.com/office/drawing/2014/main" id="{DBCC8B1E-A006-4F41-B13C-A92881B76682}"/>
                      </a:ext>
                    </a:extLst>
                  </p:cNvPr>
                  <p:cNvSpPr/>
                  <p:nvPr/>
                </p:nvSpPr>
                <p:spPr>
                  <a:xfrm>
                    <a:off x="3528552" y="3782912"/>
                    <a:ext cx="540000" cy="792000"/>
                  </a:xfrm>
                  <a:prstGeom prst="rect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6"/>
                  </a:lnRef>
                  <a:fillRef idx="2">
                    <a:schemeClr val="accent6"/>
                  </a:fillRef>
                  <a:effectRef idx="1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b="1" dirty="0"/>
                  </a:p>
                </p:txBody>
              </p:sp>
              <p:sp>
                <p:nvSpPr>
                  <p:cNvPr id="52" name="Rectangle 74">
                    <a:extLst>
                      <a:ext uri="{FF2B5EF4-FFF2-40B4-BE49-F238E27FC236}">
                        <a16:creationId xmlns:a16="http://schemas.microsoft.com/office/drawing/2014/main" id="{F506F1E9-74F1-438A-ADAB-A263FB3300A2}"/>
                      </a:ext>
                    </a:extLst>
                  </p:cNvPr>
                  <p:cNvSpPr/>
                  <p:nvPr/>
                </p:nvSpPr>
                <p:spPr>
                  <a:xfrm>
                    <a:off x="4063312" y="3782912"/>
                    <a:ext cx="540000" cy="792000"/>
                  </a:xfrm>
                  <a:prstGeom prst="rect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5"/>
                  </a:lnRef>
                  <a:fillRef idx="2">
                    <a:schemeClr val="accent5"/>
                  </a:fillRef>
                  <a:effectRef idx="1">
                    <a:schemeClr val="accent5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b="1" dirty="0"/>
                  </a:p>
                </p:txBody>
              </p:sp>
              <p:sp>
                <p:nvSpPr>
                  <p:cNvPr id="53" name="Rectangle 75">
                    <a:extLst>
                      <a:ext uri="{FF2B5EF4-FFF2-40B4-BE49-F238E27FC236}">
                        <a16:creationId xmlns:a16="http://schemas.microsoft.com/office/drawing/2014/main" id="{DB2975A0-8990-43F3-8A0D-9AEC322FB51A}"/>
                      </a:ext>
                    </a:extLst>
                  </p:cNvPr>
                  <p:cNvSpPr/>
                  <p:nvPr/>
                </p:nvSpPr>
                <p:spPr>
                  <a:xfrm>
                    <a:off x="4595532" y="3782912"/>
                    <a:ext cx="540000" cy="792000"/>
                  </a:xfrm>
                  <a:prstGeom prst="rect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5"/>
                  </a:lnRef>
                  <a:fillRef idx="2">
                    <a:schemeClr val="accent5"/>
                  </a:fillRef>
                  <a:effectRef idx="1">
                    <a:schemeClr val="accent5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b="1" dirty="0"/>
                  </a:p>
                </p:txBody>
              </p:sp>
              <p:sp>
                <p:nvSpPr>
                  <p:cNvPr id="54" name="Rectangle 76">
                    <a:extLst>
                      <a:ext uri="{FF2B5EF4-FFF2-40B4-BE49-F238E27FC236}">
                        <a16:creationId xmlns:a16="http://schemas.microsoft.com/office/drawing/2014/main" id="{BD788CBE-696C-4793-99D0-6BD9D634C3A7}"/>
                      </a:ext>
                    </a:extLst>
                  </p:cNvPr>
                  <p:cNvSpPr/>
                  <p:nvPr/>
                </p:nvSpPr>
                <p:spPr>
                  <a:xfrm>
                    <a:off x="5127752" y="3782912"/>
                    <a:ext cx="540000" cy="792000"/>
                  </a:xfrm>
                  <a:prstGeom prst="rect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5"/>
                  </a:lnRef>
                  <a:fillRef idx="2">
                    <a:schemeClr val="accent5"/>
                  </a:fillRef>
                  <a:effectRef idx="1">
                    <a:schemeClr val="accent5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b="1" dirty="0"/>
                  </a:p>
                </p:txBody>
              </p:sp>
              <p:sp>
                <p:nvSpPr>
                  <p:cNvPr id="55" name="Rectangle 77">
                    <a:extLst>
                      <a:ext uri="{FF2B5EF4-FFF2-40B4-BE49-F238E27FC236}">
                        <a16:creationId xmlns:a16="http://schemas.microsoft.com/office/drawing/2014/main" id="{92CED46F-2CDD-4990-82DB-B18D6E0A41E2}"/>
                      </a:ext>
                    </a:extLst>
                  </p:cNvPr>
                  <p:cNvSpPr/>
                  <p:nvPr/>
                </p:nvSpPr>
                <p:spPr>
                  <a:xfrm>
                    <a:off x="5662955" y="3782912"/>
                    <a:ext cx="540000" cy="792000"/>
                  </a:xfrm>
                  <a:prstGeom prst="rect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5"/>
                  </a:lnRef>
                  <a:fillRef idx="2">
                    <a:schemeClr val="accent5"/>
                  </a:fillRef>
                  <a:effectRef idx="1">
                    <a:schemeClr val="accent5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b="1" dirty="0"/>
                  </a:p>
                </p:txBody>
              </p:sp>
            </p:grpSp>
            <p:grpSp>
              <p:nvGrpSpPr>
                <p:cNvPr id="20" name="Group 42">
                  <a:extLst>
                    <a:ext uri="{FF2B5EF4-FFF2-40B4-BE49-F238E27FC236}">
                      <a16:creationId xmlns:a16="http://schemas.microsoft.com/office/drawing/2014/main" id="{CB84AF7F-D93A-4ABC-9580-0EA329FF6EB9}"/>
                    </a:ext>
                  </a:extLst>
                </p:cNvPr>
                <p:cNvGrpSpPr/>
                <p:nvPr/>
              </p:nvGrpSpPr>
              <p:grpSpPr>
                <a:xfrm>
                  <a:off x="3727427" y="5707149"/>
                  <a:ext cx="4934871" cy="432000"/>
                  <a:chOff x="2991887" y="3782912"/>
                  <a:chExt cx="3211068" cy="792000"/>
                </a:xfrm>
              </p:grpSpPr>
              <p:sp>
                <p:nvSpPr>
                  <p:cNvPr id="44" name="Rectangle 66">
                    <a:extLst>
                      <a:ext uri="{FF2B5EF4-FFF2-40B4-BE49-F238E27FC236}">
                        <a16:creationId xmlns:a16="http://schemas.microsoft.com/office/drawing/2014/main" id="{4EC34199-CBFE-47C1-9273-20F4CD7B4E7A}"/>
                      </a:ext>
                    </a:extLst>
                  </p:cNvPr>
                  <p:cNvSpPr/>
                  <p:nvPr/>
                </p:nvSpPr>
                <p:spPr>
                  <a:xfrm>
                    <a:off x="2991887" y="3782912"/>
                    <a:ext cx="540000" cy="792000"/>
                  </a:xfrm>
                  <a:prstGeom prst="rect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5"/>
                  </a:lnRef>
                  <a:fillRef idx="2">
                    <a:schemeClr val="accent5"/>
                  </a:fillRef>
                  <a:effectRef idx="1">
                    <a:schemeClr val="accent5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b="1" dirty="0"/>
                  </a:p>
                </p:txBody>
              </p:sp>
              <p:sp>
                <p:nvSpPr>
                  <p:cNvPr id="45" name="Rectangle 67">
                    <a:extLst>
                      <a:ext uri="{FF2B5EF4-FFF2-40B4-BE49-F238E27FC236}">
                        <a16:creationId xmlns:a16="http://schemas.microsoft.com/office/drawing/2014/main" id="{491277E5-BABF-433E-8384-F9C8BFB1B4A8}"/>
                      </a:ext>
                    </a:extLst>
                  </p:cNvPr>
                  <p:cNvSpPr/>
                  <p:nvPr/>
                </p:nvSpPr>
                <p:spPr>
                  <a:xfrm>
                    <a:off x="3528552" y="3782912"/>
                    <a:ext cx="540000" cy="792000"/>
                  </a:xfrm>
                  <a:prstGeom prst="rect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5"/>
                  </a:lnRef>
                  <a:fillRef idx="2">
                    <a:schemeClr val="accent5"/>
                  </a:fillRef>
                  <a:effectRef idx="1">
                    <a:schemeClr val="accent5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b="1" dirty="0"/>
                  </a:p>
                </p:txBody>
              </p:sp>
              <p:sp>
                <p:nvSpPr>
                  <p:cNvPr id="46" name="Rectangle 68">
                    <a:extLst>
                      <a:ext uri="{FF2B5EF4-FFF2-40B4-BE49-F238E27FC236}">
                        <a16:creationId xmlns:a16="http://schemas.microsoft.com/office/drawing/2014/main" id="{F159FA26-BDC6-4F3E-A1AC-35BE98EBA265}"/>
                      </a:ext>
                    </a:extLst>
                  </p:cNvPr>
                  <p:cNvSpPr/>
                  <p:nvPr/>
                </p:nvSpPr>
                <p:spPr>
                  <a:xfrm>
                    <a:off x="4063312" y="3782912"/>
                    <a:ext cx="540000" cy="792000"/>
                  </a:xfrm>
                  <a:prstGeom prst="rect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5"/>
                  </a:lnRef>
                  <a:fillRef idx="2">
                    <a:schemeClr val="accent5"/>
                  </a:fillRef>
                  <a:effectRef idx="1">
                    <a:schemeClr val="accent5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b="1" dirty="0"/>
                  </a:p>
                </p:txBody>
              </p:sp>
              <p:sp>
                <p:nvSpPr>
                  <p:cNvPr id="47" name="Rectangle 69">
                    <a:extLst>
                      <a:ext uri="{FF2B5EF4-FFF2-40B4-BE49-F238E27FC236}">
                        <a16:creationId xmlns:a16="http://schemas.microsoft.com/office/drawing/2014/main" id="{E3B6C303-9782-44E9-BCF8-F7AD0F821257}"/>
                      </a:ext>
                    </a:extLst>
                  </p:cNvPr>
                  <p:cNvSpPr/>
                  <p:nvPr/>
                </p:nvSpPr>
                <p:spPr>
                  <a:xfrm>
                    <a:off x="4595532" y="3782912"/>
                    <a:ext cx="540000" cy="792000"/>
                  </a:xfrm>
                  <a:prstGeom prst="rect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5"/>
                  </a:lnRef>
                  <a:fillRef idx="2">
                    <a:schemeClr val="accent5"/>
                  </a:fillRef>
                  <a:effectRef idx="1">
                    <a:schemeClr val="accent5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b="1" dirty="0"/>
                  </a:p>
                </p:txBody>
              </p:sp>
              <p:sp>
                <p:nvSpPr>
                  <p:cNvPr id="48" name="Rectangle 70">
                    <a:extLst>
                      <a:ext uri="{FF2B5EF4-FFF2-40B4-BE49-F238E27FC236}">
                        <a16:creationId xmlns:a16="http://schemas.microsoft.com/office/drawing/2014/main" id="{BB8E454E-64A3-4679-8584-4BD3E575AD01}"/>
                      </a:ext>
                    </a:extLst>
                  </p:cNvPr>
                  <p:cNvSpPr/>
                  <p:nvPr/>
                </p:nvSpPr>
                <p:spPr>
                  <a:xfrm>
                    <a:off x="5127752" y="3782912"/>
                    <a:ext cx="540000" cy="792000"/>
                  </a:xfrm>
                  <a:prstGeom prst="rect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5"/>
                  </a:lnRef>
                  <a:fillRef idx="2">
                    <a:schemeClr val="accent5"/>
                  </a:fillRef>
                  <a:effectRef idx="1">
                    <a:schemeClr val="accent5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b="1" dirty="0"/>
                  </a:p>
                </p:txBody>
              </p:sp>
              <p:sp>
                <p:nvSpPr>
                  <p:cNvPr id="49" name="Rectangle 71">
                    <a:extLst>
                      <a:ext uri="{FF2B5EF4-FFF2-40B4-BE49-F238E27FC236}">
                        <a16:creationId xmlns:a16="http://schemas.microsoft.com/office/drawing/2014/main" id="{272CE06F-69B9-407C-8E80-0D292AF3106D}"/>
                      </a:ext>
                    </a:extLst>
                  </p:cNvPr>
                  <p:cNvSpPr/>
                  <p:nvPr/>
                </p:nvSpPr>
                <p:spPr>
                  <a:xfrm>
                    <a:off x="5662955" y="3782912"/>
                    <a:ext cx="540000" cy="792000"/>
                  </a:xfrm>
                  <a:prstGeom prst="rect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6"/>
                  </a:lnRef>
                  <a:fillRef idx="2">
                    <a:schemeClr val="accent6"/>
                  </a:fillRef>
                  <a:effectRef idx="1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b="1" dirty="0"/>
                  </a:p>
                </p:txBody>
              </p: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1" name="TextBox 43">
                      <a:extLst>
                        <a:ext uri="{FF2B5EF4-FFF2-40B4-BE49-F238E27FC236}">
                          <a16:creationId xmlns:a16="http://schemas.microsoft.com/office/drawing/2014/main" id="{AAA2CE57-4A7D-4427-A818-D1A2EBCB309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755433" y="5214150"/>
                      <a:ext cx="896966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⋮</m:t>
                            </m:r>
                          </m:oMath>
                        </m:oMathPara>
                      </a14:m>
                      <a:endParaRPr lang="en-US" sz="2400" b="1" dirty="0"/>
                    </a:p>
                  </p:txBody>
                </p:sp>
              </mc:Choice>
              <mc:Fallback xmlns="">
                <p:sp>
                  <p:nvSpPr>
                    <p:cNvPr id="44" name="TextBox 43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755433" y="5214150"/>
                      <a:ext cx="896966" cy="461665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22" name="TextBox 44">
                  <a:extLst>
                    <a:ext uri="{FF2B5EF4-FFF2-40B4-BE49-F238E27FC236}">
                      <a16:creationId xmlns:a16="http://schemas.microsoft.com/office/drawing/2014/main" id="{580E2572-F776-42FA-9EA3-F74BCD1A8696}"/>
                    </a:ext>
                  </a:extLst>
                </p:cNvPr>
                <p:cNvSpPr txBox="1"/>
                <p:nvPr/>
              </p:nvSpPr>
              <p:spPr>
                <a:xfrm>
                  <a:off x="2689557" y="3071359"/>
                  <a:ext cx="119888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Fold 1</a:t>
                  </a:r>
                </a:p>
              </p:txBody>
            </p:sp>
            <p:sp>
              <p:nvSpPr>
                <p:cNvPr id="23" name="TextBox 45">
                  <a:extLst>
                    <a:ext uri="{FF2B5EF4-FFF2-40B4-BE49-F238E27FC236}">
                      <a16:creationId xmlns:a16="http://schemas.microsoft.com/office/drawing/2014/main" id="{C9A15DDD-8692-42FD-851A-44418511ADEE}"/>
                    </a:ext>
                  </a:extLst>
                </p:cNvPr>
                <p:cNvSpPr txBox="1"/>
                <p:nvPr/>
              </p:nvSpPr>
              <p:spPr>
                <a:xfrm>
                  <a:off x="2689557" y="3876303"/>
                  <a:ext cx="119888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Fold 2</a:t>
                  </a:r>
                </a:p>
              </p:txBody>
            </p:sp>
            <p:sp>
              <p:nvSpPr>
                <p:cNvPr id="24" name="TextBox 46">
                  <a:extLst>
                    <a:ext uri="{FF2B5EF4-FFF2-40B4-BE49-F238E27FC236}">
                      <a16:creationId xmlns:a16="http://schemas.microsoft.com/office/drawing/2014/main" id="{0E80A3A2-EA5A-4DF2-87D9-AAD2394AAF17}"/>
                    </a:ext>
                  </a:extLst>
                </p:cNvPr>
                <p:cNvSpPr txBox="1"/>
                <p:nvPr/>
              </p:nvSpPr>
              <p:spPr>
                <a:xfrm>
                  <a:off x="2689471" y="5742270"/>
                  <a:ext cx="119888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Fold </a:t>
                  </a:r>
                  <a:r>
                    <a:rPr lang="en-US" i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K</a:t>
                  </a:r>
                </a:p>
              </p:txBody>
            </p:sp>
            <p:grpSp>
              <p:nvGrpSpPr>
                <p:cNvPr id="25" name="Group 47">
                  <a:extLst>
                    <a:ext uri="{FF2B5EF4-FFF2-40B4-BE49-F238E27FC236}">
                      <a16:creationId xmlns:a16="http://schemas.microsoft.com/office/drawing/2014/main" id="{B1E17DF6-65B9-4872-A0A7-1FD635E18ED2}"/>
                    </a:ext>
                  </a:extLst>
                </p:cNvPr>
                <p:cNvGrpSpPr/>
                <p:nvPr/>
              </p:nvGrpSpPr>
              <p:grpSpPr>
                <a:xfrm>
                  <a:off x="3730331" y="4694213"/>
                  <a:ext cx="4934871" cy="432000"/>
                  <a:chOff x="2991887" y="3782912"/>
                  <a:chExt cx="3211068" cy="792000"/>
                </a:xfrm>
              </p:grpSpPr>
              <p:sp>
                <p:nvSpPr>
                  <p:cNvPr id="38" name="Rectangle 60">
                    <a:extLst>
                      <a:ext uri="{FF2B5EF4-FFF2-40B4-BE49-F238E27FC236}">
                        <a16:creationId xmlns:a16="http://schemas.microsoft.com/office/drawing/2014/main" id="{C2BBBF57-62A3-4438-A288-26AC6E005C0B}"/>
                      </a:ext>
                    </a:extLst>
                  </p:cNvPr>
                  <p:cNvSpPr/>
                  <p:nvPr/>
                </p:nvSpPr>
                <p:spPr>
                  <a:xfrm>
                    <a:off x="2991887" y="3782912"/>
                    <a:ext cx="540000" cy="792000"/>
                  </a:xfrm>
                  <a:prstGeom prst="rect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5"/>
                  </a:lnRef>
                  <a:fillRef idx="2">
                    <a:schemeClr val="accent5"/>
                  </a:fillRef>
                  <a:effectRef idx="1">
                    <a:schemeClr val="accent5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b="1" dirty="0"/>
                  </a:p>
                </p:txBody>
              </p:sp>
              <p:sp>
                <p:nvSpPr>
                  <p:cNvPr id="39" name="Rectangle 61">
                    <a:extLst>
                      <a:ext uri="{FF2B5EF4-FFF2-40B4-BE49-F238E27FC236}">
                        <a16:creationId xmlns:a16="http://schemas.microsoft.com/office/drawing/2014/main" id="{2C8D972F-AAF2-42D1-AC71-A5072B3AD792}"/>
                      </a:ext>
                    </a:extLst>
                  </p:cNvPr>
                  <p:cNvSpPr/>
                  <p:nvPr/>
                </p:nvSpPr>
                <p:spPr>
                  <a:xfrm>
                    <a:off x="3528552" y="3782912"/>
                    <a:ext cx="540000" cy="792000"/>
                  </a:xfrm>
                  <a:prstGeom prst="rect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5"/>
                  </a:lnRef>
                  <a:fillRef idx="2">
                    <a:schemeClr val="accent5"/>
                  </a:fillRef>
                  <a:effectRef idx="1">
                    <a:schemeClr val="accent5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b="1" dirty="0"/>
                  </a:p>
                </p:txBody>
              </p:sp>
              <p:sp>
                <p:nvSpPr>
                  <p:cNvPr id="40" name="Rectangle 62">
                    <a:extLst>
                      <a:ext uri="{FF2B5EF4-FFF2-40B4-BE49-F238E27FC236}">
                        <a16:creationId xmlns:a16="http://schemas.microsoft.com/office/drawing/2014/main" id="{5B9FE245-69B5-4799-B7E2-9B82F858D251}"/>
                      </a:ext>
                    </a:extLst>
                  </p:cNvPr>
                  <p:cNvSpPr/>
                  <p:nvPr/>
                </p:nvSpPr>
                <p:spPr>
                  <a:xfrm>
                    <a:off x="4063312" y="3782912"/>
                    <a:ext cx="540000" cy="792000"/>
                  </a:xfrm>
                  <a:prstGeom prst="rect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6"/>
                  </a:lnRef>
                  <a:fillRef idx="2">
                    <a:schemeClr val="accent6"/>
                  </a:fillRef>
                  <a:effectRef idx="1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b="1" dirty="0"/>
                  </a:p>
                </p:txBody>
              </p:sp>
              <p:sp>
                <p:nvSpPr>
                  <p:cNvPr id="41" name="Rectangle 63">
                    <a:extLst>
                      <a:ext uri="{FF2B5EF4-FFF2-40B4-BE49-F238E27FC236}">
                        <a16:creationId xmlns:a16="http://schemas.microsoft.com/office/drawing/2014/main" id="{5D41B354-C9E0-4539-848A-F22EDB4AE54C}"/>
                      </a:ext>
                    </a:extLst>
                  </p:cNvPr>
                  <p:cNvSpPr/>
                  <p:nvPr/>
                </p:nvSpPr>
                <p:spPr>
                  <a:xfrm>
                    <a:off x="4595532" y="3782912"/>
                    <a:ext cx="540000" cy="792000"/>
                  </a:xfrm>
                  <a:prstGeom prst="rect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5"/>
                  </a:lnRef>
                  <a:fillRef idx="2">
                    <a:schemeClr val="accent5"/>
                  </a:fillRef>
                  <a:effectRef idx="1">
                    <a:schemeClr val="accent5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b="1" dirty="0"/>
                  </a:p>
                </p:txBody>
              </p:sp>
              <p:sp>
                <p:nvSpPr>
                  <p:cNvPr id="42" name="Rectangle 64">
                    <a:extLst>
                      <a:ext uri="{FF2B5EF4-FFF2-40B4-BE49-F238E27FC236}">
                        <a16:creationId xmlns:a16="http://schemas.microsoft.com/office/drawing/2014/main" id="{FD996D3C-78E4-4A66-9062-D31AE294CE78}"/>
                      </a:ext>
                    </a:extLst>
                  </p:cNvPr>
                  <p:cNvSpPr/>
                  <p:nvPr/>
                </p:nvSpPr>
                <p:spPr>
                  <a:xfrm>
                    <a:off x="5127752" y="3782912"/>
                    <a:ext cx="540000" cy="792000"/>
                  </a:xfrm>
                  <a:prstGeom prst="rect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5"/>
                  </a:lnRef>
                  <a:fillRef idx="2">
                    <a:schemeClr val="accent5"/>
                  </a:fillRef>
                  <a:effectRef idx="1">
                    <a:schemeClr val="accent5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b="1" dirty="0"/>
                  </a:p>
                </p:txBody>
              </p:sp>
              <p:sp>
                <p:nvSpPr>
                  <p:cNvPr id="43" name="Rectangle 65">
                    <a:extLst>
                      <a:ext uri="{FF2B5EF4-FFF2-40B4-BE49-F238E27FC236}">
                        <a16:creationId xmlns:a16="http://schemas.microsoft.com/office/drawing/2014/main" id="{83FA4477-12F7-4EAD-A57B-9283F8855254}"/>
                      </a:ext>
                    </a:extLst>
                  </p:cNvPr>
                  <p:cNvSpPr/>
                  <p:nvPr/>
                </p:nvSpPr>
                <p:spPr>
                  <a:xfrm>
                    <a:off x="5662955" y="3782912"/>
                    <a:ext cx="540000" cy="792000"/>
                  </a:xfrm>
                  <a:prstGeom prst="rect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5"/>
                  </a:lnRef>
                  <a:fillRef idx="2">
                    <a:schemeClr val="accent5"/>
                  </a:fillRef>
                  <a:effectRef idx="1">
                    <a:schemeClr val="accent5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b="1" dirty="0"/>
                  </a:p>
                </p:txBody>
              </p:sp>
            </p:grpSp>
            <p:sp>
              <p:nvSpPr>
                <p:cNvPr id="26" name="TextBox 48">
                  <a:extLst>
                    <a:ext uri="{FF2B5EF4-FFF2-40B4-BE49-F238E27FC236}">
                      <a16:creationId xmlns:a16="http://schemas.microsoft.com/office/drawing/2014/main" id="{CAC51188-A7DE-4D54-A5B1-8AB44F832545}"/>
                    </a:ext>
                  </a:extLst>
                </p:cNvPr>
                <p:cNvSpPr txBox="1"/>
                <p:nvPr/>
              </p:nvSpPr>
              <p:spPr>
                <a:xfrm>
                  <a:off x="2689557" y="4714000"/>
                  <a:ext cx="119888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Fold 3</a:t>
                  </a:r>
                </a:p>
              </p:txBody>
            </p:sp>
            <p:sp>
              <p:nvSpPr>
                <p:cNvPr id="27" name="TextBox 49">
                  <a:extLst>
                    <a:ext uri="{FF2B5EF4-FFF2-40B4-BE49-F238E27FC236}">
                      <a16:creationId xmlns:a16="http://schemas.microsoft.com/office/drawing/2014/main" id="{F8DC9EB8-CD34-4B50-AD14-C0CD2E101036}"/>
                    </a:ext>
                  </a:extLst>
                </p:cNvPr>
                <p:cNvSpPr txBox="1"/>
                <p:nvPr/>
              </p:nvSpPr>
              <p:spPr>
                <a:xfrm>
                  <a:off x="3727427" y="3052217"/>
                  <a:ext cx="112394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Test</a:t>
                  </a:r>
                </a:p>
              </p:txBody>
            </p:sp>
            <p:sp>
              <p:nvSpPr>
                <p:cNvPr id="28" name="Rectangle 50">
                  <a:extLst>
                    <a:ext uri="{FF2B5EF4-FFF2-40B4-BE49-F238E27FC236}">
                      <a16:creationId xmlns:a16="http://schemas.microsoft.com/office/drawing/2014/main" id="{F421079A-5765-4F4E-9E27-2BF5EA2C0C5B}"/>
                    </a:ext>
                  </a:extLst>
                </p:cNvPr>
                <p:cNvSpPr/>
                <p:nvPr/>
              </p:nvSpPr>
              <p:spPr>
                <a:xfrm>
                  <a:off x="9348935" y="3844969"/>
                  <a:ext cx="1151377" cy="432000"/>
                </a:xfrm>
                <a:prstGeom prst="rect">
                  <a:avLst/>
                </a:prstGeom>
                <a:ln w="12700"/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b="1" dirty="0">
                      <a:cs typeface="Arial" panose="020B0604020202020204" pitchFamily="34" charset="0"/>
                    </a:rPr>
                    <a:t>Model 2</a:t>
                  </a:r>
                </a:p>
              </p:txBody>
            </p:sp>
            <p:sp>
              <p:nvSpPr>
                <p:cNvPr id="29" name="Rectangle 51">
                  <a:extLst>
                    <a:ext uri="{FF2B5EF4-FFF2-40B4-BE49-F238E27FC236}">
                      <a16:creationId xmlns:a16="http://schemas.microsoft.com/office/drawing/2014/main" id="{1B1168FB-0DD8-4F7D-970B-0F6684FA6EC2}"/>
                    </a:ext>
                  </a:extLst>
                </p:cNvPr>
                <p:cNvSpPr/>
                <p:nvPr/>
              </p:nvSpPr>
              <p:spPr>
                <a:xfrm>
                  <a:off x="9348933" y="4682666"/>
                  <a:ext cx="1151377" cy="432000"/>
                </a:xfrm>
                <a:prstGeom prst="rect">
                  <a:avLst/>
                </a:prstGeom>
                <a:ln w="12700"/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b="1" dirty="0">
                      <a:cs typeface="Arial" panose="020B0604020202020204" pitchFamily="34" charset="0"/>
                    </a:rPr>
                    <a:t>Model 3</a:t>
                  </a:r>
                </a:p>
              </p:txBody>
            </p:sp>
            <p:sp>
              <p:nvSpPr>
                <p:cNvPr id="30" name="Rectangle 52">
                  <a:extLst>
                    <a:ext uri="{FF2B5EF4-FFF2-40B4-BE49-F238E27FC236}">
                      <a16:creationId xmlns:a16="http://schemas.microsoft.com/office/drawing/2014/main" id="{8FB36273-32E4-4372-A190-0BE0CAF68DAE}"/>
                    </a:ext>
                  </a:extLst>
                </p:cNvPr>
                <p:cNvSpPr/>
                <p:nvPr/>
              </p:nvSpPr>
              <p:spPr>
                <a:xfrm>
                  <a:off x="9348933" y="5707149"/>
                  <a:ext cx="1151377" cy="432000"/>
                </a:xfrm>
                <a:prstGeom prst="rect">
                  <a:avLst/>
                </a:prstGeom>
                <a:ln w="12700"/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b="1" dirty="0">
                      <a:cs typeface="Arial" panose="020B0604020202020204" pitchFamily="34" charset="0"/>
                    </a:rPr>
                    <a:t>Model </a:t>
                  </a:r>
                  <a:r>
                    <a:rPr lang="en-US" sz="1200" i="1" dirty="0">
                      <a:cs typeface="Arial" panose="020B0604020202020204" pitchFamily="34" charset="0"/>
                    </a:rPr>
                    <a:t>K</a:t>
                  </a:r>
                </a:p>
              </p:txBody>
            </p:sp>
            <p:sp>
              <p:nvSpPr>
                <p:cNvPr id="31" name="TextBox 53">
                  <a:extLst>
                    <a:ext uri="{FF2B5EF4-FFF2-40B4-BE49-F238E27FC236}">
                      <a16:creationId xmlns:a16="http://schemas.microsoft.com/office/drawing/2014/main" id="{BC4A52EA-9615-4417-8E74-50B5078DAD10}"/>
                    </a:ext>
                  </a:extLst>
                </p:cNvPr>
                <p:cNvSpPr txBox="1"/>
                <p:nvPr/>
              </p:nvSpPr>
              <p:spPr>
                <a:xfrm>
                  <a:off x="4552197" y="3886492"/>
                  <a:ext cx="112394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Test</a:t>
                  </a:r>
                </a:p>
              </p:txBody>
            </p:sp>
            <p:sp>
              <p:nvSpPr>
                <p:cNvPr id="32" name="TextBox 54">
                  <a:extLst>
                    <a:ext uri="{FF2B5EF4-FFF2-40B4-BE49-F238E27FC236}">
                      <a16:creationId xmlns:a16="http://schemas.microsoft.com/office/drawing/2014/main" id="{6D4FF4C9-6697-48FD-B68F-A71D5D03E000}"/>
                    </a:ext>
                  </a:extLst>
                </p:cNvPr>
                <p:cNvSpPr txBox="1"/>
                <p:nvPr/>
              </p:nvSpPr>
              <p:spPr>
                <a:xfrm>
                  <a:off x="5396500" y="4714000"/>
                  <a:ext cx="112394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Test</a:t>
                  </a:r>
                </a:p>
              </p:txBody>
            </p:sp>
            <p:sp>
              <p:nvSpPr>
                <p:cNvPr id="33" name="TextBox 55">
                  <a:extLst>
                    <a:ext uri="{FF2B5EF4-FFF2-40B4-BE49-F238E27FC236}">
                      <a16:creationId xmlns:a16="http://schemas.microsoft.com/office/drawing/2014/main" id="{E36F3605-6348-48EA-A26B-F6D275BA5628}"/>
                    </a:ext>
                  </a:extLst>
                </p:cNvPr>
                <p:cNvSpPr txBox="1"/>
                <p:nvPr/>
              </p:nvSpPr>
              <p:spPr>
                <a:xfrm>
                  <a:off x="7870479" y="5738482"/>
                  <a:ext cx="112394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Test</a:t>
                  </a:r>
                </a:p>
              </p:txBody>
            </p:sp>
            <p:sp>
              <p:nvSpPr>
                <p:cNvPr id="34" name="Right Arrow 56">
                  <a:extLst>
                    <a:ext uri="{FF2B5EF4-FFF2-40B4-BE49-F238E27FC236}">
                      <a16:creationId xmlns:a16="http://schemas.microsoft.com/office/drawing/2014/main" id="{707B0E90-9DB8-4DDA-A12A-9BBF401C47E5}"/>
                    </a:ext>
                  </a:extLst>
                </p:cNvPr>
                <p:cNvSpPr/>
                <p:nvPr/>
              </p:nvSpPr>
              <p:spPr>
                <a:xfrm>
                  <a:off x="8753037" y="3142226"/>
                  <a:ext cx="522000" cy="207823"/>
                </a:xfrm>
                <a:prstGeom prst="rightArrow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" name="Right Arrow 57">
                  <a:extLst>
                    <a:ext uri="{FF2B5EF4-FFF2-40B4-BE49-F238E27FC236}">
                      <a16:creationId xmlns:a16="http://schemas.microsoft.com/office/drawing/2014/main" id="{2F5B9D8F-0CA3-460C-8EA2-695BBDF82AFB}"/>
                    </a:ext>
                  </a:extLst>
                </p:cNvPr>
                <p:cNvSpPr/>
                <p:nvPr/>
              </p:nvSpPr>
              <p:spPr>
                <a:xfrm>
                  <a:off x="8753037" y="3957057"/>
                  <a:ext cx="522000" cy="207823"/>
                </a:xfrm>
                <a:prstGeom prst="rightArrow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" name="Right Arrow 58">
                  <a:extLst>
                    <a:ext uri="{FF2B5EF4-FFF2-40B4-BE49-F238E27FC236}">
                      <a16:creationId xmlns:a16="http://schemas.microsoft.com/office/drawing/2014/main" id="{75D84281-A1E8-4019-8ABF-CDEB7EDAEEEA}"/>
                    </a:ext>
                  </a:extLst>
                </p:cNvPr>
                <p:cNvSpPr/>
                <p:nvPr/>
              </p:nvSpPr>
              <p:spPr>
                <a:xfrm>
                  <a:off x="8753037" y="4799619"/>
                  <a:ext cx="522000" cy="207823"/>
                </a:xfrm>
                <a:prstGeom prst="rightArrow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" name="Right Arrow 59">
                  <a:extLst>
                    <a:ext uri="{FF2B5EF4-FFF2-40B4-BE49-F238E27FC236}">
                      <a16:creationId xmlns:a16="http://schemas.microsoft.com/office/drawing/2014/main" id="{AFC6C355-DC84-46EB-8DFD-2C21F838601C}"/>
                    </a:ext>
                  </a:extLst>
                </p:cNvPr>
                <p:cNvSpPr/>
                <p:nvPr/>
              </p:nvSpPr>
              <p:spPr>
                <a:xfrm>
                  <a:off x="8781669" y="5819237"/>
                  <a:ext cx="522000" cy="207823"/>
                </a:xfrm>
                <a:prstGeom prst="rightArrow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5" name="Right Brace 37">
                <a:extLst>
                  <a:ext uri="{FF2B5EF4-FFF2-40B4-BE49-F238E27FC236}">
                    <a16:creationId xmlns:a16="http://schemas.microsoft.com/office/drawing/2014/main" id="{18B84657-E9EE-4C66-B666-C5F15921F8CF}"/>
                  </a:ext>
                </a:extLst>
              </p:cNvPr>
              <p:cNvSpPr/>
              <p:nvPr/>
            </p:nvSpPr>
            <p:spPr>
              <a:xfrm>
                <a:off x="9572923" y="3002222"/>
                <a:ext cx="160031" cy="3100543"/>
              </a:xfrm>
              <a:prstGeom prst="righ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TextBox 38">
                <a:extLst>
                  <a:ext uri="{FF2B5EF4-FFF2-40B4-BE49-F238E27FC236}">
                    <a16:creationId xmlns:a16="http://schemas.microsoft.com/office/drawing/2014/main" id="{B6268CA8-99B0-4AA6-AF1A-CAD1C52B1E31}"/>
                  </a:ext>
                </a:extLst>
              </p:cNvPr>
              <p:cNvSpPr txBox="1"/>
              <p:nvPr/>
            </p:nvSpPr>
            <p:spPr>
              <a:xfrm>
                <a:off x="7709328" y="2665643"/>
                <a:ext cx="11239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Fit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0">
                  <a:extLst>
                    <a:ext uri="{FF2B5EF4-FFF2-40B4-BE49-F238E27FC236}">
                      <a16:creationId xmlns:a16="http://schemas.microsoft.com/office/drawing/2014/main" id="{B40545E8-4B20-4185-A602-31B92B23E2A8}"/>
                    </a:ext>
                  </a:extLst>
                </p:cNvPr>
                <p:cNvSpPr txBox="1"/>
                <p:nvPr/>
              </p:nvSpPr>
              <p:spPr>
                <a:xfrm>
                  <a:off x="7354285" y="4785528"/>
                  <a:ext cx="896966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⋮</m:t>
                        </m:r>
                      </m:oMath>
                    </m:oMathPara>
                  </a14:m>
                  <a:endParaRPr lang="en-US" sz="2400" b="1" dirty="0"/>
                </a:p>
              </p:txBody>
            </p:sp>
          </mc:Choice>
          <mc:Fallback xmlns="">
            <p:sp>
              <p:nvSpPr>
                <p:cNvPr id="91" name="TextBox 9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54285" y="4785528"/>
                  <a:ext cx="896966" cy="46166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91">
                  <a:extLst>
                    <a:ext uri="{FF2B5EF4-FFF2-40B4-BE49-F238E27FC236}">
                      <a16:creationId xmlns:a16="http://schemas.microsoft.com/office/drawing/2014/main" id="{38098026-09A2-4E1E-9603-3D8A8CEAE1EC}"/>
                    </a:ext>
                  </a:extLst>
                </p:cNvPr>
                <p:cNvSpPr txBox="1"/>
                <p:nvPr/>
              </p:nvSpPr>
              <p:spPr>
                <a:xfrm>
                  <a:off x="575889" y="4818276"/>
                  <a:ext cx="896966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⋮</m:t>
                        </m:r>
                      </m:oMath>
                    </m:oMathPara>
                  </a14:m>
                  <a:endParaRPr lang="en-US" sz="2400" b="1" dirty="0"/>
                </a:p>
              </p:txBody>
            </p:sp>
          </mc:Choice>
          <mc:Fallback xmlns="">
            <p:sp>
              <p:nvSpPr>
                <p:cNvPr id="92" name="TextBox 9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5889" y="4818276"/>
                  <a:ext cx="896966" cy="46166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8" name="TextBox 93">
            <a:extLst>
              <a:ext uri="{FF2B5EF4-FFF2-40B4-BE49-F238E27FC236}">
                <a16:creationId xmlns:a16="http://schemas.microsoft.com/office/drawing/2014/main" id="{75AF2E72-AFFD-4AF9-A49B-836BA4C1D0AC}"/>
              </a:ext>
            </a:extLst>
          </p:cNvPr>
          <p:cNvSpPr txBox="1"/>
          <p:nvPr/>
        </p:nvSpPr>
        <p:spPr>
          <a:xfrm>
            <a:off x="9598270" y="4518084"/>
            <a:ext cx="144389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Estimate predictive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performance</a:t>
            </a:r>
          </a:p>
        </p:txBody>
      </p:sp>
      <p:sp>
        <p:nvSpPr>
          <p:cNvPr id="69" name="CasellaDiTesto 68">
            <a:extLst>
              <a:ext uri="{FF2B5EF4-FFF2-40B4-BE49-F238E27FC236}">
                <a16:creationId xmlns:a16="http://schemas.microsoft.com/office/drawing/2014/main" id="{5948113E-03FF-4649-95E8-D96E75ECDFCA}"/>
              </a:ext>
            </a:extLst>
          </p:cNvPr>
          <p:cNvSpPr txBox="1"/>
          <p:nvPr/>
        </p:nvSpPr>
        <p:spPr>
          <a:xfrm>
            <a:off x="3640033" y="2694683"/>
            <a:ext cx="5324660" cy="12003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it-IT" dirty="0"/>
          </a:p>
          <a:p>
            <a:pPr algn="ctr"/>
            <a:r>
              <a:rPr lang="it-IT" b="1" dirty="0">
                <a:solidFill>
                  <a:schemeClr val="tx1"/>
                </a:solidFill>
              </a:rPr>
              <a:t>In </a:t>
            </a:r>
            <a:r>
              <a:rPr lang="it-IT" b="1" dirty="0" err="1">
                <a:solidFill>
                  <a:schemeClr val="tx1"/>
                </a:solidFill>
              </a:rPr>
              <a:t>practice</a:t>
            </a:r>
            <a:r>
              <a:rPr lang="it-IT" b="1" dirty="0">
                <a:solidFill>
                  <a:schemeClr val="tx1"/>
                </a:solidFill>
              </a:rPr>
              <a:t>: INFEASIBLE!!!</a:t>
            </a:r>
          </a:p>
          <a:p>
            <a:pPr algn="ctr"/>
            <a:r>
              <a:rPr lang="it-IT" b="1" dirty="0">
                <a:solidFill>
                  <a:srgbClr val="FF0000"/>
                </a:solidFill>
              </a:rPr>
              <a:t>Too high </a:t>
            </a:r>
            <a:r>
              <a:rPr lang="it-IT" b="1" dirty="0" err="1">
                <a:solidFill>
                  <a:srgbClr val="FF0000"/>
                </a:solidFill>
              </a:rPr>
              <a:t>computational</a:t>
            </a:r>
            <a:r>
              <a:rPr lang="it-IT" b="1" dirty="0">
                <a:solidFill>
                  <a:srgbClr val="FF0000"/>
                </a:solidFill>
              </a:rPr>
              <a:t> cost for MCMC</a:t>
            </a:r>
          </a:p>
          <a:p>
            <a:pPr algn="ctr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913284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tangolo 12">
            <a:extLst>
              <a:ext uri="{FF2B5EF4-FFF2-40B4-BE49-F238E27FC236}">
                <a16:creationId xmlns:a16="http://schemas.microsoft.com/office/drawing/2014/main" id="{CB0F3CC7-D155-4DED-B513-5B4595C79FD5}"/>
              </a:ext>
            </a:extLst>
          </p:cNvPr>
          <p:cNvSpPr/>
          <p:nvPr/>
        </p:nvSpPr>
        <p:spPr>
          <a:xfrm>
            <a:off x="74811" y="6393984"/>
            <a:ext cx="12042378" cy="38305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7B954650-793E-441E-B65B-6ABC0362C7E5}"/>
              </a:ext>
            </a:extLst>
          </p:cNvPr>
          <p:cNvSpPr txBox="1"/>
          <p:nvPr/>
        </p:nvSpPr>
        <p:spPr>
          <a:xfrm>
            <a:off x="209548" y="6393984"/>
            <a:ext cx="11791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Bayesian Data Analysis – A Primer                    Workshop 2021                    Marco D’Alessandro (PhD)                    ISTC CNR </a:t>
            </a:r>
            <a:r>
              <a:rPr lang="it-IT" dirty="0" err="1">
                <a:solidFill>
                  <a:schemeClr val="bg1"/>
                </a:solidFill>
              </a:rPr>
              <a:t>Italy</a:t>
            </a:r>
            <a:r>
              <a:rPr lang="it-IT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14ECC785-5DEA-489D-A069-1611B7AFC0FB}"/>
              </a:ext>
            </a:extLst>
          </p:cNvPr>
          <p:cNvSpPr/>
          <p:nvPr/>
        </p:nvSpPr>
        <p:spPr>
          <a:xfrm>
            <a:off x="2930788" y="731664"/>
            <a:ext cx="6330423" cy="6463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it-IT" sz="3600" b="1" dirty="0" err="1"/>
              <a:t>Bayesian</a:t>
            </a:r>
            <a:r>
              <a:rPr lang="it-IT" sz="3600" b="1" dirty="0"/>
              <a:t> Model </a:t>
            </a:r>
            <a:r>
              <a:rPr lang="it-IT" sz="3600" b="1" dirty="0" err="1"/>
              <a:t>Comparison</a:t>
            </a:r>
            <a:endParaRPr lang="it-IT" sz="2400" b="1" dirty="0">
              <a:solidFill>
                <a:srgbClr val="FF0000"/>
              </a:solidFill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2C90A634-AD57-4452-9050-9FAF0C4A6AFF}"/>
              </a:ext>
            </a:extLst>
          </p:cNvPr>
          <p:cNvSpPr txBox="1"/>
          <p:nvPr/>
        </p:nvSpPr>
        <p:spPr>
          <a:xfrm>
            <a:off x="3041641" y="1585914"/>
            <a:ext cx="61087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b="1" dirty="0" err="1">
                <a:solidFill>
                  <a:srgbClr val="FF0000"/>
                </a:solidFill>
              </a:rPr>
              <a:t>Leave</a:t>
            </a:r>
            <a:r>
              <a:rPr lang="it-IT" sz="2800" b="1" dirty="0">
                <a:solidFill>
                  <a:srgbClr val="FF0000"/>
                </a:solidFill>
              </a:rPr>
              <a:t>-One-Out Cross-</a:t>
            </a:r>
            <a:r>
              <a:rPr lang="it-IT" sz="2800" b="1" dirty="0" err="1">
                <a:solidFill>
                  <a:srgbClr val="FF0000"/>
                </a:solidFill>
              </a:rPr>
              <a:t>Validation</a:t>
            </a:r>
            <a:r>
              <a:rPr lang="it-IT" sz="2800" b="1" dirty="0">
                <a:solidFill>
                  <a:srgbClr val="FF0000"/>
                </a:solidFill>
              </a:rPr>
              <a:t> (LOO)</a:t>
            </a:r>
          </a:p>
        </p:txBody>
      </p:sp>
      <p:sp>
        <p:nvSpPr>
          <p:cNvPr id="70" name="Rettangolo 69">
            <a:extLst>
              <a:ext uri="{FF2B5EF4-FFF2-40B4-BE49-F238E27FC236}">
                <a16:creationId xmlns:a16="http://schemas.microsoft.com/office/drawing/2014/main" id="{23620176-38B1-407D-BB90-CA8C5AE365E2}"/>
              </a:ext>
            </a:extLst>
          </p:cNvPr>
          <p:cNvSpPr/>
          <p:nvPr/>
        </p:nvSpPr>
        <p:spPr>
          <a:xfrm>
            <a:off x="10167616" y="6010930"/>
            <a:ext cx="19495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Vehtari</a:t>
            </a:r>
            <a:r>
              <a:rPr lang="en-US" dirty="0"/>
              <a:t> et al, 2019 </a:t>
            </a:r>
            <a:endParaRPr lang="it-IT" dirty="0"/>
          </a:p>
        </p:txBody>
      </p:sp>
      <p:sp>
        <p:nvSpPr>
          <p:cNvPr id="3" name="Ovale 2">
            <a:extLst>
              <a:ext uri="{FF2B5EF4-FFF2-40B4-BE49-F238E27FC236}">
                <a16:creationId xmlns:a16="http://schemas.microsoft.com/office/drawing/2014/main" id="{BA98EAB5-6DD2-407E-82D0-493E1AE5E637}"/>
              </a:ext>
            </a:extLst>
          </p:cNvPr>
          <p:cNvSpPr/>
          <p:nvPr/>
        </p:nvSpPr>
        <p:spPr>
          <a:xfrm>
            <a:off x="942247" y="2525095"/>
            <a:ext cx="1571771" cy="1627464"/>
          </a:xfrm>
          <a:prstGeom prst="ellipse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DAE8B32E-0022-4EEC-B8C5-F8511274B585}"/>
                  </a:ext>
                </a:extLst>
              </p:cNvPr>
              <p:cNvSpPr txBox="1"/>
              <p:nvPr/>
            </p:nvSpPr>
            <p:spPr>
              <a:xfrm>
                <a:off x="1223496" y="4154882"/>
                <a:ext cx="114790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b="1" dirty="0">
                    <a:solidFill>
                      <a:schemeClr val="accent1">
                        <a:lumMod val="75000"/>
                      </a:schemeClr>
                    </a:solidFill>
                  </a:rPr>
                  <a:t>DATA </a:t>
                </a:r>
                <a14:m>
                  <m:oMath xmlns:m="http://schemas.openxmlformats.org/officeDocument/2006/math">
                    <m:r>
                      <a:rPr lang="it-IT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it-IT" b="1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DAE8B32E-0022-4EEC-B8C5-F8511274B5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3496" y="4154882"/>
                <a:ext cx="1147909" cy="369332"/>
              </a:xfrm>
              <a:prstGeom prst="rect">
                <a:avLst/>
              </a:prstGeom>
              <a:blipFill>
                <a:blip r:embed="rId2"/>
                <a:stretch>
                  <a:fillRect l="-4787" t="-10000" b="-2666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igura a mano libera: forma 4">
            <a:extLst>
              <a:ext uri="{FF2B5EF4-FFF2-40B4-BE49-F238E27FC236}">
                <a16:creationId xmlns:a16="http://schemas.microsoft.com/office/drawing/2014/main" id="{26DA8A6B-B78D-46C2-A67E-A7C0C3C275B1}"/>
              </a:ext>
            </a:extLst>
          </p:cNvPr>
          <p:cNvSpPr/>
          <p:nvPr/>
        </p:nvSpPr>
        <p:spPr>
          <a:xfrm>
            <a:off x="2083149" y="2583818"/>
            <a:ext cx="813732" cy="428957"/>
          </a:xfrm>
          <a:custGeom>
            <a:avLst/>
            <a:gdLst>
              <a:gd name="connsiteX0" fmla="*/ 0 w 813732"/>
              <a:gd name="connsiteY0" fmla="*/ 402671 h 428957"/>
              <a:gd name="connsiteX1" fmla="*/ 528507 w 813732"/>
              <a:gd name="connsiteY1" fmla="*/ 385893 h 428957"/>
              <a:gd name="connsiteX2" fmla="*/ 813732 w 813732"/>
              <a:gd name="connsiteY2" fmla="*/ 0 h 428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13732" h="428957">
                <a:moveTo>
                  <a:pt x="0" y="402671"/>
                </a:moveTo>
                <a:cubicBezTo>
                  <a:pt x="196442" y="427838"/>
                  <a:pt x="392885" y="453005"/>
                  <a:pt x="528507" y="385893"/>
                </a:cubicBezTo>
                <a:cubicBezTo>
                  <a:pt x="664129" y="318781"/>
                  <a:pt x="752213" y="89482"/>
                  <a:pt x="813732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CasellaDiTesto 71">
                <a:extLst>
                  <a:ext uri="{FF2B5EF4-FFF2-40B4-BE49-F238E27FC236}">
                    <a16:creationId xmlns:a16="http://schemas.microsoft.com/office/drawing/2014/main" id="{7B0362D2-9E31-4336-8411-B0C85A4328B3}"/>
                  </a:ext>
                </a:extLst>
              </p:cNvPr>
              <p:cNvSpPr txBox="1"/>
              <p:nvPr/>
            </p:nvSpPr>
            <p:spPr>
              <a:xfrm>
                <a:off x="2052413" y="2242667"/>
                <a:ext cx="202068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/>
                  <a:t>Drop </a:t>
                </a:r>
                <a:r>
                  <a:rPr lang="it-IT" dirty="0" err="1"/>
                  <a:t>obsevation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𝑦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it-IT" dirty="0"/>
                  <a:t> </a:t>
                </a:r>
              </a:p>
            </p:txBody>
          </p:sp>
        </mc:Choice>
        <mc:Fallback xmlns="">
          <p:sp>
            <p:nvSpPr>
              <p:cNvPr id="72" name="CasellaDiTesto 71">
                <a:extLst>
                  <a:ext uri="{FF2B5EF4-FFF2-40B4-BE49-F238E27FC236}">
                    <a16:creationId xmlns:a16="http://schemas.microsoft.com/office/drawing/2014/main" id="{7B0362D2-9E31-4336-8411-B0C85A4328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2413" y="2242667"/>
                <a:ext cx="2020685" cy="369332"/>
              </a:xfrm>
              <a:prstGeom prst="rect">
                <a:avLst/>
              </a:prstGeom>
              <a:blipFill>
                <a:blip r:embed="rId3"/>
                <a:stretch>
                  <a:fillRect l="-2719" t="-10000" b="-2666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Ovale 72">
            <a:extLst>
              <a:ext uri="{FF2B5EF4-FFF2-40B4-BE49-F238E27FC236}">
                <a16:creationId xmlns:a16="http://schemas.microsoft.com/office/drawing/2014/main" id="{DF0EE296-7A2A-4D20-A045-27A39E09EFFE}"/>
              </a:ext>
            </a:extLst>
          </p:cNvPr>
          <p:cNvSpPr/>
          <p:nvPr/>
        </p:nvSpPr>
        <p:spPr>
          <a:xfrm>
            <a:off x="1988192" y="2915256"/>
            <a:ext cx="108636" cy="1112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4" name="Ovale 73">
            <a:extLst>
              <a:ext uri="{FF2B5EF4-FFF2-40B4-BE49-F238E27FC236}">
                <a16:creationId xmlns:a16="http://schemas.microsoft.com/office/drawing/2014/main" id="{C8BD56B9-9A8E-4E69-B01C-4A59511C76E4}"/>
              </a:ext>
            </a:extLst>
          </p:cNvPr>
          <p:cNvSpPr/>
          <p:nvPr/>
        </p:nvSpPr>
        <p:spPr>
          <a:xfrm>
            <a:off x="5183264" y="2479004"/>
            <a:ext cx="1571771" cy="1627464"/>
          </a:xfrm>
          <a:prstGeom prst="ellipse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5" name="Ovale 74">
            <a:extLst>
              <a:ext uri="{FF2B5EF4-FFF2-40B4-BE49-F238E27FC236}">
                <a16:creationId xmlns:a16="http://schemas.microsoft.com/office/drawing/2014/main" id="{71531357-C850-4732-B0E2-53CE12EF3E1F}"/>
              </a:ext>
            </a:extLst>
          </p:cNvPr>
          <p:cNvSpPr/>
          <p:nvPr/>
        </p:nvSpPr>
        <p:spPr>
          <a:xfrm>
            <a:off x="6209637" y="2881744"/>
            <a:ext cx="108636" cy="111241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CasellaDiTesto 75">
                <a:extLst>
                  <a:ext uri="{FF2B5EF4-FFF2-40B4-BE49-F238E27FC236}">
                    <a16:creationId xmlns:a16="http://schemas.microsoft.com/office/drawing/2014/main" id="{1172C141-68AC-4F88-AC1E-7B0C7AC49A08}"/>
                  </a:ext>
                </a:extLst>
              </p:cNvPr>
              <p:cNvSpPr txBox="1"/>
              <p:nvPr/>
            </p:nvSpPr>
            <p:spPr>
              <a:xfrm>
                <a:off x="5369440" y="4115526"/>
                <a:ext cx="14847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b="1" dirty="0">
                    <a:solidFill>
                      <a:schemeClr val="accent1">
                        <a:lumMod val="75000"/>
                      </a:schemeClr>
                    </a:solidFill>
                  </a:rPr>
                  <a:t>DATA </a:t>
                </a:r>
                <a14:m>
                  <m:oMath xmlns:m="http://schemas.openxmlformats.org/officeDocument/2006/math">
                    <m:r>
                      <a:rPr lang="it-IT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it-IT" i="1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𝑦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−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it-IT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it-IT" b="1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6" name="CasellaDiTesto 75">
                <a:extLst>
                  <a:ext uri="{FF2B5EF4-FFF2-40B4-BE49-F238E27FC236}">
                    <a16:creationId xmlns:a16="http://schemas.microsoft.com/office/drawing/2014/main" id="{1172C141-68AC-4F88-AC1E-7B0C7AC49A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9440" y="4115526"/>
                <a:ext cx="1484750" cy="369332"/>
              </a:xfrm>
              <a:prstGeom prst="rect">
                <a:avLst/>
              </a:prstGeom>
              <a:blipFill>
                <a:blip r:embed="rId4"/>
                <a:stretch>
                  <a:fillRect l="-3704" t="-8197" b="-2459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8" name="Rettangolo 77">
            <a:extLst>
              <a:ext uri="{FF2B5EF4-FFF2-40B4-BE49-F238E27FC236}">
                <a16:creationId xmlns:a16="http://schemas.microsoft.com/office/drawing/2014/main" id="{F6A63553-4E55-46C3-AD06-B9E6D8E77B07}"/>
              </a:ext>
            </a:extLst>
          </p:cNvPr>
          <p:cNvSpPr/>
          <p:nvPr/>
        </p:nvSpPr>
        <p:spPr>
          <a:xfrm>
            <a:off x="74811" y="5993208"/>
            <a:ext cx="808740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/>
              <a:t>https://www.youtube.com/watch?v=vLx6lUlZ0fc&amp;ab_channel=AkiVehtariAkiVehtari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CasellaDiTesto 80">
                <a:extLst>
                  <a:ext uri="{FF2B5EF4-FFF2-40B4-BE49-F238E27FC236}">
                    <a16:creationId xmlns:a16="http://schemas.microsoft.com/office/drawing/2014/main" id="{7DA658E4-0A31-41A0-AA15-0CA80E85C754}"/>
                  </a:ext>
                </a:extLst>
              </p:cNvPr>
              <p:cNvSpPr txBox="1"/>
              <p:nvPr/>
            </p:nvSpPr>
            <p:spPr>
              <a:xfrm>
                <a:off x="8274813" y="2633001"/>
                <a:ext cx="92871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l-GR" b="0" i="1" smtClean="0">
                              <a:latin typeface="Cambria Math" panose="02040503050406030204" pitchFamily="18" charset="0"/>
                            </a:rPr>
                            <m:t>θ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81" name="CasellaDiTesto 80">
                <a:extLst>
                  <a:ext uri="{FF2B5EF4-FFF2-40B4-BE49-F238E27FC236}">
                    <a16:creationId xmlns:a16="http://schemas.microsoft.com/office/drawing/2014/main" id="{7DA658E4-0A31-41A0-AA15-0CA80E85C7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4813" y="2633001"/>
                <a:ext cx="928716" cy="276999"/>
              </a:xfrm>
              <a:prstGeom prst="rect">
                <a:avLst/>
              </a:prstGeom>
              <a:blipFill>
                <a:blip r:embed="rId5"/>
                <a:stretch>
                  <a:fillRect l="-3922" t="-2222" r="-7190" b="-3555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CasellaDiTesto 81">
                <a:extLst>
                  <a:ext uri="{FF2B5EF4-FFF2-40B4-BE49-F238E27FC236}">
                    <a16:creationId xmlns:a16="http://schemas.microsoft.com/office/drawing/2014/main" id="{30143F8D-0D9F-402E-B17C-F7365DE8F5E2}"/>
                  </a:ext>
                </a:extLst>
              </p:cNvPr>
              <p:cNvSpPr txBox="1"/>
              <p:nvPr/>
            </p:nvSpPr>
            <p:spPr>
              <a:xfrm>
                <a:off x="8274813" y="2959953"/>
                <a:ext cx="77418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m:rPr>
                          <m:sty m:val="p"/>
                        </m:rPr>
                        <a:rPr lang="el-GR" i="1">
                          <a:latin typeface="Cambria Math" panose="02040503050406030204" pitchFamily="18" charset="0"/>
                        </a:rPr>
                        <m:t>θ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82" name="CasellaDiTesto 81">
                <a:extLst>
                  <a:ext uri="{FF2B5EF4-FFF2-40B4-BE49-F238E27FC236}">
                    <a16:creationId xmlns:a16="http://schemas.microsoft.com/office/drawing/2014/main" id="{30143F8D-0D9F-402E-B17C-F7365DE8F5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4813" y="2959953"/>
                <a:ext cx="774186" cy="276999"/>
              </a:xfrm>
              <a:prstGeom prst="rect">
                <a:avLst/>
              </a:prstGeom>
              <a:blipFill>
                <a:blip r:embed="rId6"/>
                <a:stretch>
                  <a:fillRect l="-7087" t="-4444" r="-11024" b="-3555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Rettangolo 83">
                <a:extLst>
                  <a:ext uri="{FF2B5EF4-FFF2-40B4-BE49-F238E27FC236}">
                    <a16:creationId xmlns:a16="http://schemas.microsoft.com/office/drawing/2014/main" id="{A137DA32-0921-48DF-AFF8-B2BDA358638F}"/>
                  </a:ext>
                </a:extLst>
              </p:cNvPr>
              <p:cNvSpPr/>
              <p:nvPr/>
            </p:nvSpPr>
            <p:spPr>
              <a:xfrm>
                <a:off x="8158736" y="3221298"/>
                <a:ext cx="3496855" cy="8188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</a:rPr>
                            <m:t>θ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)</m:t>
                          </m:r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m:rPr>
                                  <m:sty m:val="p"/>
                                </m:rPr>
                                <a:rPr lang="el-GR" i="1">
                                  <a:latin typeface="Cambria Math" panose="02040503050406030204" pitchFamily="18" charset="0"/>
                                </a:rPr>
                                <m:t>θ</m:t>
                              </m:r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it-IT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</a:rPr>
                            <m:t>θ</m:t>
                          </m:r>
                        </m:e>
                      </m:nary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84" name="Rettangolo 83">
                <a:extLst>
                  <a:ext uri="{FF2B5EF4-FFF2-40B4-BE49-F238E27FC236}">
                    <a16:creationId xmlns:a16="http://schemas.microsoft.com/office/drawing/2014/main" id="{A137DA32-0921-48DF-AFF8-B2BDA35863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8736" y="3221298"/>
                <a:ext cx="3496855" cy="81887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9" name="Figura a mano libera: forma 88">
            <a:extLst>
              <a:ext uri="{FF2B5EF4-FFF2-40B4-BE49-F238E27FC236}">
                <a16:creationId xmlns:a16="http://schemas.microsoft.com/office/drawing/2014/main" id="{029CEA2C-5959-4973-99F0-586C0BABC5C9}"/>
              </a:ext>
            </a:extLst>
          </p:cNvPr>
          <p:cNvSpPr/>
          <p:nvPr/>
        </p:nvSpPr>
        <p:spPr>
          <a:xfrm>
            <a:off x="9102695" y="2928918"/>
            <a:ext cx="1367405" cy="512334"/>
          </a:xfrm>
          <a:custGeom>
            <a:avLst/>
            <a:gdLst>
              <a:gd name="connsiteX0" fmla="*/ 0 w 1367405"/>
              <a:gd name="connsiteY0" fmla="*/ 50939 h 512334"/>
              <a:gd name="connsiteX1" fmla="*/ 939567 w 1367405"/>
              <a:gd name="connsiteY1" fmla="*/ 42550 h 512334"/>
              <a:gd name="connsiteX2" fmla="*/ 1367405 w 1367405"/>
              <a:gd name="connsiteY2" fmla="*/ 512334 h 512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67405" h="512334">
                <a:moveTo>
                  <a:pt x="0" y="50939"/>
                </a:moveTo>
                <a:cubicBezTo>
                  <a:pt x="355833" y="8295"/>
                  <a:pt x="711666" y="-34349"/>
                  <a:pt x="939567" y="42550"/>
                </a:cubicBezTo>
                <a:cubicBezTo>
                  <a:pt x="1167468" y="119449"/>
                  <a:pt x="1267436" y="315891"/>
                  <a:pt x="1367405" y="512334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0" name="CasellaDiTesto 89">
            <a:extLst>
              <a:ext uri="{FF2B5EF4-FFF2-40B4-BE49-F238E27FC236}">
                <a16:creationId xmlns:a16="http://schemas.microsoft.com/office/drawing/2014/main" id="{0FEB2BD7-D78B-4B53-8475-89CB5464554C}"/>
              </a:ext>
            </a:extLst>
          </p:cNvPr>
          <p:cNvSpPr txBox="1"/>
          <p:nvPr/>
        </p:nvSpPr>
        <p:spPr>
          <a:xfrm>
            <a:off x="9438254" y="2583417"/>
            <a:ext cx="1194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Plug-in</a:t>
            </a:r>
          </a:p>
        </p:txBody>
      </p:sp>
      <p:cxnSp>
        <p:nvCxnSpPr>
          <p:cNvPr id="93" name="Connettore 2 92">
            <a:extLst>
              <a:ext uri="{FF2B5EF4-FFF2-40B4-BE49-F238E27FC236}">
                <a16:creationId xmlns:a16="http://schemas.microsoft.com/office/drawing/2014/main" id="{B1E70EE9-D3C8-4C32-BF20-DB54A0B6959E}"/>
              </a:ext>
            </a:extLst>
          </p:cNvPr>
          <p:cNvCxnSpPr/>
          <p:nvPr/>
        </p:nvCxnSpPr>
        <p:spPr>
          <a:xfrm>
            <a:off x="2793534" y="3441252"/>
            <a:ext cx="217274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Connettore 2 93">
            <a:extLst>
              <a:ext uri="{FF2B5EF4-FFF2-40B4-BE49-F238E27FC236}">
                <a16:creationId xmlns:a16="http://schemas.microsoft.com/office/drawing/2014/main" id="{D2A60FA9-0F7B-4D87-8B4F-FFC6144F0BA7}"/>
              </a:ext>
            </a:extLst>
          </p:cNvPr>
          <p:cNvCxnSpPr>
            <a:cxnSpLocks/>
          </p:cNvCxnSpPr>
          <p:nvPr/>
        </p:nvCxnSpPr>
        <p:spPr>
          <a:xfrm>
            <a:off x="6854190" y="3453306"/>
            <a:ext cx="12076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Parentesi graffa aperta 95">
            <a:extLst>
              <a:ext uri="{FF2B5EF4-FFF2-40B4-BE49-F238E27FC236}">
                <a16:creationId xmlns:a16="http://schemas.microsoft.com/office/drawing/2014/main" id="{0E55CF48-D69C-4B29-B43C-E36301643A83}"/>
              </a:ext>
            </a:extLst>
          </p:cNvPr>
          <p:cNvSpPr/>
          <p:nvPr/>
        </p:nvSpPr>
        <p:spPr>
          <a:xfrm rot="16200000">
            <a:off x="5948028" y="-409689"/>
            <a:ext cx="523220" cy="10240920"/>
          </a:xfrm>
          <a:prstGeom prst="leftBrace">
            <a:avLst>
              <a:gd name="adj1" fmla="val 111371"/>
              <a:gd name="adj2" fmla="val 4909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7" name="CasellaDiTesto 96">
            <a:extLst>
              <a:ext uri="{FF2B5EF4-FFF2-40B4-BE49-F238E27FC236}">
                <a16:creationId xmlns:a16="http://schemas.microsoft.com/office/drawing/2014/main" id="{3283C4AB-0DEB-4548-A2F1-AA7A756C3AE9}"/>
              </a:ext>
            </a:extLst>
          </p:cNvPr>
          <p:cNvSpPr txBox="1"/>
          <p:nvPr/>
        </p:nvSpPr>
        <p:spPr>
          <a:xfrm>
            <a:off x="3688434" y="4956184"/>
            <a:ext cx="5360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Repeat</a:t>
            </a:r>
            <a:r>
              <a:rPr lang="it-IT" dirty="0"/>
              <a:t> – Sum the log of </a:t>
            </a:r>
            <a:r>
              <a:rPr lang="it-IT" dirty="0" err="1"/>
              <a:t>results</a:t>
            </a:r>
            <a:r>
              <a:rPr lang="it-IT" dirty="0"/>
              <a:t> for </a:t>
            </a:r>
            <a:r>
              <a:rPr lang="it-IT" dirty="0" err="1"/>
              <a:t>each</a:t>
            </a:r>
            <a:r>
              <a:rPr lang="it-IT" dirty="0"/>
              <a:t> </a:t>
            </a:r>
            <a:r>
              <a:rPr lang="it-IT" dirty="0" err="1"/>
              <a:t>iteration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CasellaDiTesto 97">
                <a:extLst>
                  <a:ext uri="{FF2B5EF4-FFF2-40B4-BE49-F238E27FC236}">
                    <a16:creationId xmlns:a16="http://schemas.microsoft.com/office/drawing/2014/main" id="{DBF1062E-CFB9-4D16-B920-D20DE8EEACA3}"/>
                  </a:ext>
                </a:extLst>
              </p:cNvPr>
              <p:cNvSpPr txBox="1"/>
              <p:nvPr/>
            </p:nvSpPr>
            <p:spPr>
              <a:xfrm>
                <a:off x="3688434" y="5386549"/>
                <a:ext cx="4952228" cy="369332"/>
              </a:xfrm>
              <a:prstGeom prst="rect">
                <a:avLst/>
              </a:pr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it-IT" dirty="0">
                    <a:solidFill>
                      <a:schemeClr val="tx1"/>
                    </a:solidFill>
                  </a:rPr>
                  <a:t>Obtain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1" i="1" smtClean="0">
                            <a:solidFill>
                              <a:srgbClr val="FF00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1" i="0" smtClean="0">
                            <a:solidFill>
                              <a:srgbClr val="FF00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𝐄𝐋𝐏𝐃</m:t>
                        </m:r>
                      </m:e>
                      <m:sub>
                        <m:r>
                          <a:rPr lang="it-IT" b="1" i="1" smtClean="0">
                            <a:solidFill>
                              <a:srgbClr val="FF00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𝒍𝒐𝒐</m:t>
                        </m:r>
                      </m:sub>
                    </m:sSub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 (</a:t>
                </a:r>
                <a:r>
                  <a:rPr lang="it-IT" dirty="0" err="1">
                    <a:solidFill>
                      <a:schemeClr val="tx1"/>
                    </a:solidFill>
                  </a:rPr>
                  <a:t>Expected</a:t>
                </a:r>
                <a:r>
                  <a:rPr lang="it-IT" dirty="0">
                    <a:solidFill>
                      <a:schemeClr val="tx1"/>
                    </a:solidFill>
                  </a:rPr>
                  <a:t> Log </a:t>
                </a:r>
                <a:r>
                  <a:rPr lang="it-IT" dirty="0" err="1">
                    <a:solidFill>
                      <a:schemeClr val="tx1"/>
                    </a:solidFill>
                  </a:rPr>
                  <a:t>Predictive</a:t>
                </a:r>
                <a:r>
                  <a:rPr lang="it-IT" dirty="0">
                    <a:solidFill>
                      <a:schemeClr val="tx1"/>
                    </a:solidFill>
                  </a:rPr>
                  <a:t> </a:t>
                </a:r>
                <a:r>
                  <a:rPr lang="it-IT" dirty="0" err="1">
                    <a:solidFill>
                      <a:schemeClr val="tx1"/>
                    </a:solidFill>
                  </a:rPr>
                  <a:t>Density</a:t>
                </a:r>
                <a:r>
                  <a:rPr lang="it-IT" dirty="0">
                    <a:solidFill>
                      <a:schemeClr val="tx1"/>
                    </a:solidFill>
                  </a:rPr>
                  <a:t>) </a:t>
                </a:r>
              </a:p>
            </p:txBody>
          </p:sp>
        </mc:Choice>
        <mc:Fallback xmlns="">
          <p:sp>
            <p:nvSpPr>
              <p:cNvPr id="98" name="CasellaDiTesto 97">
                <a:extLst>
                  <a:ext uri="{FF2B5EF4-FFF2-40B4-BE49-F238E27FC236}">
                    <a16:creationId xmlns:a16="http://schemas.microsoft.com/office/drawing/2014/main" id="{DBF1062E-CFB9-4D16-B920-D20DE8EEAC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8434" y="5386549"/>
                <a:ext cx="4952228" cy="369332"/>
              </a:xfrm>
              <a:prstGeom prst="rect">
                <a:avLst/>
              </a:prstGeom>
              <a:blipFill>
                <a:blip r:embed="rId8"/>
                <a:stretch>
                  <a:fillRect l="-985" t="-10000" b="-2666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3901486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tangolo 12">
            <a:extLst>
              <a:ext uri="{FF2B5EF4-FFF2-40B4-BE49-F238E27FC236}">
                <a16:creationId xmlns:a16="http://schemas.microsoft.com/office/drawing/2014/main" id="{CB0F3CC7-D155-4DED-B513-5B4595C79FD5}"/>
              </a:ext>
            </a:extLst>
          </p:cNvPr>
          <p:cNvSpPr/>
          <p:nvPr/>
        </p:nvSpPr>
        <p:spPr>
          <a:xfrm>
            <a:off x="74811" y="6393984"/>
            <a:ext cx="12042378" cy="38305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7B954650-793E-441E-B65B-6ABC0362C7E5}"/>
              </a:ext>
            </a:extLst>
          </p:cNvPr>
          <p:cNvSpPr txBox="1"/>
          <p:nvPr/>
        </p:nvSpPr>
        <p:spPr>
          <a:xfrm>
            <a:off x="209548" y="6393984"/>
            <a:ext cx="11791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Bayesian Data Analysis – A Primer                    Workshop 2021                    Marco D’Alessandro (PhD)                    ISTC CNR </a:t>
            </a:r>
            <a:r>
              <a:rPr lang="it-IT" dirty="0" err="1">
                <a:solidFill>
                  <a:schemeClr val="bg1"/>
                </a:solidFill>
              </a:rPr>
              <a:t>Italy</a:t>
            </a:r>
            <a:r>
              <a:rPr lang="it-IT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14ECC785-5DEA-489D-A069-1611B7AFC0FB}"/>
              </a:ext>
            </a:extLst>
          </p:cNvPr>
          <p:cNvSpPr/>
          <p:nvPr/>
        </p:nvSpPr>
        <p:spPr>
          <a:xfrm>
            <a:off x="2930788" y="731664"/>
            <a:ext cx="6330423" cy="6463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it-IT" sz="3600" b="1" dirty="0"/>
              <a:t>BASIC BAYESIAN MODELING</a:t>
            </a:r>
            <a:endParaRPr lang="it-IT" sz="2400" b="1" dirty="0">
              <a:solidFill>
                <a:srgbClr val="FF0000"/>
              </a:solidFill>
            </a:endParaRPr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D7FF99C4-DDD5-4788-BEB9-52002080920F}"/>
              </a:ext>
            </a:extLst>
          </p:cNvPr>
          <p:cNvSpPr txBox="1"/>
          <p:nvPr/>
        </p:nvSpPr>
        <p:spPr>
          <a:xfrm>
            <a:off x="4179814" y="2415220"/>
            <a:ext cx="43524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Codes</a:t>
            </a:r>
            <a:r>
              <a:rPr lang="it-IT" dirty="0"/>
              <a:t>:</a:t>
            </a:r>
          </a:p>
          <a:p>
            <a:pPr marL="285750" indent="-285750">
              <a:buFontTx/>
              <a:buChar char="-"/>
            </a:pPr>
            <a:r>
              <a:rPr lang="it-IT" dirty="0" err="1"/>
              <a:t>infer_normal_parameters.R</a:t>
            </a:r>
            <a:endParaRPr lang="it-IT" dirty="0"/>
          </a:p>
          <a:p>
            <a:pPr marL="285750" indent="-285750">
              <a:buFontTx/>
              <a:buChar char="-"/>
            </a:pPr>
            <a:r>
              <a:rPr lang="it-IT" dirty="0" err="1"/>
              <a:t>infer_binomial_parameters.R</a:t>
            </a:r>
            <a:endParaRPr lang="it-IT" dirty="0"/>
          </a:p>
          <a:p>
            <a:pPr marL="285750" indent="-285750">
              <a:buFontTx/>
              <a:buChar char="-"/>
            </a:pPr>
            <a:r>
              <a:rPr lang="it-IT" dirty="0" err="1"/>
              <a:t>infer_regression_parameters.R</a:t>
            </a:r>
            <a:endParaRPr lang="it-IT" dirty="0"/>
          </a:p>
        </p:txBody>
      </p:sp>
      <p:pic>
        <p:nvPicPr>
          <p:cNvPr id="27" name="Immagine 26">
            <a:extLst>
              <a:ext uri="{FF2B5EF4-FFF2-40B4-BE49-F238E27FC236}">
                <a16:creationId xmlns:a16="http://schemas.microsoft.com/office/drawing/2014/main" id="{F95F85C5-D0BC-4441-98F0-7E0D8DE603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1803" y="4580122"/>
            <a:ext cx="2899893" cy="1018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53390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tangolo 12">
            <a:extLst>
              <a:ext uri="{FF2B5EF4-FFF2-40B4-BE49-F238E27FC236}">
                <a16:creationId xmlns:a16="http://schemas.microsoft.com/office/drawing/2014/main" id="{CB0F3CC7-D155-4DED-B513-5B4595C79FD5}"/>
              </a:ext>
            </a:extLst>
          </p:cNvPr>
          <p:cNvSpPr/>
          <p:nvPr/>
        </p:nvSpPr>
        <p:spPr>
          <a:xfrm>
            <a:off x="74811" y="6393984"/>
            <a:ext cx="12042378" cy="38305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7B954650-793E-441E-B65B-6ABC0362C7E5}"/>
              </a:ext>
            </a:extLst>
          </p:cNvPr>
          <p:cNvSpPr txBox="1"/>
          <p:nvPr/>
        </p:nvSpPr>
        <p:spPr>
          <a:xfrm>
            <a:off x="209548" y="6393984"/>
            <a:ext cx="11791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Bayesian Data Analysis – A Primer                    Workshop 2021                    Marco D’Alessandro (PhD)                    ISTC CNR </a:t>
            </a:r>
            <a:r>
              <a:rPr lang="it-IT" dirty="0" err="1">
                <a:solidFill>
                  <a:schemeClr val="bg1"/>
                </a:solidFill>
              </a:rPr>
              <a:t>Italy</a:t>
            </a:r>
            <a:r>
              <a:rPr lang="it-IT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14ECC785-5DEA-489D-A069-1611B7AFC0FB}"/>
              </a:ext>
            </a:extLst>
          </p:cNvPr>
          <p:cNvSpPr/>
          <p:nvPr/>
        </p:nvSpPr>
        <p:spPr>
          <a:xfrm>
            <a:off x="2940312" y="730051"/>
            <a:ext cx="6330423" cy="6463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it-IT" sz="3600" b="1" dirty="0" err="1"/>
              <a:t>Regression</a:t>
            </a:r>
            <a:r>
              <a:rPr lang="it-IT" sz="3600" b="1" dirty="0"/>
              <a:t> </a:t>
            </a:r>
            <a:r>
              <a:rPr lang="it-IT" sz="3600" b="1" dirty="0" err="1"/>
              <a:t>Modeling</a:t>
            </a:r>
            <a:endParaRPr lang="it-IT" sz="2400" b="1" dirty="0">
              <a:solidFill>
                <a:srgbClr val="FF0000"/>
              </a:solidFill>
            </a:endParaRPr>
          </a:p>
        </p:txBody>
      </p:sp>
      <p:pic>
        <p:nvPicPr>
          <p:cNvPr id="5" name="Immagine 4" descr="Immagine che contiene rosso, fotografia, diverso, nero&#10;&#10;Descrizione generata automaticamente">
            <a:extLst>
              <a:ext uri="{FF2B5EF4-FFF2-40B4-BE49-F238E27FC236}">
                <a16:creationId xmlns:a16="http://schemas.microsoft.com/office/drawing/2014/main" id="{E81C20E5-6CE6-410F-B439-1C25F381CA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4046" y="1597326"/>
            <a:ext cx="3317951" cy="2211968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5CF21CF6-777B-4961-97BA-1B7B424FE5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7025" y="1597326"/>
            <a:ext cx="3317951" cy="2211968"/>
          </a:xfrm>
          <a:prstGeom prst="rect">
            <a:avLst/>
          </a:prstGeom>
        </p:spPr>
      </p:pic>
      <p:pic>
        <p:nvPicPr>
          <p:cNvPr id="8" name="Immagine 7" descr="Immagine che contiene mappa&#10;&#10;Descrizione generata automaticamente">
            <a:extLst>
              <a:ext uri="{FF2B5EF4-FFF2-40B4-BE49-F238E27FC236}">
                <a16:creationId xmlns:a16="http://schemas.microsoft.com/office/drawing/2014/main" id="{2B115FD6-F134-423E-8CC8-F180AFCFB9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3021" y="3961072"/>
            <a:ext cx="3317951" cy="2211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4593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tangolo 12">
            <a:extLst>
              <a:ext uri="{FF2B5EF4-FFF2-40B4-BE49-F238E27FC236}">
                <a16:creationId xmlns:a16="http://schemas.microsoft.com/office/drawing/2014/main" id="{448556CF-E3CA-4233-8D85-AFA9DAC35DAF}"/>
              </a:ext>
            </a:extLst>
          </p:cNvPr>
          <p:cNvSpPr/>
          <p:nvPr/>
        </p:nvSpPr>
        <p:spPr>
          <a:xfrm>
            <a:off x="74811" y="6393984"/>
            <a:ext cx="12042378" cy="38305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B5DD1EA3-18BD-4E5E-B134-336C7EDD00C0}"/>
              </a:ext>
            </a:extLst>
          </p:cNvPr>
          <p:cNvSpPr txBox="1"/>
          <p:nvPr/>
        </p:nvSpPr>
        <p:spPr>
          <a:xfrm>
            <a:off x="209548" y="6393984"/>
            <a:ext cx="11791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Bayesian Data Analysis – A Primer                    Workshop 2021                    Marco D’Alessandro (PhD)                    ISTC CNR </a:t>
            </a:r>
            <a:r>
              <a:rPr lang="it-IT" dirty="0" err="1">
                <a:solidFill>
                  <a:schemeClr val="bg1"/>
                </a:solidFill>
              </a:rPr>
              <a:t>Italy</a:t>
            </a:r>
            <a:r>
              <a:rPr lang="it-IT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F54E6C18-C256-4B42-AC06-0C1E3AF63B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6891"/>
            <a:ext cx="5968558" cy="4781707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0F5CF805-6375-4F62-A7D4-BE9980BCFE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7293" y="721170"/>
            <a:ext cx="5811061" cy="4677428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6A03F8EA-3F28-4020-8F62-56F94EF7BC9E}"/>
              </a:ext>
            </a:extLst>
          </p:cNvPr>
          <p:cNvSpPr txBox="1"/>
          <p:nvPr/>
        </p:nvSpPr>
        <p:spPr>
          <a:xfrm>
            <a:off x="1040234" y="5394902"/>
            <a:ext cx="3330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Papers </a:t>
            </a:r>
            <a:r>
              <a:rPr lang="it-IT" dirty="0" err="1"/>
              <a:t>using</a:t>
            </a:r>
            <a:r>
              <a:rPr lang="it-IT" dirty="0"/>
              <a:t> </a:t>
            </a:r>
            <a:r>
              <a:rPr lang="it-IT" dirty="0" err="1"/>
              <a:t>Bayesian</a:t>
            </a:r>
            <a:r>
              <a:rPr lang="it-IT" dirty="0"/>
              <a:t> </a:t>
            </a:r>
            <a:r>
              <a:rPr lang="it-IT" dirty="0" err="1"/>
              <a:t>methods</a:t>
            </a:r>
            <a:endParaRPr lang="it-IT" dirty="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B8275BE9-9AAB-47AE-A9F0-B02E658C475A}"/>
              </a:ext>
            </a:extLst>
          </p:cNvPr>
          <p:cNvSpPr txBox="1"/>
          <p:nvPr/>
        </p:nvSpPr>
        <p:spPr>
          <a:xfrm>
            <a:off x="6398243" y="5394902"/>
            <a:ext cx="5250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Methodological</a:t>
            </a:r>
            <a:r>
              <a:rPr lang="it-IT" dirty="0"/>
              <a:t> paper </a:t>
            </a:r>
            <a:r>
              <a:rPr lang="it-IT" dirty="0" err="1"/>
              <a:t>mentioning</a:t>
            </a:r>
            <a:r>
              <a:rPr lang="it-IT" dirty="0"/>
              <a:t> </a:t>
            </a:r>
            <a:r>
              <a:rPr lang="it-IT" dirty="0" err="1"/>
              <a:t>Bayesian</a:t>
            </a:r>
            <a:r>
              <a:rPr lang="it-IT" dirty="0"/>
              <a:t> </a:t>
            </a:r>
            <a:r>
              <a:rPr lang="it-IT" dirty="0" err="1"/>
              <a:t>modeling</a:t>
            </a:r>
            <a:endParaRPr lang="it-IT" dirty="0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03529D6D-C283-4376-B84C-323F7174C0E4}"/>
              </a:ext>
            </a:extLst>
          </p:cNvPr>
          <p:cNvSpPr/>
          <p:nvPr/>
        </p:nvSpPr>
        <p:spPr>
          <a:xfrm>
            <a:off x="9535311" y="6019019"/>
            <a:ext cx="26566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dirty="0"/>
              <a:t>van de </a:t>
            </a:r>
            <a:r>
              <a:rPr lang="it-IT" dirty="0" err="1"/>
              <a:t>Schoot</a:t>
            </a:r>
            <a:r>
              <a:rPr lang="it-IT" dirty="0"/>
              <a:t> et al., 2017 </a:t>
            </a:r>
          </a:p>
        </p:txBody>
      </p:sp>
    </p:spTree>
    <p:extLst>
      <p:ext uri="{BB962C8B-B14F-4D97-AF65-F5344CB8AC3E}">
        <p14:creationId xmlns:p14="http://schemas.microsoft.com/office/powerpoint/2010/main" val="272387147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tangolo 12">
            <a:extLst>
              <a:ext uri="{FF2B5EF4-FFF2-40B4-BE49-F238E27FC236}">
                <a16:creationId xmlns:a16="http://schemas.microsoft.com/office/drawing/2014/main" id="{CB0F3CC7-D155-4DED-B513-5B4595C79FD5}"/>
              </a:ext>
            </a:extLst>
          </p:cNvPr>
          <p:cNvSpPr/>
          <p:nvPr/>
        </p:nvSpPr>
        <p:spPr>
          <a:xfrm>
            <a:off x="74811" y="6393984"/>
            <a:ext cx="12042378" cy="38305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7B954650-793E-441E-B65B-6ABC0362C7E5}"/>
              </a:ext>
            </a:extLst>
          </p:cNvPr>
          <p:cNvSpPr txBox="1"/>
          <p:nvPr/>
        </p:nvSpPr>
        <p:spPr>
          <a:xfrm>
            <a:off x="209548" y="6393984"/>
            <a:ext cx="11791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Bayesian Data Analysis – A Primer                    Workshop 2021                    Marco D’Alessandro (PhD)                    ISTC CNR </a:t>
            </a:r>
            <a:r>
              <a:rPr lang="it-IT" dirty="0" err="1">
                <a:solidFill>
                  <a:schemeClr val="bg1"/>
                </a:solidFill>
              </a:rPr>
              <a:t>Italy</a:t>
            </a:r>
            <a:r>
              <a:rPr lang="it-IT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23C11E8E-F421-4DF1-9920-FD5D67BE91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9241" y="1234954"/>
            <a:ext cx="6582135" cy="4388091"/>
          </a:xfrm>
          <a:prstGeom prst="rect">
            <a:avLst/>
          </a:prstGeom>
        </p:spPr>
      </p:pic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8BD45D03-09B6-45BF-A7FC-E3689EA03923}"/>
              </a:ext>
            </a:extLst>
          </p:cNvPr>
          <p:cNvSpPr/>
          <p:nvPr/>
        </p:nvSpPr>
        <p:spPr>
          <a:xfrm>
            <a:off x="271090" y="2872407"/>
            <a:ext cx="1019696" cy="386080"/>
          </a:xfrm>
          <a:prstGeom prst="roundRect">
            <a:avLst>
              <a:gd name="adj" fmla="val 22327"/>
            </a:avLst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400" b="1" dirty="0"/>
              <a:t>Class 1</a:t>
            </a:r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84A8ACD4-FB86-4E83-9FA9-734E9610B1CA}"/>
              </a:ext>
            </a:extLst>
          </p:cNvPr>
          <p:cNvSpPr/>
          <p:nvPr/>
        </p:nvSpPr>
        <p:spPr>
          <a:xfrm>
            <a:off x="1425634" y="2872407"/>
            <a:ext cx="1019696" cy="386080"/>
          </a:xfrm>
          <a:prstGeom prst="roundRect">
            <a:avLst>
              <a:gd name="adj" fmla="val 22327"/>
            </a:avLst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400" b="1" dirty="0"/>
              <a:t>Class 2</a:t>
            </a:r>
          </a:p>
        </p:txBody>
      </p:sp>
      <p:sp>
        <p:nvSpPr>
          <p:cNvPr id="12" name="Rettangolo con angoli arrotondati 11">
            <a:extLst>
              <a:ext uri="{FF2B5EF4-FFF2-40B4-BE49-F238E27FC236}">
                <a16:creationId xmlns:a16="http://schemas.microsoft.com/office/drawing/2014/main" id="{E2C42852-78C0-4794-BC8E-111919E96108}"/>
              </a:ext>
            </a:extLst>
          </p:cNvPr>
          <p:cNvSpPr/>
          <p:nvPr/>
        </p:nvSpPr>
        <p:spPr>
          <a:xfrm>
            <a:off x="2580178" y="2872407"/>
            <a:ext cx="1019696" cy="386080"/>
          </a:xfrm>
          <a:prstGeom prst="roundRect">
            <a:avLst>
              <a:gd name="adj" fmla="val 22327"/>
            </a:avLst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400" b="1" dirty="0"/>
              <a:t>Class 3</a:t>
            </a:r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B5129833-996F-4385-97BF-B73A3165BB74}"/>
              </a:ext>
            </a:extLst>
          </p:cNvPr>
          <p:cNvSpPr/>
          <p:nvPr/>
        </p:nvSpPr>
        <p:spPr>
          <a:xfrm>
            <a:off x="3981963" y="2882567"/>
            <a:ext cx="1019696" cy="386080"/>
          </a:xfrm>
          <a:prstGeom prst="roundRect">
            <a:avLst>
              <a:gd name="adj" fmla="val 22327"/>
            </a:avLst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400" b="1" dirty="0"/>
              <a:t>Class N</a:t>
            </a:r>
          </a:p>
        </p:txBody>
      </p:sp>
      <p:sp>
        <p:nvSpPr>
          <p:cNvPr id="16" name="Rettangolo con angoli arrotondati 15">
            <a:extLst>
              <a:ext uri="{FF2B5EF4-FFF2-40B4-BE49-F238E27FC236}">
                <a16:creationId xmlns:a16="http://schemas.microsoft.com/office/drawing/2014/main" id="{37BEDE02-6FCD-4273-87FF-F6298AAE20F3}"/>
              </a:ext>
            </a:extLst>
          </p:cNvPr>
          <p:cNvSpPr/>
          <p:nvPr/>
        </p:nvSpPr>
        <p:spPr>
          <a:xfrm>
            <a:off x="3281071" y="2872407"/>
            <a:ext cx="1019696" cy="386080"/>
          </a:xfrm>
          <a:prstGeom prst="roundRect">
            <a:avLst>
              <a:gd name="adj" fmla="val 22327"/>
            </a:avLst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400" b="1" dirty="0">
                <a:latin typeface="Bookman Old Style" panose="02050604050505020204" pitchFamily="18" charset="0"/>
              </a:rPr>
              <a:t>…</a:t>
            </a:r>
          </a:p>
        </p:txBody>
      </p:sp>
      <p:sp>
        <p:nvSpPr>
          <p:cNvPr id="17" name="Rettangolo con angoli arrotondati 16">
            <a:extLst>
              <a:ext uri="{FF2B5EF4-FFF2-40B4-BE49-F238E27FC236}">
                <a16:creationId xmlns:a16="http://schemas.microsoft.com/office/drawing/2014/main" id="{FBFCD5AF-6483-476A-89CD-293DC25D4E0D}"/>
              </a:ext>
            </a:extLst>
          </p:cNvPr>
          <p:cNvSpPr/>
          <p:nvPr/>
        </p:nvSpPr>
        <p:spPr>
          <a:xfrm>
            <a:off x="1940560" y="1234954"/>
            <a:ext cx="1149000" cy="386080"/>
          </a:xfrm>
          <a:prstGeom prst="roundRect">
            <a:avLst>
              <a:gd name="adj" fmla="val 22327"/>
            </a:avLst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400" b="1" dirty="0">
                <a:cs typeface="Calibri" panose="020F0502020204030204" pitchFamily="34" charset="0"/>
              </a:rPr>
              <a:t>School</a:t>
            </a:r>
          </a:p>
        </p:txBody>
      </p:sp>
      <p:cxnSp>
        <p:nvCxnSpPr>
          <p:cNvPr id="18" name="Connettore 2 17">
            <a:extLst>
              <a:ext uri="{FF2B5EF4-FFF2-40B4-BE49-F238E27FC236}">
                <a16:creationId xmlns:a16="http://schemas.microsoft.com/office/drawing/2014/main" id="{D1F5EF52-F633-4A58-9BF0-0A40F9467275}"/>
              </a:ext>
            </a:extLst>
          </p:cNvPr>
          <p:cNvCxnSpPr>
            <a:stCxn id="17" idx="2"/>
            <a:endCxn id="10" idx="0"/>
          </p:cNvCxnSpPr>
          <p:nvPr/>
        </p:nvCxnSpPr>
        <p:spPr>
          <a:xfrm flipH="1">
            <a:off x="780938" y="1621034"/>
            <a:ext cx="1734122" cy="12513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C77B7013-786B-44CF-9E3C-E9F9971383A7}"/>
              </a:ext>
            </a:extLst>
          </p:cNvPr>
          <p:cNvCxnSpPr>
            <a:stCxn id="17" idx="2"/>
            <a:endCxn id="11" idx="0"/>
          </p:cNvCxnSpPr>
          <p:nvPr/>
        </p:nvCxnSpPr>
        <p:spPr>
          <a:xfrm flipH="1">
            <a:off x="1935482" y="1621034"/>
            <a:ext cx="579578" cy="12513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2 19">
            <a:extLst>
              <a:ext uri="{FF2B5EF4-FFF2-40B4-BE49-F238E27FC236}">
                <a16:creationId xmlns:a16="http://schemas.microsoft.com/office/drawing/2014/main" id="{C75DB37D-D365-4266-AC87-84D4B1B7F78E}"/>
              </a:ext>
            </a:extLst>
          </p:cNvPr>
          <p:cNvCxnSpPr>
            <a:stCxn id="17" idx="2"/>
            <a:endCxn id="12" idx="0"/>
          </p:cNvCxnSpPr>
          <p:nvPr/>
        </p:nvCxnSpPr>
        <p:spPr>
          <a:xfrm>
            <a:off x="2515060" y="1621034"/>
            <a:ext cx="574966" cy="12513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ttore 2 20">
            <a:extLst>
              <a:ext uri="{FF2B5EF4-FFF2-40B4-BE49-F238E27FC236}">
                <a16:creationId xmlns:a16="http://schemas.microsoft.com/office/drawing/2014/main" id="{3E6D85EC-F9DD-42BA-B3E9-91B814A47715}"/>
              </a:ext>
            </a:extLst>
          </p:cNvPr>
          <p:cNvCxnSpPr>
            <a:cxnSpLocks/>
            <a:endCxn id="15" idx="0"/>
          </p:cNvCxnSpPr>
          <p:nvPr/>
        </p:nvCxnSpPr>
        <p:spPr>
          <a:xfrm>
            <a:off x="3916759" y="2547287"/>
            <a:ext cx="575052" cy="3352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ttore diritto 21">
            <a:extLst>
              <a:ext uri="{FF2B5EF4-FFF2-40B4-BE49-F238E27FC236}">
                <a16:creationId xmlns:a16="http://schemas.microsoft.com/office/drawing/2014/main" id="{7924F3DE-B448-47FE-8969-45A740491B74}"/>
              </a:ext>
            </a:extLst>
          </p:cNvPr>
          <p:cNvCxnSpPr>
            <a:stCxn id="17" idx="2"/>
            <a:endCxn id="17" idx="2"/>
          </p:cNvCxnSpPr>
          <p:nvPr/>
        </p:nvCxnSpPr>
        <p:spPr>
          <a:xfrm>
            <a:off x="2515060" y="1621034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ttore diritto 22">
            <a:extLst>
              <a:ext uri="{FF2B5EF4-FFF2-40B4-BE49-F238E27FC236}">
                <a16:creationId xmlns:a16="http://schemas.microsoft.com/office/drawing/2014/main" id="{55CEB864-4BDB-4B45-9CB1-EDD003290ABF}"/>
              </a:ext>
            </a:extLst>
          </p:cNvPr>
          <p:cNvCxnSpPr>
            <a:cxnSpLocks/>
            <a:stCxn id="17" idx="2"/>
          </p:cNvCxnSpPr>
          <p:nvPr/>
        </p:nvCxnSpPr>
        <p:spPr>
          <a:xfrm>
            <a:off x="2515060" y="1621034"/>
            <a:ext cx="1084814" cy="707387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4" name="Rettangolo con angoli arrotondati 23">
            <a:extLst>
              <a:ext uri="{FF2B5EF4-FFF2-40B4-BE49-F238E27FC236}">
                <a16:creationId xmlns:a16="http://schemas.microsoft.com/office/drawing/2014/main" id="{DE7F4231-4C7C-40DF-BA53-B9CEDC229467}"/>
              </a:ext>
            </a:extLst>
          </p:cNvPr>
          <p:cNvSpPr/>
          <p:nvPr/>
        </p:nvSpPr>
        <p:spPr>
          <a:xfrm>
            <a:off x="356524" y="3720764"/>
            <a:ext cx="848828" cy="309881"/>
          </a:xfrm>
          <a:prstGeom prst="roundRect">
            <a:avLst>
              <a:gd name="adj" fmla="val 22327"/>
            </a:avLst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400" dirty="0" err="1">
                <a:latin typeface="Bookman Old Style" panose="02050604050505020204" pitchFamily="18" charset="0"/>
              </a:rPr>
              <a:t>Subj</a:t>
            </a:r>
            <a:r>
              <a:rPr lang="it-IT" sz="1400" dirty="0">
                <a:latin typeface="Bookman Old Style" panose="02050604050505020204" pitchFamily="18" charset="0"/>
              </a:rPr>
              <a:t> 1</a:t>
            </a:r>
          </a:p>
        </p:txBody>
      </p:sp>
      <p:sp>
        <p:nvSpPr>
          <p:cNvPr id="25" name="Rettangolo con angoli arrotondati 24">
            <a:extLst>
              <a:ext uri="{FF2B5EF4-FFF2-40B4-BE49-F238E27FC236}">
                <a16:creationId xmlns:a16="http://schemas.microsoft.com/office/drawing/2014/main" id="{1FB4BD20-F7AA-45FD-9AE0-7EC3C1CF40C5}"/>
              </a:ext>
            </a:extLst>
          </p:cNvPr>
          <p:cNvSpPr/>
          <p:nvPr/>
        </p:nvSpPr>
        <p:spPr>
          <a:xfrm>
            <a:off x="356524" y="4183041"/>
            <a:ext cx="848828" cy="309881"/>
          </a:xfrm>
          <a:prstGeom prst="roundRect">
            <a:avLst>
              <a:gd name="adj" fmla="val 22327"/>
            </a:avLst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400" dirty="0" err="1">
                <a:latin typeface="Bookman Old Style" panose="02050604050505020204" pitchFamily="18" charset="0"/>
              </a:rPr>
              <a:t>Subj</a:t>
            </a:r>
            <a:r>
              <a:rPr lang="it-IT" sz="1400" dirty="0">
                <a:latin typeface="Bookman Old Style" panose="02050604050505020204" pitchFamily="18" charset="0"/>
              </a:rPr>
              <a:t> 2</a:t>
            </a:r>
          </a:p>
        </p:txBody>
      </p:sp>
      <p:sp>
        <p:nvSpPr>
          <p:cNvPr id="26" name="Rettangolo con angoli arrotondati 25">
            <a:extLst>
              <a:ext uri="{FF2B5EF4-FFF2-40B4-BE49-F238E27FC236}">
                <a16:creationId xmlns:a16="http://schemas.microsoft.com/office/drawing/2014/main" id="{E72D6500-B582-4399-88B9-441A13E1DDAA}"/>
              </a:ext>
            </a:extLst>
          </p:cNvPr>
          <p:cNvSpPr/>
          <p:nvPr/>
        </p:nvSpPr>
        <p:spPr>
          <a:xfrm>
            <a:off x="356524" y="4645318"/>
            <a:ext cx="848828" cy="309881"/>
          </a:xfrm>
          <a:prstGeom prst="roundRect">
            <a:avLst>
              <a:gd name="adj" fmla="val 22327"/>
            </a:avLst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400" dirty="0" err="1">
                <a:latin typeface="Bookman Old Style" panose="02050604050505020204" pitchFamily="18" charset="0"/>
              </a:rPr>
              <a:t>Subj</a:t>
            </a:r>
            <a:r>
              <a:rPr lang="it-IT" sz="1400" dirty="0">
                <a:latin typeface="Bookman Old Style" panose="02050604050505020204" pitchFamily="18" charset="0"/>
              </a:rPr>
              <a:t> 3</a:t>
            </a:r>
          </a:p>
        </p:txBody>
      </p:sp>
      <p:sp>
        <p:nvSpPr>
          <p:cNvPr id="27" name="Rettangolo con angoli arrotondati 26">
            <a:extLst>
              <a:ext uri="{FF2B5EF4-FFF2-40B4-BE49-F238E27FC236}">
                <a16:creationId xmlns:a16="http://schemas.microsoft.com/office/drawing/2014/main" id="{52721D37-B597-4425-A66D-51B739DB19C5}"/>
              </a:ext>
            </a:extLst>
          </p:cNvPr>
          <p:cNvSpPr/>
          <p:nvPr/>
        </p:nvSpPr>
        <p:spPr>
          <a:xfrm>
            <a:off x="356524" y="5305718"/>
            <a:ext cx="848828" cy="309881"/>
          </a:xfrm>
          <a:prstGeom prst="roundRect">
            <a:avLst>
              <a:gd name="adj" fmla="val 22327"/>
            </a:avLst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400" dirty="0" err="1">
                <a:latin typeface="Bookman Old Style" panose="02050604050505020204" pitchFamily="18" charset="0"/>
              </a:rPr>
              <a:t>Subj</a:t>
            </a:r>
            <a:r>
              <a:rPr lang="it-IT" sz="1400" dirty="0">
                <a:latin typeface="Bookman Old Style" panose="02050604050505020204" pitchFamily="18" charset="0"/>
              </a:rPr>
              <a:t> K</a:t>
            </a:r>
          </a:p>
        </p:txBody>
      </p:sp>
      <p:sp>
        <p:nvSpPr>
          <p:cNvPr id="28" name="Rettangolo con angoli arrotondati 27">
            <a:extLst>
              <a:ext uri="{FF2B5EF4-FFF2-40B4-BE49-F238E27FC236}">
                <a16:creationId xmlns:a16="http://schemas.microsoft.com/office/drawing/2014/main" id="{686A71DF-F9A7-4689-80C9-2EB34A8307D5}"/>
              </a:ext>
            </a:extLst>
          </p:cNvPr>
          <p:cNvSpPr/>
          <p:nvPr/>
        </p:nvSpPr>
        <p:spPr>
          <a:xfrm>
            <a:off x="356524" y="4952654"/>
            <a:ext cx="848828" cy="309881"/>
          </a:xfrm>
          <a:prstGeom prst="roundRect">
            <a:avLst>
              <a:gd name="adj" fmla="val 22327"/>
            </a:avLst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400" dirty="0">
                <a:latin typeface="Bookman Old Style" panose="02050604050505020204" pitchFamily="18" charset="0"/>
              </a:rPr>
              <a:t>…</a:t>
            </a:r>
          </a:p>
        </p:txBody>
      </p:sp>
      <p:sp>
        <p:nvSpPr>
          <p:cNvPr id="29" name="Rettangolo con angoli arrotondati 28">
            <a:extLst>
              <a:ext uri="{FF2B5EF4-FFF2-40B4-BE49-F238E27FC236}">
                <a16:creationId xmlns:a16="http://schemas.microsoft.com/office/drawing/2014/main" id="{84A41EC0-0604-4138-8EAD-4858D3D31E44}"/>
              </a:ext>
            </a:extLst>
          </p:cNvPr>
          <p:cNvSpPr/>
          <p:nvPr/>
        </p:nvSpPr>
        <p:spPr>
          <a:xfrm>
            <a:off x="1511068" y="3720764"/>
            <a:ext cx="848828" cy="309881"/>
          </a:xfrm>
          <a:prstGeom prst="roundRect">
            <a:avLst>
              <a:gd name="adj" fmla="val 22327"/>
            </a:avLst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400" dirty="0" err="1">
                <a:latin typeface="Bookman Old Style" panose="02050604050505020204" pitchFamily="18" charset="0"/>
              </a:rPr>
              <a:t>Subj</a:t>
            </a:r>
            <a:r>
              <a:rPr lang="it-IT" sz="1400" dirty="0">
                <a:latin typeface="Bookman Old Style" panose="02050604050505020204" pitchFamily="18" charset="0"/>
              </a:rPr>
              <a:t> 1</a:t>
            </a:r>
          </a:p>
        </p:txBody>
      </p:sp>
      <p:sp>
        <p:nvSpPr>
          <p:cNvPr id="30" name="Rettangolo con angoli arrotondati 29">
            <a:extLst>
              <a:ext uri="{FF2B5EF4-FFF2-40B4-BE49-F238E27FC236}">
                <a16:creationId xmlns:a16="http://schemas.microsoft.com/office/drawing/2014/main" id="{03E32F30-E2CD-4F00-8836-7D8CE5342F2C}"/>
              </a:ext>
            </a:extLst>
          </p:cNvPr>
          <p:cNvSpPr/>
          <p:nvPr/>
        </p:nvSpPr>
        <p:spPr>
          <a:xfrm>
            <a:off x="1511068" y="4183041"/>
            <a:ext cx="848828" cy="309881"/>
          </a:xfrm>
          <a:prstGeom prst="roundRect">
            <a:avLst>
              <a:gd name="adj" fmla="val 22327"/>
            </a:avLst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400" dirty="0" err="1">
                <a:latin typeface="Bookman Old Style" panose="02050604050505020204" pitchFamily="18" charset="0"/>
              </a:rPr>
              <a:t>Subj</a:t>
            </a:r>
            <a:r>
              <a:rPr lang="it-IT" sz="1400" dirty="0">
                <a:latin typeface="Bookman Old Style" panose="02050604050505020204" pitchFamily="18" charset="0"/>
              </a:rPr>
              <a:t> 2</a:t>
            </a:r>
          </a:p>
        </p:txBody>
      </p:sp>
      <p:sp>
        <p:nvSpPr>
          <p:cNvPr id="31" name="Rettangolo con angoli arrotondati 30">
            <a:extLst>
              <a:ext uri="{FF2B5EF4-FFF2-40B4-BE49-F238E27FC236}">
                <a16:creationId xmlns:a16="http://schemas.microsoft.com/office/drawing/2014/main" id="{DECF71F7-40BF-46F6-BB72-E2DE49CC9048}"/>
              </a:ext>
            </a:extLst>
          </p:cNvPr>
          <p:cNvSpPr/>
          <p:nvPr/>
        </p:nvSpPr>
        <p:spPr>
          <a:xfrm>
            <a:off x="1511068" y="4645318"/>
            <a:ext cx="848828" cy="309881"/>
          </a:xfrm>
          <a:prstGeom prst="roundRect">
            <a:avLst>
              <a:gd name="adj" fmla="val 22327"/>
            </a:avLst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400" dirty="0" err="1">
                <a:latin typeface="Bookman Old Style" panose="02050604050505020204" pitchFamily="18" charset="0"/>
              </a:rPr>
              <a:t>Subj</a:t>
            </a:r>
            <a:r>
              <a:rPr lang="it-IT" sz="1400" dirty="0">
                <a:latin typeface="Bookman Old Style" panose="02050604050505020204" pitchFamily="18" charset="0"/>
              </a:rPr>
              <a:t> 3</a:t>
            </a:r>
          </a:p>
        </p:txBody>
      </p:sp>
      <p:sp>
        <p:nvSpPr>
          <p:cNvPr id="32" name="Rettangolo con angoli arrotondati 31">
            <a:extLst>
              <a:ext uri="{FF2B5EF4-FFF2-40B4-BE49-F238E27FC236}">
                <a16:creationId xmlns:a16="http://schemas.microsoft.com/office/drawing/2014/main" id="{9D46605F-F6DA-48D3-A3BB-6FDAB0D927A8}"/>
              </a:ext>
            </a:extLst>
          </p:cNvPr>
          <p:cNvSpPr/>
          <p:nvPr/>
        </p:nvSpPr>
        <p:spPr>
          <a:xfrm>
            <a:off x="1511068" y="5305718"/>
            <a:ext cx="848828" cy="309881"/>
          </a:xfrm>
          <a:prstGeom prst="roundRect">
            <a:avLst>
              <a:gd name="adj" fmla="val 22327"/>
            </a:avLst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400" dirty="0" err="1">
                <a:latin typeface="Bookman Old Style" panose="02050604050505020204" pitchFamily="18" charset="0"/>
              </a:rPr>
              <a:t>Subj</a:t>
            </a:r>
            <a:r>
              <a:rPr lang="it-IT" sz="1400" dirty="0">
                <a:latin typeface="Bookman Old Style" panose="02050604050505020204" pitchFamily="18" charset="0"/>
              </a:rPr>
              <a:t> K</a:t>
            </a:r>
          </a:p>
        </p:txBody>
      </p:sp>
      <p:sp>
        <p:nvSpPr>
          <p:cNvPr id="33" name="Rettangolo con angoli arrotondati 32">
            <a:extLst>
              <a:ext uri="{FF2B5EF4-FFF2-40B4-BE49-F238E27FC236}">
                <a16:creationId xmlns:a16="http://schemas.microsoft.com/office/drawing/2014/main" id="{78FFFA07-7D34-456A-B963-636388975C98}"/>
              </a:ext>
            </a:extLst>
          </p:cNvPr>
          <p:cNvSpPr/>
          <p:nvPr/>
        </p:nvSpPr>
        <p:spPr>
          <a:xfrm>
            <a:off x="1511068" y="4952654"/>
            <a:ext cx="848828" cy="309881"/>
          </a:xfrm>
          <a:prstGeom prst="roundRect">
            <a:avLst>
              <a:gd name="adj" fmla="val 22327"/>
            </a:avLst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400" dirty="0">
                <a:latin typeface="Bookman Old Style" panose="02050604050505020204" pitchFamily="18" charset="0"/>
              </a:rPr>
              <a:t>…</a:t>
            </a:r>
          </a:p>
        </p:txBody>
      </p:sp>
      <p:sp>
        <p:nvSpPr>
          <p:cNvPr id="34" name="Rettangolo con angoli arrotondati 33">
            <a:extLst>
              <a:ext uri="{FF2B5EF4-FFF2-40B4-BE49-F238E27FC236}">
                <a16:creationId xmlns:a16="http://schemas.microsoft.com/office/drawing/2014/main" id="{077A66F8-2A2D-4C82-8E8B-BF698E74C961}"/>
              </a:ext>
            </a:extLst>
          </p:cNvPr>
          <p:cNvSpPr/>
          <p:nvPr/>
        </p:nvSpPr>
        <p:spPr>
          <a:xfrm>
            <a:off x="2665612" y="3720764"/>
            <a:ext cx="848828" cy="309881"/>
          </a:xfrm>
          <a:prstGeom prst="roundRect">
            <a:avLst>
              <a:gd name="adj" fmla="val 22327"/>
            </a:avLst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400" dirty="0" err="1">
                <a:latin typeface="Bookman Old Style" panose="02050604050505020204" pitchFamily="18" charset="0"/>
              </a:rPr>
              <a:t>Subj</a:t>
            </a:r>
            <a:r>
              <a:rPr lang="it-IT" sz="1400" dirty="0">
                <a:latin typeface="Bookman Old Style" panose="02050604050505020204" pitchFamily="18" charset="0"/>
              </a:rPr>
              <a:t> 1</a:t>
            </a:r>
          </a:p>
        </p:txBody>
      </p:sp>
      <p:sp>
        <p:nvSpPr>
          <p:cNvPr id="35" name="Rettangolo con angoli arrotondati 34">
            <a:extLst>
              <a:ext uri="{FF2B5EF4-FFF2-40B4-BE49-F238E27FC236}">
                <a16:creationId xmlns:a16="http://schemas.microsoft.com/office/drawing/2014/main" id="{698B09CD-C094-45CA-8B5A-09788DA60888}"/>
              </a:ext>
            </a:extLst>
          </p:cNvPr>
          <p:cNvSpPr/>
          <p:nvPr/>
        </p:nvSpPr>
        <p:spPr>
          <a:xfrm>
            <a:off x="2665612" y="4183041"/>
            <a:ext cx="848828" cy="309881"/>
          </a:xfrm>
          <a:prstGeom prst="roundRect">
            <a:avLst>
              <a:gd name="adj" fmla="val 22327"/>
            </a:avLst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400" dirty="0" err="1">
                <a:latin typeface="Bookman Old Style" panose="02050604050505020204" pitchFamily="18" charset="0"/>
              </a:rPr>
              <a:t>Subj</a:t>
            </a:r>
            <a:r>
              <a:rPr lang="it-IT" sz="1400" dirty="0">
                <a:latin typeface="Bookman Old Style" panose="02050604050505020204" pitchFamily="18" charset="0"/>
              </a:rPr>
              <a:t> 2</a:t>
            </a:r>
          </a:p>
        </p:txBody>
      </p:sp>
      <p:sp>
        <p:nvSpPr>
          <p:cNvPr id="36" name="Rettangolo con angoli arrotondati 35">
            <a:extLst>
              <a:ext uri="{FF2B5EF4-FFF2-40B4-BE49-F238E27FC236}">
                <a16:creationId xmlns:a16="http://schemas.microsoft.com/office/drawing/2014/main" id="{7B6AF85E-94ED-49AD-B836-909E9C421D46}"/>
              </a:ext>
            </a:extLst>
          </p:cNvPr>
          <p:cNvSpPr/>
          <p:nvPr/>
        </p:nvSpPr>
        <p:spPr>
          <a:xfrm>
            <a:off x="2665612" y="4645318"/>
            <a:ext cx="848828" cy="309881"/>
          </a:xfrm>
          <a:prstGeom prst="roundRect">
            <a:avLst>
              <a:gd name="adj" fmla="val 22327"/>
            </a:avLst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400" dirty="0" err="1">
                <a:latin typeface="Bookman Old Style" panose="02050604050505020204" pitchFamily="18" charset="0"/>
              </a:rPr>
              <a:t>Subj</a:t>
            </a:r>
            <a:r>
              <a:rPr lang="it-IT" sz="1400" dirty="0">
                <a:latin typeface="Bookman Old Style" panose="02050604050505020204" pitchFamily="18" charset="0"/>
              </a:rPr>
              <a:t> 3</a:t>
            </a:r>
          </a:p>
        </p:txBody>
      </p:sp>
      <p:sp>
        <p:nvSpPr>
          <p:cNvPr id="37" name="Rettangolo con angoli arrotondati 36">
            <a:extLst>
              <a:ext uri="{FF2B5EF4-FFF2-40B4-BE49-F238E27FC236}">
                <a16:creationId xmlns:a16="http://schemas.microsoft.com/office/drawing/2014/main" id="{6C08A037-936C-4923-A47A-5F239E681BF6}"/>
              </a:ext>
            </a:extLst>
          </p:cNvPr>
          <p:cNvSpPr/>
          <p:nvPr/>
        </p:nvSpPr>
        <p:spPr>
          <a:xfrm>
            <a:off x="2665612" y="5305718"/>
            <a:ext cx="848828" cy="309881"/>
          </a:xfrm>
          <a:prstGeom prst="roundRect">
            <a:avLst>
              <a:gd name="adj" fmla="val 22327"/>
            </a:avLst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400" dirty="0" err="1">
                <a:latin typeface="Bookman Old Style" panose="02050604050505020204" pitchFamily="18" charset="0"/>
              </a:rPr>
              <a:t>Subj</a:t>
            </a:r>
            <a:r>
              <a:rPr lang="it-IT" sz="1400" dirty="0">
                <a:latin typeface="Bookman Old Style" panose="02050604050505020204" pitchFamily="18" charset="0"/>
              </a:rPr>
              <a:t> K</a:t>
            </a:r>
          </a:p>
        </p:txBody>
      </p:sp>
      <p:sp>
        <p:nvSpPr>
          <p:cNvPr id="38" name="Rettangolo con angoli arrotondati 37">
            <a:extLst>
              <a:ext uri="{FF2B5EF4-FFF2-40B4-BE49-F238E27FC236}">
                <a16:creationId xmlns:a16="http://schemas.microsoft.com/office/drawing/2014/main" id="{65DEBE55-C352-4A58-9485-73E045E32204}"/>
              </a:ext>
            </a:extLst>
          </p:cNvPr>
          <p:cNvSpPr/>
          <p:nvPr/>
        </p:nvSpPr>
        <p:spPr>
          <a:xfrm>
            <a:off x="2665612" y="4952654"/>
            <a:ext cx="848828" cy="309881"/>
          </a:xfrm>
          <a:prstGeom prst="roundRect">
            <a:avLst>
              <a:gd name="adj" fmla="val 22327"/>
            </a:avLst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400" dirty="0">
                <a:latin typeface="Bookman Old Style" panose="02050604050505020204" pitchFamily="18" charset="0"/>
              </a:rPr>
              <a:t>…</a:t>
            </a:r>
          </a:p>
        </p:txBody>
      </p:sp>
      <p:sp>
        <p:nvSpPr>
          <p:cNvPr id="39" name="Rettangolo con angoli arrotondati 38">
            <a:extLst>
              <a:ext uri="{FF2B5EF4-FFF2-40B4-BE49-F238E27FC236}">
                <a16:creationId xmlns:a16="http://schemas.microsoft.com/office/drawing/2014/main" id="{F9D72BDF-A39F-4574-B913-ED750A70013F}"/>
              </a:ext>
            </a:extLst>
          </p:cNvPr>
          <p:cNvSpPr/>
          <p:nvPr/>
        </p:nvSpPr>
        <p:spPr>
          <a:xfrm>
            <a:off x="4066931" y="3720764"/>
            <a:ext cx="848828" cy="309881"/>
          </a:xfrm>
          <a:prstGeom prst="roundRect">
            <a:avLst>
              <a:gd name="adj" fmla="val 22327"/>
            </a:avLst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400" dirty="0" err="1">
                <a:latin typeface="Bookman Old Style" panose="02050604050505020204" pitchFamily="18" charset="0"/>
              </a:rPr>
              <a:t>Subj</a:t>
            </a:r>
            <a:r>
              <a:rPr lang="it-IT" sz="1400" dirty="0">
                <a:latin typeface="Bookman Old Style" panose="02050604050505020204" pitchFamily="18" charset="0"/>
              </a:rPr>
              <a:t> 1</a:t>
            </a:r>
          </a:p>
        </p:txBody>
      </p:sp>
      <p:sp>
        <p:nvSpPr>
          <p:cNvPr id="40" name="Rettangolo con angoli arrotondati 39">
            <a:extLst>
              <a:ext uri="{FF2B5EF4-FFF2-40B4-BE49-F238E27FC236}">
                <a16:creationId xmlns:a16="http://schemas.microsoft.com/office/drawing/2014/main" id="{2120E860-1A30-494A-9A1F-D04200F3CF5F}"/>
              </a:ext>
            </a:extLst>
          </p:cNvPr>
          <p:cNvSpPr/>
          <p:nvPr/>
        </p:nvSpPr>
        <p:spPr>
          <a:xfrm>
            <a:off x="4066931" y="4183041"/>
            <a:ext cx="848828" cy="309881"/>
          </a:xfrm>
          <a:prstGeom prst="roundRect">
            <a:avLst>
              <a:gd name="adj" fmla="val 22327"/>
            </a:avLst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400" dirty="0" err="1">
                <a:latin typeface="Bookman Old Style" panose="02050604050505020204" pitchFamily="18" charset="0"/>
              </a:rPr>
              <a:t>Subj</a:t>
            </a:r>
            <a:r>
              <a:rPr lang="it-IT" sz="1400" dirty="0">
                <a:latin typeface="Bookman Old Style" panose="02050604050505020204" pitchFamily="18" charset="0"/>
              </a:rPr>
              <a:t> 2</a:t>
            </a:r>
          </a:p>
        </p:txBody>
      </p:sp>
      <p:sp>
        <p:nvSpPr>
          <p:cNvPr id="41" name="Rettangolo con angoli arrotondati 40">
            <a:extLst>
              <a:ext uri="{FF2B5EF4-FFF2-40B4-BE49-F238E27FC236}">
                <a16:creationId xmlns:a16="http://schemas.microsoft.com/office/drawing/2014/main" id="{9800E41A-2BD2-433D-AF6E-3A2B93FE40C9}"/>
              </a:ext>
            </a:extLst>
          </p:cNvPr>
          <p:cNvSpPr/>
          <p:nvPr/>
        </p:nvSpPr>
        <p:spPr>
          <a:xfrm>
            <a:off x="4066931" y="4645318"/>
            <a:ext cx="848828" cy="309881"/>
          </a:xfrm>
          <a:prstGeom prst="roundRect">
            <a:avLst>
              <a:gd name="adj" fmla="val 22327"/>
            </a:avLst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400" dirty="0" err="1">
                <a:latin typeface="Bookman Old Style" panose="02050604050505020204" pitchFamily="18" charset="0"/>
              </a:rPr>
              <a:t>Subj</a:t>
            </a:r>
            <a:r>
              <a:rPr lang="it-IT" sz="1400" dirty="0">
                <a:latin typeface="Bookman Old Style" panose="02050604050505020204" pitchFamily="18" charset="0"/>
              </a:rPr>
              <a:t> 3</a:t>
            </a:r>
          </a:p>
        </p:txBody>
      </p:sp>
      <p:sp>
        <p:nvSpPr>
          <p:cNvPr id="42" name="Rettangolo con angoli arrotondati 41">
            <a:extLst>
              <a:ext uri="{FF2B5EF4-FFF2-40B4-BE49-F238E27FC236}">
                <a16:creationId xmlns:a16="http://schemas.microsoft.com/office/drawing/2014/main" id="{31C2AA59-A694-441A-9C4F-D1EA4913135D}"/>
              </a:ext>
            </a:extLst>
          </p:cNvPr>
          <p:cNvSpPr/>
          <p:nvPr/>
        </p:nvSpPr>
        <p:spPr>
          <a:xfrm>
            <a:off x="4066931" y="5305718"/>
            <a:ext cx="848828" cy="309881"/>
          </a:xfrm>
          <a:prstGeom prst="roundRect">
            <a:avLst>
              <a:gd name="adj" fmla="val 22327"/>
            </a:avLst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400" dirty="0" err="1">
                <a:latin typeface="Bookman Old Style" panose="02050604050505020204" pitchFamily="18" charset="0"/>
              </a:rPr>
              <a:t>Subj</a:t>
            </a:r>
            <a:r>
              <a:rPr lang="it-IT" sz="1400" dirty="0">
                <a:latin typeface="Bookman Old Style" panose="02050604050505020204" pitchFamily="18" charset="0"/>
              </a:rPr>
              <a:t> K</a:t>
            </a:r>
          </a:p>
        </p:txBody>
      </p:sp>
      <p:sp>
        <p:nvSpPr>
          <p:cNvPr id="43" name="Rettangolo con angoli arrotondati 42">
            <a:extLst>
              <a:ext uri="{FF2B5EF4-FFF2-40B4-BE49-F238E27FC236}">
                <a16:creationId xmlns:a16="http://schemas.microsoft.com/office/drawing/2014/main" id="{3F33F465-2B35-4E28-AAA4-0C2AC731DF38}"/>
              </a:ext>
            </a:extLst>
          </p:cNvPr>
          <p:cNvSpPr/>
          <p:nvPr/>
        </p:nvSpPr>
        <p:spPr>
          <a:xfrm>
            <a:off x="4066931" y="4952654"/>
            <a:ext cx="848828" cy="309881"/>
          </a:xfrm>
          <a:prstGeom prst="roundRect">
            <a:avLst>
              <a:gd name="adj" fmla="val 22327"/>
            </a:avLst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400" dirty="0">
                <a:latin typeface="Bookman Old Style" panose="02050604050505020204" pitchFamily="18" charset="0"/>
              </a:rPr>
              <a:t>…</a:t>
            </a:r>
          </a:p>
        </p:txBody>
      </p:sp>
      <p:cxnSp>
        <p:nvCxnSpPr>
          <p:cNvPr id="44" name="Connettore 2 43">
            <a:extLst>
              <a:ext uri="{FF2B5EF4-FFF2-40B4-BE49-F238E27FC236}">
                <a16:creationId xmlns:a16="http://schemas.microsoft.com/office/drawing/2014/main" id="{94B08D6D-749D-48ED-A69D-4F8F0461518B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780938" y="3258487"/>
            <a:ext cx="0" cy="3149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ttore 2 44">
            <a:extLst>
              <a:ext uri="{FF2B5EF4-FFF2-40B4-BE49-F238E27FC236}">
                <a16:creationId xmlns:a16="http://schemas.microsoft.com/office/drawing/2014/main" id="{2E4FEF00-D42D-4295-8D66-7662A0758E57}"/>
              </a:ext>
            </a:extLst>
          </p:cNvPr>
          <p:cNvCxnSpPr>
            <a:cxnSpLocks/>
          </p:cNvCxnSpPr>
          <p:nvPr/>
        </p:nvCxnSpPr>
        <p:spPr>
          <a:xfrm>
            <a:off x="1943794" y="3258487"/>
            <a:ext cx="0" cy="3149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ttore 2 45">
            <a:extLst>
              <a:ext uri="{FF2B5EF4-FFF2-40B4-BE49-F238E27FC236}">
                <a16:creationId xmlns:a16="http://schemas.microsoft.com/office/drawing/2014/main" id="{D8C7CDD3-1DEB-4180-97C0-56C2FA38B7F9}"/>
              </a:ext>
            </a:extLst>
          </p:cNvPr>
          <p:cNvCxnSpPr>
            <a:cxnSpLocks/>
          </p:cNvCxnSpPr>
          <p:nvPr/>
        </p:nvCxnSpPr>
        <p:spPr>
          <a:xfrm>
            <a:off x="3090026" y="3258487"/>
            <a:ext cx="0" cy="3149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ttore 2 46">
            <a:extLst>
              <a:ext uri="{FF2B5EF4-FFF2-40B4-BE49-F238E27FC236}">
                <a16:creationId xmlns:a16="http://schemas.microsoft.com/office/drawing/2014/main" id="{E38B754F-C650-452A-9BC1-525E6A91BAAE}"/>
              </a:ext>
            </a:extLst>
          </p:cNvPr>
          <p:cNvCxnSpPr>
            <a:cxnSpLocks/>
          </p:cNvCxnSpPr>
          <p:nvPr/>
        </p:nvCxnSpPr>
        <p:spPr>
          <a:xfrm>
            <a:off x="4491811" y="3268647"/>
            <a:ext cx="0" cy="3149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Immagine 47">
            <a:extLst>
              <a:ext uri="{FF2B5EF4-FFF2-40B4-BE49-F238E27FC236}">
                <a16:creationId xmlns:a16="http://schemas.microsoft.com/office/drawing/2014/main" id="{023EA8D8-12AD-4A01-8502-A8229B5171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9242" y="1234954"/>
            <a:ext cx="6582134" cy="4388090"/>
          </a:xfrm>
          <a:prstGeom prst="rect">
            <a:avLst/>
          </a:prstGeom>
        </p:spPr>
      </p:pic>
      <p:cxnSp>
        <p:nvCxnSpPr>
          <p:cNvPr id="49" name="Connettore diritto 48">
            <a:extLst>
              <a:ext uri="{FF2B5EF4-FFF2-40B4-BE49-F238E27FC236}">
                <a16:creationId xmlns:a16="http://schemas.microsoft.com/office/drawing/2014/main" id="{CA21A491-366F-4E11-BBE0-A144BEBA04D8}"/>
              </a:ext>
            </a:extLst>
          </p:cNvPr>
          <p:cNvCxnSpPr/>
          <p:nvPr/>
        </p:nvCxnSpPr>
        <p:spPr>
          <a:xfrm flipV="1">
            <a:off x="8051800" y="3195311"/>
            <a:ext cx="2733040" cy="1219200"/>
          </a:xfrm>
          <a:prstGeom prst="line">
            <a:avLst/>
          </a:prstGeom>
          <a:ln w="28575">
            <a:solidFill>
              <a:srgbClr val="EC6CE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Ovale 49">
            <a:extLst>
              <a:ext uri="{FF2B5EF4-FFF2-40B4-BE49-F238E27FC236}">
                <a16:creationId xmlns:a16="http://schemas.microsoft.com/office/drawing/2014/main" id="{B51F598D-EFED-43F6-B513-E2CA14B62C5D}"/>
              </a:ext>
            </a:extLst>
          </p:cNvPr>
          <p:cNvSpPr/>
          <p:nvPr/>
        </p:nvSpPr>
        <p:spPr>
          <a:xfrm>
            <a:off x="7879080" y="4589767"/>
            <a:ext cx="45719" cy="48273"/>
          </a:xfrm>
          <a:prstGeom prst="ellipse">
            <a:avLst/>
          </a:prstGeom>
          <a:solidFill>
            <a:srgbClr val="EC6CE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1" name="Ovale 50">
            <a:extLst>
              <a:ext uri="{FF2B5EF4-FFF2-40B4-BE49-F238E27FC236}">
                <a16:creationId xmlns:a16="http://schemas.microsoft.com/office/drawing/2014/main" id="{6044BBCE-5801-40E5-AD64-BBD4B11DF8AD}"/>
              </a:ext>
            </a:extLst>
          </p:cNvPr>
          <p:cNvSpPr/>
          <p:nvPr/>
        </p:nvSpPr>
        <p:spPr>
          <a:xfrm>
            <a:off x="8584589" y="4282431"/>
            <a:ext cx="45719" cy="48273"/>
          </a:xfrm>
          <a:prstGeom prst="ellipse">
            <a:avLst/>
          </a:prstGeom>
          <a:solidFill>
            <a:srgbClr val="EC6CE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2" name="Ovale 51">
            <a:extLst>
              <a:ext uri="{FF2B5EF4-FFF2-40B4-BE49-F238E27FC236}">
                <a16:creationId xmlns:a16="http://schemas.microsoft.com/office/drawing/2014/main" id="{A67FF0FF-15D8-4C79-B652-2EBE0C470F69}"/>
              </a:ext>
            </a:extLst>
          </p:cNvPr>
          <p:cNvSpPr/>
          <p:nvPr/>
        </p:nvSpPr>
        <p:spPr>
          <a:xfrm>
            <a:off x="9153549" y="3820154"/>
            <a:ext cx="45719" cy="48273"/>
          </a:xfrm>
          <a:prstGeom prst="ellipse">
            <a:avLst/>
          </a:prstGeom>
          <a:solidFill>
            <a:srgbClr val="EC6CE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3" name="Ovale 52">
            <a:extLst>
              <a:ext uri="{FF2B5EF4-FFF2-40B4-BE49-F238E27FC236}">
                <a16:creationId xmlns:a16="http://schemas.microsoft.com/office/drawing/2014/main" id="{41527A73-E74A-40F3-946C-250F412D1D62}"/>
              </a:ext>
            </a:extLst>
          </p:cNvPr>
          <p:cNvSpPr/>
          <p:nvPr/>
        </p:nvSpPr>
        <p:spPr>
          <a:xfrm>
            <a:off x="9813949" y="3766792"/>
            <a:ext cx="45719" cy="48273"/>
          </a:xfrm>
          <a:prstGeom prst="ellipse">
            <a:avLst/>
          </a:prstGeom>
          <a:solidFill>
            <a:srgbClr val="EC6CE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4" name="Ovale 53">
            <a:extLst>
              <a:ext uri="{FF2B5EF4-FFF2-40B4-BE49-F238E27FC236}">
                <a16:creationId xmlns:a16="http://schemas.microsoft.com/office/drawing/2014/main" id="{74FC4DDD-2AF0-40E7-A2B3-CCC55FE6AF74}"/>
              </a:ext>
            </a:extLst>
          </p:cNvPr>
          <p:cNvSpPr/>
          <p:nvPr/>
        </p:nvSpPr>
        <p:spPr>
          <a:xfrm>
            <a:off x="10245749" y="3246111"/>
            <a:ext cx="45719" cy="48273"/>
          </a:xfrm>
          <a:prstGeom prst="ellipse">
            <a:avLst/>
          </a:prstGeom>
          <a:solidFill>
            <a:srgbClr val="EC6CE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5" name="Immagine 54">
            <a:extLst>
              <a:ext uri="{FF2B5EF4-FFF2-40B4-BE49-F238E27FC236}">
                <a16:creationId xmlns:a16="http://schemas.microsoft.com/office/drawing/2014/main" id="{D9C0750E-E17A-4C6E-BFFC-FB55BF83C1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9242" y="1234954"/>
            <a:ext cx="6582134" cy="4388090"/>
          </a:xfrm>
          <a:prstGeom prst="rect">
            <a:avLst/>
          </a:prstGeom>
        </p:spPr>
      </p:pic>
      <p:pic>
        <p:nvPicPr>
          <p:cNvPr id="56" name="Immagine 55">
            <a:extLst>
              <a:ext uri="{FF2B5EF4-FFF2-40B4-BE49-F238E27FC236}">
                <a16:creationId xmlns:a16="http://schemas.microsoft.com/office/drawing/2014/main" id="{C0F4AABB-C978-47F4-BBED-A2482BF460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9243" y="1237574"/>
            <a:ext cx="6582133" cy="4388089"/>
          </a:xfrm>
          <a:prstGeom prst="rect">
            <a:avLst/>
          </a:prstGeom>
        </p:spPr>
      </p:pic>
      <p:sp>
        <p:nvSpPr>
          <p:cNvPr id="57" name="Ovale 56">
            <a:extLst>
              <a:ext uri="{FF2B5EF4-FFF2-40B4-BE49-F238E27FC236}">
                <a16:creationId xmlns:a16="http://schemas.microsoft.com/office/drawing/2014/main" id="{80C1EC08-492F-4934-9E6D-C2A5B2D27595}"/>
              </a:ext>
            </a:extLst>
          </p:cNvPr>
          <p:cNvSpPr/>
          <p:nvPr/>
        </p:nvSpPr>
        <p:spPr>
          <a:xfrm>
            <a:off x="557999" y="1700968"/>
            <a:ext cx="1240444" cy="493769"/>
          </a:xfrm>
          <a:prstGeom prst="ellipse">
            <a:avLst/>
          </a:prstGeom>
          <a:noFill/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400" b="1" dirty="0"/>
              <a:t>T. Exp.</a:t>
            </a:r>
          </a:p>
        </p:txBody>
      </p:sp>
      <p:cxnSp>
        <p:nvCxnSpPr>
          <p:cNvPr id="58" name="Connettore 2 57">
            <a:extLst>
              <a:ext uri="{FF2B5EF4-FFF2-40B4-BE49-F238E27FC236}">
                <a16:creationId xmlns:a16="http://schemas.microsoft.com/office/drawing/2014/main" id="{F4085346-61C6-4D0C-AF62-9C66A9B8C7EC}"/>
              </a:ext>
            </a:extLst>
          </p:cNvPr>
          <p:cNvCxnSpPr>
            <a:stCxn id="57" idx="4"/>
            <a:endCxn id="10" idx="0"/>
          </p:cNvCxnSpPr>
          <p:nvPr/>
        </p:nvCxnSpPr>
        <p:spPr>
          <a:xfrm flipH="1">
            <a:off x="780938" y="2194737"/>
            <a:ext cx="397283" cy="677670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ttore 2 58">
            <a:extLst>
              <a:ext uri="{FF2B5EF4-FFF2-40B4-BE49-F238E27FC236}">
                <a16:creationId xmlns:a16="http://schemas.microsoft.com/office/drawing/2014/main" id="{89EEF97B-4C38-46B8-BDC3-284F25051959}"/>
              </a:ext>
            </a:extLst>
          </p:cNvPr>
          <p:cNvCxnSpPr>
            <a:stCxn id="57" idx="4"/>
            <a:endCxn id="11" idx="0"/>
          </p:cNvCxnSpPr>
          <p:nvPr/>
        </p:nvCxnSpPr>
        <p:spPr>
          <a:xfrm>
            <a:off x="1178221" y="2194737"/>
            <a:ext cx="757261" cy="677670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ttore 2 59">
            <a:extLst>
              <a:ext uri="{FF2B5EF4-FFF2-40B4-BE49-F238E27FC236}">
                <a16:creationId xmlns:a16="http://schemas.microsoft.com/office/drawing/2014/main" id="{1714982A-9F0C-435D-8AE6-500941DF2EC3}"/>
              </a:ext>
            </a:extLst>
          </p:cNvPr>
          <p:cNvCxnSpPr>
            <a:stCxn id="57" idx="4"/>
            <a:endCxn id="12" idx="0"/>
          </p:cNvCxnSpPr>
          <p:nvPr/>
        </p:nvCxnSpPr>
        <p:spPr>
          <a:xfrm>
            <a:off x="1178221" y="2194737"/>
            <a:ext cx="1911805" cy="677670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ttore 2 60">
            <a:extLst>
              <a:ext uri="{FF2B5EF4-FFF2-40B4-BE49-F238E27FC236}">
                <a16:creationId xmlns:a16="http://schemas.microsoft.com/office/drawing/2014/main" id="{4B38CE00-01CB-4927-BA63-7B030FA34426}"/>
              </a:ext>
            </a:extLst>
          </p:cNvPr>
          <p:cNvCxnSpPr>
            <a:stCxn id="57" idx="4"/>
            <a:endCxn id="15" idx="0"/>
          </p:cNvCxnSpPr>
          <p:nvPr/>
        </p:nvCxnSpPr>
        <p:spPr>
          <a:xfrm>
            <a:off x="1178221" y="2194737"/>
            <a:ext cx="3313590" cy="687830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ttangolo 61">
            <a:extLst>
              <a:ext uri="{FF2B5EF4-FFF2-40B4-BE49-F238E27FC236}">
                <a16:creationId xmlns:a16="http://schemas.microsoft.com/office/drawing/2014/main" id="{FAB66B79-794D-4365-B132-54C8E8E05D98}"/>
              </a:ext>
            </a:extLst>
          </p:cNvPr>
          <p:cNvSpPr/>
          <p:nvPr/>
        </p:nvSpPr>
        <p:spPr>
          <a:xfrm>
            <a:off x="2708232" y="341760"/>
            <a:ext cx="6673471" cy="6463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it-IT" sz="3600" b="1" dirty="0" err="1"/>
              <a:t>Hierarchical</a:t>
            </a:r>
            <a:r>
              <a:rPr lang="it-IT" sz="3600" b="1" dirty="0"/>
              <a:t> </a:t>
            </a:r>
            <a:r>
              <a:rPr lang="it-IT" sz="3600" b="1" dirty="0" err="1"/>
              <a:t>Regression</a:t>
            </a:r>
            <a:r>
              <a:rPr lang="it-IT" sz="3600" b="1" dirty="0"/>
              <a:t> </a:t>
            </a:r>
            <a:r>
              <a:rPr lang="it-IT" sz="3600" b="1" dirty="0" err="1"/>
              <a:t>Modeling</a:t>
            </a:r>
            <a:endParaRPr lang="it-IT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9820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51" grpId="0" animBg="1"/>
      <p:bldP spid="52" grpId="0" animBg="1"/>
      <p:bldP spid="53" grpId="0" animBg="1"/>
      <p:bldP spid="54" grpId="0" animBg="1"/>
      <p:bldP spid="57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tangolo 12">
            <a:extLst>
              <a:ext uri="{FF2B5EF4-FFF2-40B4-BE49-F238E27FC236}">
                <a16:creationId xmlns:a16="http://schemas.microsoft.com/office/drawing/2014/main" id="{CB0F3CC7-D155-4DED-B513-5B4595C79FD5}"/>
              </a:ext>
            </a:extLst>
          </p:cNvPr>
          <p:cNvSpPr/>
          <p:nvPr/>
        </p:nvSpPr>
        <p:spPr>
          <a:xfrm>
            <a:off x="74811" y="6393984"/>
            <a:ext cx="12042378" cy="38305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7B954650-793E-441E-B65B-6ABC0362C7E5}"/>
              </a:ext>
            </a:extLst>
          </p:cNvPr>
          <p:cNvSpPr txBox="1"/>
          <p:nvPr/>
        </p:nvSpPr>
        <p:spPr>
          <a:xfrm>
            <a:off x="209548" y="6393984"/>
            <a:ext cx="11791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Bayesian Data Analysis – A Primer                    Workshop 2021                    Marco D’Alessandro (PhD)                    ISTC CNR </a:t>
            </a:r>
            <a:r>
              <a:rPr lang="it-IT" dirty="0" err="1">
                <a:solidFill>
                  <a:schemeClr val="bg1"/>
                </a:solidFill>
              </a:rPr>
              <a:t>Italy</a:t>
            </a:r>
            <a:r>
              <a:rPr lang="it-IT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62" name="Rettangolo 61">
            <a:extLst>
              <a:ext uri="{FF2B5EF4-FFF2-40B4-BE49-F238E27FC236}">
                <a16:creationId xmlns:a16="http://schemas.microsoft.com/office/drawing/2014/main" id="{FAB66B79-794D-4365-B132-54C8E8E05D98}"/>
              </a:ext>
            </a:extLst>
          </p:cNvPr>
          <p:cNvSpPr/>
          <p:nvPr/>
        </p:nvSpPr>
        <p:spPr>
          <a:xfrm>
            <a:off x="2708232" y="341760"/>
            <a:ext cx="6673471" cy="6463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it-IT" sz="3600" b="1" dirty="0" err="1"/>
              <a:t>Hierarchical</a:t>
            </a:r>
            <a:r>
              <a:rPr lang="it-IT" sz="3600" b="1" dirty="0"/>
              <a:t> </a:t>
            </a:r>
            <a:r>
              <a:rPr lang="it-IT" sz="3600" b="1" dirty="0" err="1"/>
              <a:t>Regression</a:t>
            </a:r>
            <a:r>
              <a:rPr lang="it-IT" sz="3600" b="1" dirty="0"/>
              <a:t> </a:t>
            </a:r>
            <a:r>
              <a:rPr lang="it-IT" sz="3600" b="1" dirty="0" err="1"/>
              <a:t>Modeling</a:t>
            </a:r>
            <a:endParaRPr lang="it-IT" sz="2400" b="1" dirty="0">
              <a:solidFill>
                <a:srgbClr val="FF0000"/>
              </a:solidFill>
            </a:endParaRPr>
          </a:p>
        </p:txBody>
      </p:sp>
      <p:pic>
        <p:nvPicPr>
          <p:cNvPr id="63" name="Immagine 62">
            <a:extLst>
              <a:ext uri="{FF2B5EF4-FFF2-40B4-BE49-F238E27FC236}">
                <a16:creationId xmlns:a16="http://schemas.microsoft.com/office/drawing/2014/main" id="{90BABB12-9C37-4C0C-A8E1-E47228E705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0270" y="1373267"/>
            <a:ext cx="6167198" cy="4111466"/>
          </a:xfrm>
          <a:prstGeom prst="rect">
            <a:avLst/>
          </a:prstGeom>
        </p:spPr>
      </p:pic>
      <p:sp>
        <p:nvSpPr>
          <p:cNvPr id="64" name="Rettangolo con angoli arrotondati 63">
            <a:extLst>
              <a:ext uri="{FF2B5EF4-FFF2-40B4-BE49-F238E27FC236}">
                <a16:creationId xmlns:a16="http://schemas.microsoft.com/office/drawing/2014/main" id="{AB472A3B-96B3-4F97-BF2C-EF2169C5A2C7}"/>
              </a:ext>
            </a:extLst>
          </p:cNvPr>
          <p:cNvSpPr/>
          <p:nvPr/>
        </p:nvSpPr>
        <p:spPr>
          <a:xfrm>
            <a:off x="239181" y="2787088"/>
            <a:ext cx="395925" cy="216816"/>
          </a:xfrm>
          <a:prstGeom prst="round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000" b="1" dirty="0">
                <a:latin typeface="Bookman Old Style" panose="02050604050505020204" pitchFamily="18" charset="0"/>
              </a:rPr>
              <a:t>S1</a:t>
            </a:r>
          </a:p>
        </p:txBody>
      </p:sp>
      <p:sp>
        <p:nvSpPr>
          <p:cNvPr id="65" name="Rettangolo con angoli arrotondati 64">
            <a:extLst>
              <a:ext uri="{FF2B5EF4-FFF2-40B4-BE49-F238E27FC236}">
                <a16:creationId xmlns:a16="http://schemas.microsoft.com/office/drawing/2014/main" id="{A8EC2AC3-AE7B-4D6F-9404-44D1A74DBAB9}"/>
              </a:ext>
            </a:extLst>
          </p:cNvPr>
          <p:cNvSpPr/>
          <p:nvPr/>
        </p:nvSpPr>
        <p:spPr>
          <a:xfrm>
            <a:off x="740373" y="2787088"/>
            <a:ext cx="395925" cy="216816"/>
          </a:xfrm>
          <a:prstGeom prst="round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000" b="1" dirty="0">
                <a:latin typeface="Bookman Old Style" panose="02050604050505020204" pitchFamily="18" charset="0"/>
              </a:rPr>
              <a:t>S2</a:t>
            </a:r>
          </a:p>
        </p:txBody>
      </p:sp>
      <p:sp>
        <p:nvSpPr>
          <p:cNvPr id="66" name="Rettangolo con angoli arrotondati 65">
            <a:extLst>
              <a:ext uri="{FF2B5EF4-FFF2-40B4-BE49-F238E27FC236}">
                <a16:creationId xmlns:a16="http://schemas.microsoft.com/office/drawing/2014/main" id="{C431E26F-5EE7-4AF3-9CDA-07E46D016557}"/>
              </a:ext>
            </a:extLst>
          </p:cNvPr>
          <p:cNvSpPr/>
          <p:nvPr/>
        </p:nvSpPr>
        <p:spPr>
          <a:xfrm>
            <a:off x="1467022" y="2787088"/>
            <a:ext cx="395925" cy="216816"/>
          </a:xfrm>
          <a:prstGeom prst="round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000" b="1" dirty="0">
                <a:latin typeface="Bookman Old Style" panose="02050604050505020204" pitchFamily="18" charset="0"/>
              </a:rPr>
              <a:t>Sk</a:t>
            </a:r>
          </a:p>
        </p:txBody>
      </p:sp>
      <p:sp>
        <p:nvSpPr>
          <p:cNvPr id="67" name="Rettangolo con angoli arrotondati 66">
            <a:extLst>
              <a:ext uri="{FF2B5EF4-FFF2-40B4-BE49-F238E27FC236}">
                <a16:creationId xmlns:a16="http://schemas.microsoft.com/office/drawing/2014/main" id="{42B358BF-FD2A-42D8-8AAD-189BF2DA6267}"/>
              </a:ext>
            </a:extLst>
          </p:cNvPr>
          <p:cNvSpPr/>
          <p:nvPr/>
        </p:nvSpPr>
        <p:spPr>
          <a:xfrm>
            <a:off x="1101735" y="2787088"/>
            <a:ext cx="395925" cy="216816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000" b="1" dirty="0">
                <a:latin typeface="Bookman Old Style" panose="02050604050505020204" pitchFamily="18" charset="0"/>
              </a:rPr>
              <a:t>…</a:t>
            </a:r>
          </a:p>
        </p:txBody>
      </p:sp>
      <p:sp>
        <p:nvSpPr>
          <p:cNvPr id="68" name="Rettangolo con angoli arrotondati 67">
            <a:extLst>
              <a:ext uri="{FF2B5EF4-FFF2-40B4-BE49-F238E27FC236}">
                <a16:creationId xmlns:a16="http://schemas.microsoft.com/office/drawing/2014/main" id="{252A103C-0DB7-49BF-9873-1FCF02861F60}"/>
              </a:ext>
            </a:extLst>
          </p:cNvPr>
          <p:cNvSpPr/>
          <p:nvPr/>
        </p:nvSpPr>
        <p:spPr>
          <a:xfrm>
            <a:off x="2198780" y="2787088"/>
            <a:ext cx="395925" cy="216816"/>
          </a:xfrm>
          <a:prstGeom prst="round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000" b="1" dirty="0">
                <a:latin typeface="Bookman Old Style" panose="02050604050505020204" pitchFamily="18" charset="0"/>
              </a:rPr>
              <a:t>S1</a:t>
            </a:r>
          </a:p>
        </p:txBody>
      </p:sp>
      <p:sp>
        <p:nvSpPr>
          <p:cNvPr id="69" name="Rettangolo con angoli arrotondati 68">
            <a:extLst>
              <a:ext uri="{FF2B5EF4-FFF2-40B4-BE49-F238E27FC236}">
                <a16:creationId xmlns:a16="http://schemas.microsoft.com/office/drawing/2014/main" id="{848FA4B7-3418-4440-A116-43FCB6F9DE9B}"/>
              </a:ext>
            </a:extLst>
          </p:cNvPr>
          <p:cNvSpPr/>
          <p:nvPr/>
        </p:nvSpPr>
        <p:spPr>
          <a:xfrm>
            <a:off x="2699972" y="2787088"/>
            <a:ext cx="395925" cy="216816"/>
          </a:xfrm>
          <a:prstGeom prst="round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000" b="1" dirty="0">
                <a:latin typeface="Bookman Old Style" panose="02050604050505020204" pitchFamily="18" charset="0"/>
              </a:rPr>
              <a:t>S2</a:t>
            </a:r>
          </a:p>
        </p:txBody>
      </p:sp>
      <p:sp>
        <p:nvSpPr>
          <p:cNvPr id="70" name="Rettangolo con angoli arrotondati 69">
            <a:extLst>
              <a:ext uri="{FF2B5EF4-FFF2-40B4-BE49-F238E27FC236}">
                <a16:creationId xmlns:a16="http://schemas.microsoft.com/office/drawing/2014/main" id="{7BB514EB-10F2-4849-A067-BE37A04288D1}"/>
              </a:ext>
            </a:extLst>
          </p:cNvPr>
          <p:cNvSpPr/>
          <p:nvPr/>
        </p:nvSpPr>
        <p:spPr>
          <a:xfrm>
            <a:off x="3426621" y="2787088"/>
            <a:ext cx="395925" cy="216816"/>
          </a:xfrm>
          <a:prstGeom prst="round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000" b="1" dirty="0">
                <a:latin typeface="Bookman Old Style" panose="02050604050505020204" pitchFamily="18" charset="0"/>
              </a:rPr>
              <a:t>Sk</a:t>
            </a:r>
          </a:p>
        </p:txBody>
      </p:sp>
      <p:sp>
        <p:nvSpPr>
          <p:cNvPr id="71" name="Rettangolo con angoli arrotondati 70">
            <a:extLst>
              <a:ext uri="{FF2B5EF4-FFF2-40B4-BE49-F238E27FC236}">
                <a16:creationId xmlns:a16="http://schemas.microsoft.com/office/drawing/2014/main" id="{F1385A0F-8E0D-4086-941C-98ACCEA8E312}"/>
              </a:ext>
            </a:extLst>
          </p:cNvPr>
          <p:cNvSpPr/>
          <p:nvPr/>
        </p:nvSpPr>
        <p:spPr>
          <a:xfrm>
            <a:off x="3061334" y="2787088"/>
            <a:ext cx="395925" cy="216816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000" b="1" dirty="0">
                <a:latin typeface="Bookman Old Style" panose="02050604050505020204" pitchFamily="18" charset="0"/>
              </a:rPr>
              <a:t>…</a:t>
            </a:r>
          </a:p>
        </p:txBody>
      </p:sp>
      <p:sp>
        <p:nvSpPr>
          <p:cNvPr id="72" name="Rettangolo con angoli arrotondati 71">
            <a:extLst>
              <a:ext uri="{FF2B5EF4-FFF2-40B4-BE49-F238E27FC236}">
                <a16:creationId xmlns:a16="http://schemas.microsoft.com/office/drawing/2014/main" id="{D6804EC2-5096-406E-B35E-4F49A8E2DD05}"/>
              </a:ext>
            </a:extLst>
          </p:cNvPr>
          <p:cNvSpPr/>
          <p:nvPr/>
        </p:nvSpPr>
        <p:spPr>
          <a:xfrm>
            <a:off x="4153270" y="2787088"/>
            <a:ext cx="395925" cy="216816"/>
          </a:xfrm>
          <a:prstGeom prst="round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000" b="1" dirty="0">
                <a:latin typeface="Bookman Old Style" panose="02050604050505020204" pitchFamily="18" charset="0"/>
              </a:rPr>
              <a:t>S1</a:t>
            </a:r>
          </a:p>
        </p:txBody>
      </p:sp>
      <p:sp>
        <p:nvSpPr>
          <p:cNvPr id="73" name="Rettangolo con angoli arrotondati 72">
            <a:extLst>
              <a:ext uri="{FF2B5EF4-FFF2-40B4-BE49-F238E27FC236}">
                <a16:creationId xmlns:a16="http://schemas.microsoft.com/office/drawing/2014/main" id="{F6A4373A-35E8-4E6B-96FF-FBA2869B0A6D}"/>
              </a:ext>
            </a:extLst>
          </p:cNvPr>
          <p:cNvSpPr/>
          <p:nvPr/>
        </p:nvSpPr>
        <p:spPr>
          <a:xfrm>
            <a:off x="4654462" y="2787088"/>
            <a:ext cx="395925" cy="216816"/>
          </a:xfrm>
          <a:prstGeom prst="round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000" b="1" dirty="0">
                <a:latin typeface="Bookman Old Style" panose="02050604050505020204" pitchFamily="18" charset="0"/>
              </a:rPr>
              <a:t>S2</a:t>
            </a:r>
          </a:p>
        </p:txBody>
      </p:sp>
      <p:sp>
        <p:nvSpPr>
          <p:cNvPr id="74" name="Rettangolo con angoli arrotondati 73">
            <a:extLst>
              <a:ext uri="{FF2B5EF4-FFF2-40B4-BE49-F238E27FC236}">
                <a16:creationId xmlns:a16="http://schemas.microsoft.com/office/drawing/2014/main" id="{B7132EE6-58F5-4F93-891E-B5D0DB874882}"/>
              </a:ext>
            </a:extLst>
          </p:cNvPr>
          <p:cNvSpPr/>
          <p:nvPr/>
        </p:nvSpPr>
        <p:spPr>
          <a:xfrm>
            <a:off x="5381111" y="2787088"/>
            <a:ext cx="395925" cy="216816"/>
          </a:xfrm>
          <a:prstGeom prst="round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000" b="1" dirty="0">
                <a:latin typeface="Bookman Old Style" panose="02050604050505020204" pitchFamily="18" charset="0"/>
              </a:rPr>
              <a:t>Sk</a:t>
            </a:r>
          </a:p>
        </p:txBody>
      </p:sp>
      <p:sp>
        <p:nvSpPr>
          <p:cNvPr id="75" name="Rettangolo con angoli arrotondati 74">
            <a:extLst>
              <a:ext uri="{FF2B5EF4-FFF2-40B4-BE49-F238E27FC236}">
                <a16:creationId xmlns:a16="http://schemas.microsoft.com/office/drawing/2014/main" id="{E0D58A06-F577-460C-AAA0-E50B526256E7}"/>
              </a:ext>
            </a:extLst>
          </p:cNvPr>
          <p:cNvSpPr/>
          <p:nvPr/>
        </p:nvSpPr>
        <p:spPr>
          <a:xfrm>
            <a:off x="5015824" y="2787088"/>
            <a:ext cx="395925" cy="216816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000" b="1" dirty="0">
                <a:latin typeface="Bookman Old Style" panose="02050604050505020204" pitchFamily="18" charset="0"/>
              </a:rPr>
              <a:t>…</a:t>
            </a:r>
          </a:p>
        </p:txBody>
      </p:sp>
      <p:sp>
        <p:nvSpPr>
          <p:cNvPr id="76" name="Rettangolo con angoli arrotondati 75">
            <a:extLst>
              <a:ext uri="{FF2B5EF4-FFF2-40B4-BE49-F238E27FC236}">
                <a16:creationId xmlns:a16="http://schemas.microsoft.com/office/drawing/2014/main" id="{478C49D8-F06F-46A8-A75D-A6142DB46DBB}"/>
              </a:ext>
            </a:extLst>
          </p:cNvPr>
          <p:cNvSpPr/>
          <p:nvPr/>
        </p:nvSpPr>
        <p:spPr>
          <a:xfrm>
            <a:off x="597883" y="1850787"/>
            <a:ext cx="909887" cy="304704"/>
          </a:xfrm>
          <a:prstGeom prst="round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000" b="1" dirty="0"/>
              <a:t>Control</a:t>
            </a:r>
          </a:p>
        </p:txBody>
      </p:sp>
      <p:sp>
        <p:nvSpPr>
          <p:cNvPr id="77" name="Rettangolo con angoli arrotondati 76">
            <a:extLst>
              <a:ext uri="{FF2B5EF4-FFF2-40B4-BE49-F238E27FC236}">
                <a16:creationId xmlns:a16="http://schemas.microsoft.com/office/drawing/2014/main" id="{535E5DDA-F51B-4A39-973A-6A6ED8ED9C10}"/>
              </a:ext>
            </a:extLst>
          </p:cNvPr>
          <p:cNvSpPr/>
          <p:nvPr/>
        </p:nvSpPr>
        <p:spPr>
          <a:xfrm>
            <a:off x="2547372" y="1850787"/>
            <a:ext cx="909887" cy="304704"/>
          </a:xfrm>
          <a:prstGeom prst="round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000" b="1" dirty="0"/>
              <a:t>Method 1</a:t>
            </a:r>
          </a:p>
        </p:txBody>
      </p:sp>
      <p:sp>
        <p:nvSpPr>
          <p:cNvPr id="78" name="Rettangolo con angoli arrotondati 77">
            <a:extLst>
              <a:ext uri="{FF2B5EF4-FFF2-40B4-BE49-F238E27FC236}">
                <a16:creationId xmlns:a16="http://schemas.microsoft.com/office/drawing/2014/main" id="{662B4555-9319-4114-A945-788F09BDD3C6}"/>
              </a:ext>
            </a:extLst>
          </p:cNvPr>
          <p:cNvSpPr/>
          <p:nvPr/>
        </p:nvSpPr>
        <p:spPr>
          <a:xfrm>
            <a:off x="4501862" y="1850787"/>
            <a:ext cx="909887" cy="304704"/>
          </a:xfrm>
          <a:prstGeom prst="round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000" b="1" dirty="0"/>
              <a:t>Method 2</a:t>
            </a:r>
          </a:p>
        </p:txBody>
      </p:sp>
      <p:sp>
        <p:nvSpPr>
          <p:cNvPr id="79" name="Rettangolo con angoli arrotondati 78">
            <a:extLst>
              <a:ext uri="{FF2B5EF4-FFF2-40B4-BE49-F238E27FC236}">
                <a16:creationId xmlns:a16="http://schemas.microsoft.com/office/drawing/2014/main" id="{85739E34-EFF7-474E-A05A-5F66EA0FDE45}"/>
              </a:ext>
            </a:extLst>
          </p:cNvPr>
          <p:cNvSpPr/>
          <p:nvPr/>
        </p:nvSpPr>
        <p:spPr>
          <a:xfrm>
            <a:off x="236774" y="3410831"/>
            <a:ext cx="395925" cy="216816"/>
          </a:xfrm>
          <a:prstGeom prst="round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000" b="1" dirty="0">
                <a:latin typeface="Bookman Old Style" panose="02050604050505020204" pitchFamily="18" charset="0"/>
              </a:rPr>
              <a:t>w1</a:t>
            </a:r>
          </a:p>
        </p:txBody>
      </p:sp>
      <p:sp>
        <p:nvSpPr>
          <p:cNvPr id="80" name="Rettangolo con angoli arrotondati 79">
            <a:extLst>
              <a:ext uri="{FF2B5EF4-FFF2-40B4-BE49-F238E27FC236}">
                <a16:creationId xmlns:a16="http://schemas.microsoft.com/office/drawing/2014/main" id="{16B810A1-DACF-4F31-88AF-0C54443F686C}"/>
              </a:ext>
            </a:extLst>
          </p:cNvPr>
          <p:cNvSpPr/>
          <p:nvPr/>
        </p:nvSpPr>
        <p:spPr>
          <a:xfrm>
            <a:off x="236774" y="3774547"/>
            <a:ext cx="395925" cy="216816"/>
          </a:xfrm>
          <a:prstGeom prst="round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000" b="1" dirty="0">
                <a:latin typeface="Bookman Old Style" panose="02050604050505020204" pitchFamily="18" charset="0"/>
              </a:rPr>
              <a:t>w2</a:t>
            </a:r>
          </a:p>
        </p:txBody>
      </p:sp>
      <p:sp>
        <p:nvSpPr>
          <p:cNvPr id="81" name="Rettangolo con angoli arrotondati 80">
            <a:extLst>
              <a:ext uri="{FF2B5EF4-FFF2-40B4-BE49-F238E27FC236}">
                <a16:creationId xmlns:a16="http://schemas.microsoft.com/office/drawing/2014/main" id="{4C03C78E-FDBD-4C75-8452-952784F478D1}"/>
              </a:ext>
            </a:extLst>
          </p:cNvPr>
          <p:cNvSpPr/>
          <p:nvPr/>
        </p:nvSpPr>
        <p:spPr>
          <a:xfrm>
            <a:off x="236773" y="4138263"/>
            <a:ext cx="395925" cy="216816"/>
          </a:xfrm>
          <a:prstGeom prst="round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000" b="1" dirty="0">
                <a:latin typeface="Bookman Old Style" panose="02050604050505020204" pitchFamily="18" charset="0"/>
              </a:rPr>
              <a:t>w3</a:t>
            </a:r>
          </a:p>
        </p:txBody>
      </p:sp>
      <p:sp>
        <p:nvSpPr>
          <p:cNvPr id="82" name="Rettangolo con angoli arrotondati 81">
            <a:extLst>
              <a:ext uri="{FF2B5EF4-FFF2-40B4-BE49-F238E27FC236}">
                <a16:creationId xmlns:a16="http://schemas.microsoft.com/office/drawing/2014/main" id="{87970838-C0A8-4ED3-B8B7-4A0CF5E736F1}"/>
              </a:ext>
            </a:extLst>
          </p:cNvPr>
          <p:cNvSpPr/>
          <p:nvPr/>
        </p:nvSpPr>
        <p:spPr>
          <a:xfrm>
            <a:off x="236772" y="4648879"/>
            <a:ext cx="395925" cy="216816"/>
          </a:xfrm>
          <a:prstGeom prst="round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000" b="1" dirty="0">
                <a:latin typeface="Bookman Old Style" panose="02050604050505020204" pitchFamily="18" charset="0"/>
              </a:rPr>
              <a:t>wZ</a:t>
            </a:r>
          </a:p>
        </p:txBody>
      </p:sp>
      <p:sp>
        <p:nvSpPr>
          <p:cNvPr id="83" name="Rettangolo con angoli arrotondati 82">
            <a:extLst>
              <a:ext uri="{FF2B5EF4-FFF2-40B4-BE49-F238E27FC236}">
                <a16:creationId xmlns:a16="http://schemas.microsoft.com/office/drawing/2014/main" id="{B3F64BD1-909E-42A7-A678-A4C918A60BAD}"/>
              </a:ext>
            </a:extLst>
          </p:cNvPr>
          <p:cNvSpPr/>
          <p:nvPr/>
        </p:nvSpPr>
        <p:spPr>
          <a:xfrm>
            <a:off x="236772" y="4355079"/>
            <a:ext cx="395925" cy="216816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000" b="1" dirty="0">
                <a:latin typeface="Bookman Old Style" panose="02050604050505020204" pitchFamily="18" charset="0"/>
              </a:rPr>
              <a:t>…</a:t>
            </a:r>
          </a:p>
        </p:txBody>
      </p:sp>
      <p:sp>
        <p:nvSpPr>
          <p:cNvPr id="84" name="Rettangolo con angoli arrotondati 83">
            <a:extLst>
              <a:ext uri="{FF2B5EF4-FFF2-40B4-BE49-F238E27FC236}">
                <a16:creationId xmlns:a16="http://schemas.microsoft.com/office/drawing/2014/main" id="{5383CCF2-8BB8-40F6-9FFD-F29EC6D9C1D7}"/>
              </a:ext>
            </a:extLst>
          </p:cNvPr>
          <p:cNvSpPr/>
          <p:nvPr/>
        </p:nvSpPr>
        <p:spPr>
          <a:xfrm>
            <a:off x="737968" y="3410831"/>
            <a:ext cx="395925" cy="216816"/>
          </a:xfrm>
          <a:prstGeom prst="round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000" b="1" dirty="0">
                <a:latin typeface="Bookman Old Style" panose="02050604050505020204" pitchFamily="18" charset="0"/>
              </a:rPr>
              <a:t>w1</a:t>
            </a:r>
          </a:p>
        </p:txBody>
      </p:sp>
      <p:sp>
        <p:nvSpPr>
          <p:cNvPr id="85" name="Rettangolo con angoli arrotondati 84">
            <a:extLst>
              <a:ext uri="{FF2B5EF4-FFF2-40B4-BE49-F238E27FC236}">
                <a16:creationId xmlns:a16="http://schemas.microsoft.com/office/drawing/2014/main" id="{FF25DF29-B38B-438D-A09D-3033336DFB77}"/>
              </a:ext>
            </a:extLst>
          </p:cNvPr>
          <p:cNvSpPr/>
          <p:nvPr/>
        </p:nvSpPr>
        <p:spPr>
          <a:xfrm>
            <a:off x="737968" y="3774547"/>
            <a:ext cx="395925" cy="216816"/>
          </a:xfrm>
          <a:prstGeom prst="round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000" b="1" dirty="0">
                <a:latin typeface="Bookman Old Style" panose="02050604050505020204" pitchFamily="18" charset="0"/>
              </a:rPr>
              <a:t>w2</a:t>
            </a:r>
          </a:p>
        </p:txBody>
      </p:sp>
      <p:sp>
        <p:nvSpPr>
          <p:cNvPr id="86" name="Rettangolo con angoli arrotondati 85">
            <a:extLst>
              <a:ext uri="{FF2B5EF4-FFF2-40B4-BE49-F238E27FC236}">
                <a16:creationId xmlns:a16="http://schemas.microsoft.com/office/drawing/2014/main" id="{7BA254E7-6556-42C5-BCCE-A359396CE21B}"/>
              </a:ext>
            </a:extLst>
          </p:cNvPr>
          <p:cNvSpPr/>
          <p:nvPr/>
        </p:nvSpPr>
        <p:spPr>
          <a:xfrm>
            <a:off x="737967" y="4138263"/>
            <a:ext cx="395925" cy="216816"/>
          </a:xfrm>
          <a:prstGeom prst="round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000" b="1" dirty="0">
                <a:latin typeface="Bookman Old Style" panose="02050604050505020204" pitchFamily="18" charset="0"/>
              </a:rPr>
              <a:t>w3</a:t>
            </a:r>
          </a:p>
        </p:txBody>
      </p:sp>
      <p:sp>
        <p:nvSpPr>
          <p:cNvPr id="87" name="Rettangolo con angoli arrotondati 86">
            <a:extLst>
              <a:ext uri="{FF2B5EF4-FFF2-40B4-BE49-F238E27FC236}">
                <a16:creationId xmlns:a16="http://schemas.microsoft.com/office/drawing/2014/main" id="{86BFACCF-A53E-49D8-BC54-A0874DBFA834}"/>
              </a:ext>
            </a:extLst>
          </p:cNvPr>
          <p:cNvSpPr/>
          <p:nvPr/>
        </p:nvSpPr>
        <p:spPr>
          <a:xfrm>
            <a:off x="737966" y="4648879"/>
            <a:ext cx="395925" cy="216816"/>
          </a:xfrm>
          <a:prstGeom prst="round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000" b="1" dirty="0">
                <a:latin typeface="Bookman Old Style" panose="02050604050505020204" pitchFamily="18" charset="0"/>
              </a:rPr>
              <a:t>wZ</a:t>
            </a:r>
          </a:p>
        </p:txBody>
      </p:sp>
      <p:sp>
        <p:nvSpPr>
          <p:cNvPr id="88" name="Rettangolo con angoli arrotondati 87">
            <a:extLst>
              <a:ext uri="{FF2B5EF4-FFF2-40B4-BE49-F238E27FC236}">
                <a16:creationId xmlns:a16="http://schemas.microsoft.com/office/drawing/2014/main" id="{5001AE17-E316-4F24-BC62-043E53F1F524}"/>
              </a:ext>
            </a:extLst>
          </p:cNvPr>
          <p:cNvSpPr/>
          <p:nvPr/>
        </p:nvSpPr>
        <p:spPr>
          <a:xfrm>
            <a:off x="737966" y="4355079"/>
            <a:ext cx="395925" cy="216816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000" b="1" dirty="0">
                <a:latin typeface="Bookman Old Style" panose="02050604050505020204" pitchFamily="18" charset="0"/>
              </a:rPr>
              <a:t>…</a:t>
            </a:r>
          </a:p>
        </p:txBody>
      </p:sp>
      <p:sp>
        <p:nvSpPr>
          <p:cNvPr id="89" name="Rettangolo con angoli arrotondati 88">
            <a:extLst>
              <a:ext uri="{FF2B5EF4-FFF2-40B4-BE49-F238E27FC236}">
                <a16:creationId xmlns:a16="http://schemas.microsoft.com/office/drawing/2014/main" id="{4A6919D0-DDED-4BAB-BB79-E1B23C2E79A8}"/>
              </a:ext>
            </a:extLst>
          </p:cNvPr>
          <p:cNvSpPr/>
          <p:nvPr/>
        </p:nvSpPr>
        <p:spPr>
          <a:xfrm>
            <a:off x="1456860" y="3410831"/>
            <a:ext cx="395925" cy="216816"/>
          </a:xfrm>
          <a:prstGeom prst="round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000" b="1" dirty="0">
                <a:latin typeface="Bookman Old Style" panose="02050604050505020204" pitchFamily="18" charset="0"/>
              </a:rPr>
              <a:t>w1</a:t>
            </a:r>
          </a:p>
        </p:txBody>
      </p:sp>
      <p:sp>
        <p:nvSpPr>
          <p:cNvPr id="90" name="Rettangolo con angoli arrotondati 89">
            <a:extLst>
              <a:ext uri="{FF2B5EF4-FFF2-40B4-BE49-F238E27FC236}">
                <a16:creationId xmlns:a16="http://schemas.microsoft.com/office/drawing/2014/main" id="{AFAFDF2E-36B2-4A9A-A0D0-205A37EB20BB}"/>
              </a:ext>
            </a:extLst>
          </p:cNvPr>
          <p:cNvSpPr/>
          <p:nvPr/>
        </p:nvSpPr>
        <p:spPr>
          <a:xfrm>
            <a:off x="1456860" y="3774547"/>
            <a:ext cx="395925" cy="216816"/>
          </a:xfrm>
          <a:prstGeom prst="round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000" b="1" dirty="0">
                <a:latin typeface="Bookman Old Style" panose="02050604050505020204" pitchFamily="18" charset="0"/>
              </a:rPr>
              <a:t>w2</a:t>
            </a:r>
          </a:p>
        </p:txBody>
      </p:sp>
      <p:sp>
        <p:nvSpPr>
          <p:cNvPr id="91" name="Rettangolo con angoli arrotondati 90">
            <a:extLst>
              <a:ext uri="{FF2B5EF4-FFF2-40B4-BE49-F238E27FC236}">
                <a16:creationId xmlns:a16="http://schemas.microsoft.com/office/drawing/2014/main" id="{3F2E7EEE-7515-4D84-A9CC-4FD6DDAC8F03}"/>
              </a:ext>
            </a:extLst>
          </p:cNvPr>
          <p:cNvSpPr/>
          <p:nvPr/>
        </p:nvSpPr>
        <p:spPr>
          <a:xfrm>
            <a:off x="1456859" y="4138263"/>
            <a:ext cx="395925" cy="216816"/>
          </a:xfrm>
          <a:prstGeom prst="round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000" b="1" dirty="0">
                <a:latin typeface="Bookman Old Style" panose="02050604050505020204" pitchFamily="18" charset="0"/>
              </a:rPr>
              <a:t>w3</a:t>
            </a:r>
          </a:p>
        </p:txBody>
      </p:sp>
      <p:sp>
        <p:nvSpPr>
          <p:cNvPr id="92" name="Rettangolo con angoli arrotondati 91">
            <a:extLst>
              <a:ext uri="{FF2B5EF4-FFF2-40B4-BE49-F238E27FC236}">
                <a16:creationId xmlns:a16="http://schemas.microsoft.com/office/drawing/2014/main" id="{195CF9C8-25DB-4069-8081-7041200B1DA7}"/>
              </a:ext>
            </a:extLst>
          </p:cNvPr>
          <p:cNvSpPr/>
          <p:nvPr/>
        </p:nvSpPr>
        <p:spPr>
          <a:xfrm>
            <a:off x="1456858" y="4648879"/>
            <a:ext cx="395925" cy="216816"/>
          </a:xfrm>
          <a:prstGeom prst="round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000" b="1" dirty="0">
                <a:latin typeface="Bookman Old Style" panose="02050604050505020204" pitchFamily="18" charset="0"/>
              </a:rPr>
              <a:t>wZ</a:t>
            </a:r>
          </a:p>
        </p:txBody>
      </p:sp>
      <p:sp>
        <p:nvSpPr>
          <p:cNvPr id="93" name="Rettangolo con angoli arrotondati 92">
            <a:extLst>
              <a:ext uri="{FF2B5EF4-FFF2-40B4-BE49-F238E27FC236}">
                <a16:creationId xmlns:a16="http://schemas.microsoft.com/office/drawing/2014/main" id="{FED71F17-8178-4414-BAE2-4190914055CE}"/>
              </a:ext>
            </a:extLst>
          </p:cNvPr>
          <p:cNvSpPr/>
          <p:nvPr/>
        </p:nvSpPr>
        <p:spPr>
          <a:xfrm>
            <a:off x="1456858" y="4355079"/>
            <a:ext cx="395925" cy="216816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000" b="1" dirty="0">
                <a:latin typeface="Bookman Old Style" panose="02050604050505020204" pitchFamily="18" charset="0"/>
              </a:rPr>
              <a:t>…</a:t>
            </a:r>
          </a:p>
        </p:txBody>
      </p:sp>
      <p:sp>
        <p:nvSpPr>
          <p:cNvPr id="94" name="Rettangolo con angoli arrotondati 93">
            <a:extLst>
              <a:ext uri="{FF2B5EF4-FFF2-40B4-BE49-F238E27FC236}">
                <a16:creationId xmlns:a16="http://schemas.microsoft.com/office/drawing/2014/main" id="{7A71BE15-1621-4B69-B4AC-663FF9982FE7}"/>
              </a:ext>
            </a:extLst>
          </p:cNvPr>
          <p:cNvSpPr/>
          <p:nvPr/>
        </p:nvSpPr>
        <p:spPr>
          <a:xfrm>
            <a:off x="2204130" y="3410831"/>
            <a:ext cx="395925" cy="216816"/>
          </a:xfrm>
          <a:prstGeom prst="round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000" b="1" dirty="0">
                <a:latin typeface="Bookman Old Style" panose="02050604050505020204" pitchFamily="18" charset="0"/>
              </a:rPr>
              <a:t>w1</a:t>
            </a:r>
          </a:p>
        </p:txBody>
      </p:sp>
      <p:sp>
        <p:nvSpPr>
          <p:cNvPr id="95" name="Rettangolo con angoli arrotondati 94">
            <a:extLst>
              <a:ext uri="{FF2B5EF4-FFF2-40B4-BE49-F238E27FC236}">
                <a16:creationId xmlns:a16="http://schemas.microsoft.com/office/drawing/2014/main" id="{4381FCBC-546D-4E69-A168-2739A56FCEF3}"/>
              </a:ext>
            </a:extLst>
          </p:cNvPr>
          <p:cNvSpPr/>
          <p:nvPr/>
        </p:nvSpPr>
        <p:spPr>
          <a:xfrm>
            <a:off x="2204130" y="3774547"/>
            <a:ext cx="395925" cy="216816"/>
          </a:xfrm>
          <a:prstGeom prst="round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000" b="1" dirty="0">
                <a:latin typeface="Bookman Old Style" panose="02050604050505020204" pitchFamily="18" charset="0"/>
              </a:rPr>
              <a:t>w2</a:t>
            </a:r>
          </a:p>
        </p:txBody>
      </p:sp>
      <p:sp>
        <p:nvSpPr>
          <p:cNvPr id="96" name="Rettangolo con angoli arrotondati 95">
            <a:extLst>
              <a:ext uri="{FF2B5EF4-FFF2-40B4-BE49-F238E27FC236}">
                <a16:creationId xmlns:a16="http://schemas.microsoft.com/office/drawing/2014/main" id="{5C64B5D9-92D3-44E2-92D6-C1C6640E4ED4}"/>
              </a:ext>
            </a:extLst>
          </p:cNvPr>
          <p:cNvSpPr/>
          <p:nvPr/>
        </p:nvSpPr>
        <p:spPr>
          <a:xfrm>
            <a:off x="2204129" y="4138263"/>
            <a:ext cx="395925" cy="216816"/>
          </a:xfrm>
          <a:prstGeom prst="round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000" b="1" dirty="0">
                <a:latin typeface="Bookman Old Style" panose="02050604050505020204" pitchFamily="18" charset="0"/>
              </a:rPr>
              <a:t>w3</a:t>
            </a:r>
          </a:p>
        </p:txBody>
      </p:sp>
      <p:sp>
        <p:nvSpPr>
          <p:cNvPr id="97" name="Rettangolo con angoli arrotondati 96">
            <a:extLst>
              <a:ext uri="{FF2B5EF4-FFF2-40B4-BE49-F238E27FC236}">
                <a16:creationId xmlns:a16="http://schemas.microsoft.com/office/drawing/2014/main" id="{DB6431A3-A51A-464B-B852-0846559C6511}"/>
              </a:ext>
            </a:extLst>
          </p:cNvPr>
          <p:cNvSpPr/>
          <p:nvPr/>
        </p:nvSpPr>
        <p:spPr>
          <a:xfrm>
            <a:off x="2204128" y="4648879"/>
            <a:ext cx="395925" cy="216816"/>
          </a:xfrm>
          <a:prstGeom prst="round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000" b="1" dirty="0">
                <a:latin typeface="Bookman Old Style" panose="02050604050505020204" pitchFamily="18" charset="0"/>
              </a:rPr>
              <a:t>wZ</a:t>
            </a:r>
          </a:p>
        </p:txBody>
      </p:sp>
      <p:sp>
        <p:nvSpPr>
          <p:cNvPr id="98" name="Rettangolo con angoli arrotondati 97">
            <a:extLst>
              <a:ext uri="{FF2B5EF4-FFF2-40B4-BE49-F238E27FC236}">
                <a16:creationId xmlns:a16="http://schemas.microsoft.com/office/drawing/2014/main" id="{1E4D4042-D9DD-4517-A89F-D49C110BA2B7}"/>
              </a:ext>
            </a:extLst>
          </p:cNvPr>
          <p:cNvSpPr/>
          <p:nvPr/>
        </p:nvSpPr>
        <p:spPr>
          <a:xfrm>
            <a:off x="2204128" y="4355079"/>
            <a:ext cx="395925" cy="216816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000" b="1" dirty="0">
                <a:latin typeface="Bookman Old Style" panose="02050604050505020204" pitchFamily="18" charset="0"/>
              </a:rPr>
              <a:t>…</a:t>
            </a:r>
          </a:p>
        </p:txBody>
      </p:sp>
      <p:sp>
        <p:nvSpPr>
          <p:cNvPr id="99" name="Rettangolo con angoli arrotondati 98">
            <a:extLst>
              <a:ext uri="{FF2B5EF4-FFF2-40B4-BE49-F238E27FC236}">
                <a16:creationId xmlns:a16="http://schemas.microsoft.com/office/drawing/2014/main" id="{F53379E9-CD74-4AC3-AAA5-B9A66163B471}"/>
              </a:ext>
            </a:extLst>
          </p:cNvPr>
          <p:cNvSpPr/>
          <p:nvPr/>
        </p:nvSpPr>
        <p:spPr>
          <a:xfrm>
            <a:off x="2705324" y="3410831"/>
            <a:ext cx="395925" cy="216816"/>
          </a:xfrm>
          <a:prstGeom prst="round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000" b="1" dirty="0">
                <a:latin typeface="Bookman Old Style" panose="02050604050505020204" pitchFamily="18" charset="0"/>
              </a:rPr>
              <a:t>w1</a:t>
            </a:r>
          </a:p>
        </p:txBody>
      </p:sp>
      <p:sp>
        <p:nvSpPr>
          <p:cNvPr id="100" name="Rettangolo con angoli arrotondati 99">
            <a:extLst>
              <a:ext uri="{FF2B5EF4-FFF2-40B4-BE49-F238E27FC236}">
                <a16:creationId xmlns:a16="http://schemas.microsoft.com/office/drawing/2014/main" id="{FA9A1EFA-CA09-411A-AB05-3206E204438E}"/>
              </a:ext>
            </a:extLst>
          </p:cNvPr>
          <p:cNvSpPr/>
          <p:nvPr/>
        </p:nvSpPr>
        <p:spPr>
          <a:xfrm>
            <a:off x="2705324" y="3774547"/>
            <a:ext cx="395925" cy="216816"/>
          </a:xfrm>
          <a:prstGeom prst="round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000" b="1" dirty="0">
                <a:latin typeface="Bookman Old Style" panose="02050604050505020204" pitchFamily="18" charset="0"/>
              </a:rPr>
              <a:t>w2</a:t>
            </a:r>
          </a:p>
        </p:txBody>
      </p:sp>
      <p:sp>
        <p:nvSpPr>
          <p:cNvPr id="101" name="Rettangolo con angoli arrotondati 100">
            <a:extLst>
              <a:ext uri="{FF2B5EF4-FFF2-40B4-BE49-F238E27FC236}">
                <a16:creationId xmlns:a16="http://schemas.microsoft.com/office/drawing/2014/main" id="{079598BE-D742-429E-A937-6A1DFE3F6C58}"/>
              </a:ext>
            </a:extLst>
          </p:cNvPr>
          <p:cNvSpPr/>
          <p:nvPr/>
        </p:nvSpPr>
        <p:spPr>
          <a:xfrm>
            <a:off x="2705323" y="4138263"/>
            <a:ext cx="395925" cy="216816"/>
          </a:xfrm>
          <a:prstGeom prst="round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000" b="1" dirty="0">
                <a:latin typeface="Bookman Old Style" panose="02050604050505020204" pitchFamily="18" charset="0"/>
              </a:rPr>
              <a:t>w3</a:t>
            </a:r>
          </a:p>
        </p:txBody>
      </p:sp>
      <p:sp>
        <p:nvSpPr>
          <p:cNvPr id="102" name="Rettangolo con angoli arrotondati 101">
            <a:extLst>
              <a:ext uri="{FF2B5EF4-FFF2-40B4-BE49-F238E27FC236}">
                <a16:creationId xmlns:a16="http://schemas.microsoft.com/office/drawing/2014/main" id="{772C0C32-E1A1-4FDE-9BBE-0BB5CACC0DB4}"/>
              </a:ext>
            </a:extLst>
          </p:cNvPr>
          <p:cNvSpPr/>
          <p:nvPr/>
        </p:nvSpPr>
        <p:spPr>
          <a:xfrm>
            <a:off x="2705322" y="4648879"/>
            <a:ext cx="395925" cy="216816"/>
          </a:xfrm>
          <a:prstGeom prst="round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000" b="1" dirty="0">
                <a:latin typeface="Bookman Old Style" panose="02050604050505020204" pitchFamily="18" charset="0"/>
              </a:rPr>
              <a:t>wZ</a:t>
            </a:r>
          </a:p>
        </p:txBody>
      </p:sp>
      <p:sp>
        <p:nvSpPr>
          <p:cNvPr id="103" name="Rettangolo con angoli arrotondati 102">
            <a:extLst>
              <a:ext uri="{FF2B5EF4-FFF2-40B4-BE49-F238E27FC236}">
                <a16:creationId xmlns:a16="http://schemas.microsoft.com/office/drawing/2014/main" id="{685AABDC-F29E-48F1-B8CA-58826785B628}"/>
              </a:ext>
            </a:extLst>
          </p:cNvPr>
          <p:cNvSpPr/>
          <p:nvPr/>
        </p:nvSpPr>
        <p:spPr>
          <a:xfrm>
            <a:off x="2705322" y="4355079"/>
            <a:ext cx="395925" cy="216816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000" b="1" dirty="0">
                <a:latin typeface="Bookman Old Style" panose="02050604050505020204" pitchFamily="18" charset="0"/>
              </a:rPr>
              <a:t>…</a:t>
            </a:r>
          </a:p>
        </p:txBody>
      </p:sp>
      <p:sp>
        <p:nvSpPr>
          <p:cNvPr id="104" name="Rettangolo con angoli arrotondati 103">
            <a:extLst>
              <a:ext uri="{FF2B5EF4-FFF2-40B4-BE49-F238E27FC236}">
                <a16:creationId xmlns:a16="http://schemas.microsoft.com/office/drawing/2014/main" id="{2479FE89-09B7-402A-9D09-B86DC749D417}"/>
              </a:ext>
            </a:extLst>
          </p:cNvPr>
          <p:cNvSpPr/>
          <p:nvPr/>
        </p:nvSpPr>
        <p:spPr>
          <a:xfrm>
            <a:off x="3424216" y="3410831"/>
            <a:ext cx="395925" cy="216816"/>
          </a:xfrm>
          <a:prstGeom prst="round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000" b="1" dirty="0">
                <a:latin typeface="Bookman Old Style" panose="02050604050505020204" pitchFamily="18" charset="0"/>
              </a:rPr>
              <a:t>w1</a:t>
            </a:r>
          </a:p>
        </p:txBody>
      </p:sp>
      <p:sp>
        <p:nvSpPr>
          <p:cNvPr id="105" name="Rettangolo con angoli arrotondati 104">
            <a:extLst>
              <a:ext uri="{FF2B5EF4-FFF2-40B4-BE49-F238E27FC236}">
                <a16:creationId xmlns:a16="http://schemas.microsoft.com/office/drawing/2014/main" id="{821F2F8C-DAE6-442C-83A7-F0EE5EA21262}"/>
              </a:ext>
            </a:extLst>
          </p:cNvPr>
          <p:cNvSpPr/>
          <p:nvPr/>
        </p:nvSpPr>
        <p:spPr>
          <a:xfrm>
            <a:off x="3424216" y="3774547"/>
            <a:ext cx="395925" cy="216816"/>
          </a:xfrm>
          <a:prstGeom prst="round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000" b="1" dirty="0">
                <a:latin typeface="Bookman Old Style" panose="02050604050505020204" pitchFamily="18" charset="0"/>
              </a:rPr>
              <a:t>w2</a:t>
            </a:r>
          </a:p>
        </p:txBody>
      </p:sp>
      <p:sp>
        <p:nvSpPr>
          <p:cNvPr id="106" name="Rettangolo con angoli arrotondati 105">
            <a:extLst>
              <a:ext uri="{FF2B5EF4-FFF2-40B4-BE49-F238E27FC236}">
                <a16:creationId xmlns:a16="http://schemas.microsoft.com/office/drawing/2014/main" id="{528AB6AE-FFFA-402E-A0DC-4D7595F3A89E}"/>
              </a:ext>
            </a:extLst>
          </p:cNvPr>
          <p:cNvSpPr/>
          <p:nvPr/>
        </p:nvSpPr>
        <p:spPr>
          <a:xfrm>
            <a:off x="3424215" y="4138263"/>
            <a:ext cx="395925" cy="216816"/>
          </a:xfrm>
          <a:prstGeom prst="round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000" b="1" dirty="0">
                <a:latin typeface="Bookman Old Style" panose="02050604050505020204" pitchFamily="18" charset="0"/>
              </a:rPr>
              <a:t>w3</a:t>
            </a:r>
          </a:p>
        </p:txBody>
      </p:sp>
      <p:sp>
        <p:nvSpPr>
          <p:cNvPr id="107" name="Rettangolo con angoli arrotondati 106">
            <a:extLst>
              <a:ext uri="{FF2B5EF4-FFF2-40B4-BE49-F238E27FC236}">
                <a16:creationId xmlns:a16="http://schemas.microsoft.com/office/drawing/2014/main" id="{D76B0EF4-13AD-47C3-82AA-994FABC665DE}"/>
              </a:ext>
            </a:extLst>
          </p:cNvPr>
          <p:cNvSpPr/>
          <p:nvPr/>
        </p:nvSpPr>
        <p:spPr>
          <a:xfrm>
            <a:off x="3424214" y="4648879"/>
            <a:ext cx="395925" cy="216816"/>
          </a:xfrm>
          <a:prstGeom prst="round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000" b="1" dirty="0">
                <a:latin typeface="Bookman Old Style" panose="02050604050505020204" pitchFamily="18" charset="0"/>
              </a:rPr>
              <a:t>wZ</a:t>
            </a:r>
          </a:p>
        </p:txBody>
      </p:sp>
      <p:sp>
        <p:nvSpPr>
          <p:cNvPr id="108" name="Rettangolo con angoli arrotondati 107">
            <a:extLst>
              <a:ext uri="{FF2B5EF4-FFF2-40B4-BE49-F238E27FC236}">
                <a16:creationId xmlns:a16="http://schemas.microsoft.com/office/drawing/2014/main" id="{106B96B8-87A9-4479-AE48-677B680A1CE9}"/>
              </a:ext>
            </a:extLst>
          </p:cNvPr>
          <p:cNvSpPr/>
          <p:nvPr/>
        </p:nvSpPr>
        <p:spPr>
          <a:xfrm>
            <a:off x="3424214" y="4355079"/>
            <a:ext cx="395925" cy="216816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000" b="1" dirty="0">
                <a:latin typeface="Bookman Old Style" panose="02050604050505020204" pitchFamily="18" charset="0"/>
              </a:rPr>
              <a:t>…</a:t>
            </a:r>
          </a:p>
        </p:txBody>
      </p:sp>
      <p:sp>
        <p:nvSpPr>
          <p:cNvPr id="109" name="Rettangolo con angoli arrotondati 108">
            <a:extLst>
              <a:ext uri="{FF2B5EF4-FFF2-40B4-BE49-F238E27FC236}">
                <a16:creationId xmlns:a16="http://schemas.microsoft.com/office/drawing/2014/main" id="{B15A742A-F20D-43EC-95FF-64AEE26DA804}"/>
              </a:ext>
            </a:extLst>
          </p:cNvPr>
          <p:cNvSpPr/>
          <p:nvPr/>
        </p:nvSpPr>
        <p:spPr>
          <a:xfrm>
            <a:off x="4158620" y="3410831"/>
            <a:ext cx="395925" cy="216816"/>
          </a:xfrm>
          <a:prstGeom prst="round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000" b="1" dirty="0">
                <a:latin typeface="Bookman Old Style" panose="02050604050505020204" pitchFamily="18" charset="0"/>
              </a:rPr>
              <a:t>w1</a:t>
            </a:r>
          </a:p>
        </p:txBody>
      </p:sp>
      <p:sp>
        <p:nvSpPr>
          <p:cNvPr id="110" name="Rettangolo con angoli arrotondati 109">
            <a:extLst>
              <a:ext uri="{FF2B5EF4-FFF2-40B4-BE49-F238E27FC236}">
                <a16:creationId xmlns:a16="http://schemas.microsoft.com/office/drawing/2014/main" id="{7C91211A-03A6-49B1-9135-B74E9071F170}"/>
              </a:ext>
            </a:extLst>
          </p:cNvPr>
          <p:cNvSpPr/>
          <p:nvPr/>
        </p:nvSpPr>
        <p:spPr>
          <a:xfrm>
            <a:off x="4158620" y="3774547"/>
            <a:ext cx="395925" cy="216816"/>
          </a:xfrm>
          <a:prstGeom prst="round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000" b="1" dirty="0">
                <a:latin typeface="Bookman Old Style" panose="02050604050505020204" pitchFamily="18" charset="0"/>
              </a:rPr>
              <a:t>w2</a:t>
            </a:r>
          </a:p>
        </p:txBody>
      </p:sp>
      <p:sp>
        <p:nvSpPr>
          <p:cNvPr id="111" name="Rettangolo con angoli arrotondati 110">
            <a:extLst>
              <a:ext uri="{FF2B5EF4-FFF2-40B4-BE49-F238E27FC236}">
                <a16:creationId xmlns:a16="http://schemas.microsoft.com/office/drawing/2014/main" id="{901EB12A-BE7E-48E5-AAF8-788D558F386A}"/>
              </a:ext>
            </a:extLst>
          </p:cNvPr>
          <p:cNvSpPr/>
          <p:nvPr/>
        </p:nvSpPr>
        <p:spPr>
          <a:xfrm>
            <a:off x="4158619" y="4138263"/>
            <a:ext cx="395925" cy="216816"/>
          </a:xfrm>
          <a:prstGeom prst="round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000" b="1" dirty="0">
                <a:latin typeface="Bookman Old Style" panose="02050604050505020204" pitchFamily="18" charset="0"/>
              </a:rPr>
              <a:t>w3</a:t>
            </a:r>
          </a:p>
        </p:txBody>
      </p:sp>
      <p:sp>
        <p:nvSpPr>
          <p:cNvPr id="112" name="Rettangolo con angoli arrotondati 111">
            <a:extLst>
              <a:ext uri="{FF2B5EF4-FFF2-40B4-BE49-F238E27FC236}">
                <a16:creationId xmlns:a16="http://schemas.microsoft.com/office/drawing/2014/main" id="{7E308C44-3ECA-476D-8BC0-3084C29FACDD}"/>
              </a:ext>
            </a:extLst>
          </p:cNvPr>
          <p:cNvSpPr/>
          <p:nvPr/>
        </p:nvSpPr>
        <p:spPr>
          <a:xfrm>
            <a:off x="4158618" y="4648879"/>
            <a:ext cx="395925" cy="216816"/>
          </a:xfrm>
          <a:prstGeom prst="round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000" b="1" dirty="0">
                <a:latin typeface="Bookman Old Style" panose="02050604050505020204" pitchFamily="18" charset="0"/>
              </a:rPr>
              <a:t>wZ</a:t>
            </a:r>
          </a:p>
        </p:txBody>
      </p:sp>
      <p:sp>
        <p:nvSpPr>
          <p:cNvPr id="113" name="Rettangolo con angoli arrotondati 112">
            <a:extLst>
              <a:ext uri="{FF2B5EF4-FFF2-40B4-BE49-F238E27FC236}">
                <a16:creationId xmlns:a16="http://schemas.microsoft.com/office/drawing/2014/main" id="{B22B435A-0709-4E1E-8040-1061B2919506}"/>
              </a:ext>
            </a:extLst>
          </p:cNvPr>
          <p:cNvSpPr/>
          <p:nvPr/>
        </p:nvSpPr>
        <p:spPr>
          <a:xfrm>
            <a:off x="4158618" y="4355079"/>
            <a:ext cx="395925" cy="216816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000" b="1" dirty="0">
                <a:latin typeface="Bookman Old Style" panose="02050604050505020204" pitchFamily="18" charset="0"/>
              </a:rPr>
              <a:t>…</a:t>
            </a:r>
          </a:p>
        </p:txBody>
      </p:sp>
      <p:sp>
        <p:nvSpPr>
          <p:cNvPr id="114" name="Rettangolo con angoli arrotondati 113">
            <a:extLst>
              <a:ext uri="{FF2B5EF4-FFF2-40B4-BE49-F238E27FC236}">
                <a16:creationId xmlns:a16="http://schemas.microsoft.com/office/drawing/2014/main" id="{390227CD-D4C0-4DCD-8116-4973BF7270D2}"/>
              </a:ext>
            </a:extLst>
          </p:cNvPr>
          <p:cNvSpPr/>
          <p:nvPr/>
        </p:nvSpPr>
        <p:spPr>
          <a:xfrm>
            <a:off x="4659814" y="3410831"/>
            <a:ext cx="395925" cy="216816"/>
          </a:xfrm>
          <a:prstGeom prst="round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000" b="1" dirty="0">
                <a:latin typeface="Bookman Old Style" panose="02050604050505020204" pitchFamily="18" charset="0"/>
              </a:rPr>
              <a:t>w1</a:t>
            </a:r>
          </a:p>
        </p:txBody>
      </p:sp>
      <p:sp>
        <p:nvSpPr>
          <p:cNvPr id="115" name="Rettangolo con angoli arrotondati 114">
            <a:extLst>
              <a:ext uri="{FF2B5EF4-FFF2-40B4-BE49-F238E27FC236}">
                <a16:creationId xmlns:a16="http://schemas.microsoft.com/office/drawing/2014/main" id="{EAEA86A6-5A94-4738-9D76-ADAA57975D5F}"/>
              </a:ext>
            </a:extLst>
          </p:cNvPr>
          <p:cNvSpPr/>
          <p:nvPr/>
        </p:nvSpPr>
        <p:spPr>
          <a:xfrm>
            <a:off x="4659814" y="3774547"/>
            <a:ext cx="395925" cy="216816"/>
          </a:xfrm>
          <a:prstGeom prst="round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000" b="1" dirty="0">
                <a:latin typeface="Bookman Old Style" panose="02050604050505020204" pitchFamily="18" charset="0"/>
              </a:rPr>
              <a:t>w2</a:t>
            </a:r>
          </a:p>
        </p:txBody>
      </p:sp>
      <p:sp>
        <p:nvSpPr>
          <p:cNvPr id="116" name="Rettangolo con angoli arrotondati 115">
            <a:extLst>
              <a:ext uri="{FF2B5EF4-FFF2-40B4-BE49-F238E27FC236}">
                <a16:creationId xmlns:a16="http://schemas.microsoft.com/office/drawing/2014/main" id="{C8B78868-475F-410A-BCDE-26761D57A662}"/>
              </a:ext>
            </a:extLst>
          </p:cNvPr>
          <p:cNvSpPr/>
          <p:nvPr/>
        </p:nvSpPr>
        <p:spPr>
          <a:xfrm>
            <a:off x="4659813" y="4138263"/>
            <a:ext cx="395925" cy="216816"/>
          </a:xfrm>
          <a:prstGeom prst="round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000" b="1" dirty="0">
                <a:latin typeface="Bookman Old Style" panose="02050604050505020204" pitchFamily="18" charset="0"/>
              </a:rPr>
              <a:t>w3</a:t>
            </a:r>
          </a:p>
        </p:txBody>
      </p:sp>
      <p:sp>
        <p:nvSpPr>
          <p:cNvPr id="117" name="Rettangolo con angoli arrotondati 116">
            <a:extLst>
              <a:ext uri="{FF2B5EF4-FFF2-40B4-BE49-F238E27FC236}">
                <a16:creationId xmlns:a16="http://schemas.microsoft.com/office/drawing/2014/main" id="{7D6985A2-4C3F-469E-879F-D063D0520FBE}"/>
              </a:ext>
            </a:extLst>
          </p:cNvPr>
          <p:cNvSpPr/>
          <p:nvPr/>
        </p:nvSpPr>
        <p:spPr>
          <a:xfrm>
            <a:off x="4659812" y="4648879"/>
            <a:ext cx="395925" cy="216816"/>
          </a:xfrm>
          <a:prstGeom prst="round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000" b="1" dirty="0">
                <a:latin typeface="Bookman Old Style" panose="02050604050505020204" pitchFamily="18" charset="0"/>
              </a:rPr>
              <a:t>wZ</a:t>
            </a:r>
          </a:p>
        </p:txBody>
      </p:sp>
      <p:sp>
        <p:nvSpPr>
          <p:cNvPr id="118" name="Rettangolo con angoli arrotondati 117">
            <a:extLst>
              <a:ext uri="{FF2B5EF4-FFF2-40B4-BE49-F238E27FC236}">
                <a16:creationId xmlns:a16="http://schemas.microsoft.com/office/drawing/2014/main" id="{E4212D4C-1DCA-45A8-BB92-A0B607278850}"/>
              </a:ext>
            </a:extLst>
          </p:cNvPr>
          <p:cNvSpPr/>
          <p:nvPr/>
        </p:nvSpPr>
        <p:spPr>
          <a:xfrm>
            <a:off x="4659812" y="4355079"/>
            <a:ext cx="395925" cy="216816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000" b="1" dirty="0">
                <a:latin typeface="Bookman Old Style" panose="02050604050505020204" pitchFamily="18" charset="0"/>
              </a:rPr>
              <a:t>…</a:t>
            </a:r>
          </a:p>
        </p:txBody>
      </p:sp>
      <p:sp>
        <p:nvSpPr>
          <p:cNvPr id="119" name="Rettangolo con angoli arrotondati 118">
            <a:extLst>
              <a:ext uri="{FF2B5EF4-FFF2-40B4-BE49-F238E27FC236}">
                <a16:creationId xmlns:a16="http://schemas.microsoft.com/office/drawing/2014/main" id="{897B5A93-FDA2-43C2-A89A-52F8FF6150D5}"/>
              </a:ext>
            </a:extLst>
          </p:cNvPr>
          <p:cNvSpPr/>
          <p:nvPr/>
        </p:nvSpPr>
        <p:spPr>
          <a:xfrm>
            <a:off x="5378706" y="3410831"/>
            <a:ext cx="395925" cy="216816"/>
          </a:xfrm>
          <a:prstGeom prst="round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000" b="1" dirty="0">
                <a:latin typeface="Bookman Old Style" panose="02050604050505020204" pitchFamily="18" charset="0"/>
              </a:rPr>
              <a:t>w1</a:t>
            </a:r>
          </a:p>
        </p:txBody>
      </p:sp>
      <p:sp>
        <p:nvSpPr>
          <p:cNvPr id="120" name="Rettangolo con angoli arrotondati 119">
            <a:extLst>
              <a:ext uri="{FF2B5EF4-FFF2-40B4-BE49-F238E27FC236}">
                <a16:creationId xmlns:a16="http://schemas.microsoft.com/office/drawing/2014/main" id="{81B5725E-7B8F-4686-8F1F-2D108391F2F9}"/>
              </a:ext>
            </a:extLst>
          </p:cNvPr>
          <p:cNvSpPr/>
          <p:nvPr/>
        </p:nvSpPr>
        <p:spPr>
          <a:xfrm>
            <a:off x="5378706" y="3774547"/>
            <a:ext cx="395925" cy="216816"/>
          </a:xfrm>
          <a:prstGeom prst="round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000" b="1" dirty="0">
                <a:latin typeface="Bookman Old Style" panose="02050604050505020204" pitchFamily="18" charset="0"/>
              </a:rPr>
              <a:t>w2</a:t>
            </a:r>
          </a:p>
        </p:txBody>
      </p:sp>
      <p:sp>
        <p:nvSpPr>
          <p:cNvPr id="121" name="Rettangolo con angoli arrotondati 120">
            <a:extLst>
              <a:ext uri="{FF2B5EF4-FFF2-40B4-BE49-F238E27FC236}">
                <a16:creationId xmlns:a16="http://schemas.microsoft.com/office/drawing/2014/main" id="{D3FFEE94-147C-462B-AEB4-71030198E7EC}"/>
              </a:ext>
            </a:extLst>
          </p:cNvPr>
          <p:cNvSpPr/>
          <p:nvPr/>
        </p:nvSpPr>
        <p:spPr>
          <a:xfrm>
            <a:off x="5378705" y="4138263"/>
            <a:ext cx="395925" cy="216816"/>
          </a:xfrm>
          <a:prstGeom prst="round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000" b="1" dirty="0">
                <a:latin typeface="Bookman Old Style" panose="02050604050505020204" pitchFamily="18" charset="0"/>
              </a:rPr>
              <a:t>w3</a:t>
            </a:r>
          </a:p>
        </p:txBody>
      </p:sp>
      <p:sp>
        <p:nvSpPr>
          <p:cNvPr id="122" name="Rettangolo con angoli arrotondati 121">
            <a:extLst>
              <a:ext uri="{FF2B5EF4-FFF2-40B4-BE49-F238E27FC236}">
                <a16:creationId xmlns:a16="http://schemas.microsoft.com/office/drawing/2014/main" id="{264CF66C-DA9C-43C9-BB12-967A53FEEEB7}"/>
              </a:ext>
            </a:extLst>
          </p:cNvPr>
          <p:cNvSpPr/>
          <p:nvPr/>
        </p:nvSpPr>
        <p:spPr>
          <a:xfrm>
            <a:off x="5378704" y="4648879"/>
            <a:ext cx="395925" cy="216816"/>
          </a:xfrm>
          <a:prstGeom prst="round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000" b="1" dirty="0">
                <a:latin typeface="Bookman Old Style" panose="02050604050505020204" pitchFamily="18" charset="0"/>
              </a:rPr>
              <a:t>wZ</a:t>
            </a:r>
          </a:p>
        </p:txBody>
      </p:sp>
      <p:sp>
        <p:nvSpPr>
          <p:cNvPr id="123" name="Rettangolo con angoli arrotondati 122">
            <a:extLst>
              <a:ext uri="{FF2B5EF4-FFF2-40B4-BE49-F238E27FC236}">
                <a16:creationId xmlns:a16="http://schemas.microsoft.com/office/drawing/2014/main" id="{E01860FF-594D-4967-A015-6882800F7765}"/>
              </a:ext>
            </a:extLst>
          </p:cNvPr>
          <p:cNvSpPr/>
          <p:nvPr/>
        </p:nvSpPr>
        <p:spPr>
          <a:xfrm>
            <a:off x="5378704" y="4355079"/>
            <a:ext cx="395925" cy="216816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000" b="1" dirty="0">
                <a:latin typeface="Bookman Old Style" panose="02050604050505020204" pitchFamily="18" charset="0"/>
              </a:rPr>
              <a:t>…</a:t>
            </a:r>
          </a:p>
        </p:txBody>
      </p:sp>
      <p:cxnSp>
        <p:nvCxnSpPr>
          <p:cNvPr id="124" name="Connettore 2 123">
            <a:extLst>
              <a:ext uri="{FF2B5EF4-FFF2-40B4-BE49-F238E27FC236}">
                <a16:creationId xmlns:a16="http://schemas.microsoft.com/office/drawing/2014/main" id="{6E6C1875-21C0-4095-B85B-C35FED8E3C18}"/>
              </a:ext>
            </a:extLst>
          </p:cNvPr>
          <p:cNvCxnSpPr>
            <a:stCxn id="76" idx="2"/>
            <a:endCxn id="64" idx="0"/>
          </p:cNvCxnSpPr>
          <p:nvPr/>
        </p:nvCxnSpPr>
        <p:spPr>
          <a:xfrm flipH="1">
            <a:off x="437144" y="2155491"/>
            <a:ext cx="615683" cy="6315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Connettore 2 124">
            <a:extLst>
              <a:ext uri="{FF2B5EF4-FFF2-40B4-BE49-F238E27FC236}">
                <a16:creationId xmlns:a16="http://schemas.microsoft.com/office/drawing/2014/main" id="{CFD5E77F-5F93-40EE-A31B-78BAE6848EB1}"/>
              </a:ext>
            </a:extLst>
          </p:cNvPr>
          <p:cNvCxnSpPr>
            <a:stCxn id="76" idx="2"/>
            <a:endCxn id="65" idx="0"/>
          </p:cNvCxnSpPr>
          <p:nvPr/>
        </p:nvCxnSpPr>
        <p:spPr>
          <a:xfrm flipH="1">
            <a:off x="938336" y="2155491"/>
            <a:ext cx="114491" cy="6315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Connettore 2 125">
            <a:extLst>
              <a:ext uri="{FF2B5EF4-FFF2-40B4-BE49-F238E27FC236}">
                <a16:creationId xmlns:a16="http://schemas.microsoft.com/office/drawing/2014/main" id="{C4FB6286-0834-42DB-B635-3D02DCDE1DA1}"/>
              </a:ext>
            </a:extLst>
          </p:cNvPr>
          <p:cNvCxnSpPr>
            <a:stCxn id="76" idx="2"/>
          </p:cNvCxnSpPr>
          <p:nvPr/>
        </p:nvCxnSpPr>
        <p:spPr>
          <a:xfrm>
            <a:off x="1052827" y="2155491"/>
            <a:ext cx="265040" cy="273377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7" name="Connettore 2 126">
            <a:extLst>
              <a:ext uri="{FF2B5EF4-FFF2-40B4-BE49-F238E27FC236}">
                <a16:creationId xmlns:a16="http://schemas.microsoft.com/office/drawing/2014/main" id="{1381C313-CAAA-47C3-B9EF-49CE6DB6A347}"/>
              </a:ext>
            </a:extLst>
          </p:cNvPr>
          <p:cNvCxnSpPr>
            <a:cxnSpLocks/>
            <a:endCxn id="66" idx="0"/>
          </p:cNvCxnSpPr>
          <p:nvPr/>
        </p:nvCxnSpPr>
        <p:spPr>
          <a:xfrm>
            <a:off x="1414189" y="2519207"/>
            <a:ext cx="250796" cy="2678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nettore 2 127">
            <a:extLst>
              <a:ext uri="{FF2B5EF4-FFF2-40B4-BE49-F238E27FC236}">
                <a16:creationId xmlns:a16="http://schemas.microsoft.com/office/drawing/2014/main" id="{7BE07AC0-DB42-4E8F-8727-9A62301C57EF}"/>
              </a:ext>
            </a:extLst>
          </p:cNvPr>
          <p:cNvCxnSpPr/>
          <p:nvPr/>
        </p:nvCxnSpPr>
        <p:spPr>
          <a:xfrm flipH="1">
            <a:off x="2407935" y="2157059"/>
            <a:ext cx="615683" cy="6315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Connettore 2 128">
            <a:extLst>
              <a:ext uri="{FF2B5EF4-FFF2-40B4-BE49-F238E27FC236}">
                <a16:creationId xmlns:a16="http://schemas.microsoft.com/office/drawing/2014/main" id="{57835B2C-A78D-4A02-8B73-032403C8C84E}"/>
              </a:ext>
            </a:extLst>
          </p:cNvPr>
          <p:cNvCxnSpPr/>
          <p:nvPr/>
        </p:nvCxnSpPr>
        <p:spPr>
          <a:xfrm flipH="1">
            <a:off x="2909127" y="2157059"/>
            <a:ext cx="114491" cy="6315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nettore 2 129">
            <a:extLst>
              <a:ext uri="{FF2B5EF4-FFF2-40B4-BE49-F238E27FC236}">
                <a16:creationId xmlns:a16="http://schemas.microsoft.com/office/drawing/2014/main" id="{40D1B17C-A1F1-4B31-BDE6-7976ACAD92CC}"/>
              </a:ext>
            </a:extLst>
          </p:cNvPr>
          <p:cNvCxnSpPr/>
          <p:nvPr/>
        </p:nvCxnSpPr>
        <p:spPr>
          <a:xfrm>
            <a:off x="3023618" y="2157059"/>
            <a:ext cx="265040" cy="273377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1" name="Connettore 2 130">
            <a:extLst>
              <a:ext uri="{FF2B5EF4-FFF2-40B4-BE49-F238E27FC236}">
                <a16:creationId xmlns:a16="http://schemas.microsoft.com/office/drawing/2014/main" id="{4CD2A65E-AC90-4EF0-9679-D3B6D674B43C}"/>
              </a:ext>
            </a:extLst>
          </p:cNvPr>
          <p:cNvCxnSpPr>
            <a:cxnSpLocks/>
          </p:cNvCxnSpPr>
          <p:nvPr/>
        </p:nvCxnSpPr>
        <p:spPr>
          <a:xfrm>
            <a:off x="3384980" y="2520775"/>
            <a:ext cx="250796" cy="2678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onnettore 2 131">
            <a:extLst>
              <a:ext uri="{FF2B5EF4-FFF2-40B4-BE49-F238E27FC236}">
                <a16:creationId xmlns:a16="http://schemas.microsoft.com/office/drawing/2014/main" id="{F43E6411-B2FE-40CC-A541-1E6381DC0EFD}"/>
              </a:ext>
            </a:extLst>
          </p:cNvPr>
          <p:cNvCxnSpPr/>
          <p:nvPr/>
        </p:nvCxnSpPr>
        <p:spPr>
          <a:xfrm flipH="1">
            <a:off x="4357424" y="2149205"/>
            <a:ext cx="615683" cy="6315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Connettore 2 132">
            <a:extLst>
              <a:ext uri="{FF2B5EF4-FFF2-40B4-BE49-F238E27FC236}">
                <a16:creationId xmlns:a16="http://schemas.microsoft.com/office/drawing/2014/main" id="{E32B2711-1ED0-4605-ADE1-01E97B5EB432}"/>
              </a:ext>
            </a:extLst>
          </p:cNvPr>
          <p:cNvCxnSpPr/>
          <p:nvPr/>
        </p:nvCxnSpPr>
        <p:spPr>
          <a:xfrm flipH="1">
            <a:off x="4858616" y="2149205"/>
            <a:ext cx="114491" cy="6315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Connettore 2 133">
            <a:extLst>
              <a:ext uri="{FF2B5EF4-FFF2-40B4-BE49-F238E27FC236}">
                <a16:creationId xmlns:a16="http://schemas.microsoft.com/office/drawing/2014/main" id="{59E99B1C-FA22-457B-8E09-89C965519EE6}"/>
              </a:ext>
            </a:extLst>
          </p:cNvPr>
          <p:cNvCxnSpPr/>
          <p:nvPr/>
        </p:nvCxnSpPr>
        <p:spPr>
          <a:xfrm>
            <a:off x="4973107" y="2149205"/>
            <a:ext cx="265040" cy="273377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5" name="Connettore 2 134">
            <a:extLst>
              <a:ext uri="{FF2B5EF4-FFF2-40B4-BE49-F238E27FC236}">
                <a16:creationId xmlns:a16="http://schemas.microsoft.com/office/drawing/2014/main" id="{1C12CDFD-3C5C-4F3A-8F82-DFD280975138}"/>
              </a:ext>
            </a:extLst>
          </p:cNvPr>
          <p:cNvCxnSpPr>
            <a:cxnSpLocks/>
          </p:cNvCxnSpPr>
          <p:nvPr/>
        </p:nvCxnSpPr>
        <p:spPr>
          <a:xfrm>
            <a:off x="5334469" y="2512921"/>
            <a:ext cx="250796" cy="2678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Connettore 2 135">
            <a:extLst>
              <a:ext uri="{FF2B5EF4-FFF2-40B4-BE49-F238E27FC236}">
                <a16:creationId xmlns:a16="http://schemas.microsoft.com/office/drawing/2014/main" id="{9A69BB8A-9392-4D91-BF1C-8179E4063927}"/>
              </a:ext>
            </a:extLst>
          </p:cNvPr>
          <p:cNvCxnSpPr>
            <a:cxnSpLocks/>
            <a:stCxn id="64" idx="2"/>
          </p:cNvCxnSpPr>
          <p:nvPr/>
        </p:nvCxnSpPr>
        <p:spPr>
          <a:xfrm>
            <a:off x="437144" y="3003904"/>
            <a:ext cx="0" cy="2879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Connettore 2 136">
            <a:extLst>
              <a:ext uri="{FF2B5EF4-FFF2-40B4-BE49-F238E27FC236}">
                <a16:creationId xmlns:a16="http://schemas.microsoft.com/office/drawing/2014/main" id="{D820D9AE-E0D5-422C-AA51-0A3398FC0203}"/>
              </a:ext>
            </a:extLst>
          </p:cNvPr>
          <p:cNvCxnSpPr>
            <a:cxnSpLocks/>
          </p:cNvCxnSpPr>
          <p:nvPr/>
        </p:nvCxnSpPr>
        <p:spPr>
          <a:xfrm>
            <a:off x="938336" y="3003904"/>
            <a:ext cx="0" cy="2879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Connettore 2 137">
            <a:extLst>
              <a:ext uri="{FF2B5EF4-FFF2-40B4-BE49-F238E27FC236}">
                <a16:creationId xmlns:a16="http://schemas.microsoft.com/office/drawing/2014/main" id="{DA7F3944-68CB-4455-A59B-41C2343B2292}"/>
              </a:ext>
            </a:extLst>
          </p:cNvPr>
          <p:cNvCxnSpPr>
            <a:cxnSpLocks/>
          </p:cNvCxnSpPr>
          <p:nvPr/>
        </p:nvCxnSpPr>
        <p:spPr>
          <a:xfrm>
            <a:off x="1664985" y="3003904"/>
            <a:ext cx="0" cy="2879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Connettore 2 138">
            <a:extLst>
              <a:ext uri="{FF2B5EF4-FFF2-40B4-BE49-F238E27FC236}">
                <a16:creationId xmlns:a16="http://schemas.microsoft.com/office/drawing/2014/main" id="{6027378A-E0EB-4BA6-BD77-844694F2E98D}"/>
              </a:ext>
            </a:extLst>
          </p:cNvPr>
          <p:cNvCxnSpPr>
            <a:cxnSpLocks/>
          </p:cNvCxnSpPr>
          <p:nvPr/>
        </p:nvCxnSpPr>
        <p:spPr>
          <a:xfrm>
            <a:off x="2407935" y="3003904"/>
            <a:ext cx="0" cy="2879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Connettore 2 139">
            <a:extLst>
              <a:ext uri="{FF2B5EF4-FFF2-40B4-BE49-F238E27FC236}">
                <a16:creationId xmlns:a16="http://schemas.microsoft.com/office/drawing/2014/main" id="{DB9639AB-93B1-4191-A579-44B862CCE691}"/>
              </a:ext>
            </a:extLst>
          </p:cNvPr>
          <p:cNvCxnSpPr>
            <a:cxnSpLocks/>
          </p:cNvCxnSpPr>
          <p:nvPr/>
        </p:nvCxnSpPr>
        <p:spPr>
          <a:xfrm>
            <a:off x="2909127" y="3003904"/>
            <a:ext cx="0" cy="2879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Connettore 2 140">
            <a:extLst>
              <a:ext uri="{FF2B5EF4-FFF2-40B4-BE49-F238E27FC236}">
                <a16:creationId xmlns:a16="http://schemas.microsoft.com/office/drawing/2014/main" id="{8096D9E3-7A1A-4529-9E04-4062BC46A946}"/>
              </a:ext>
            </a:extLst>
          </p:cNvPr>
          <p:cNvCxnSpPr>
            <a:cxnSpLocks/>
          </p:cNvCxnSpPr>
          <p:nvPr/>
        </p:nvCxnSpPr>
        <p:spPr>
          <a:xfrm>
            <a:off x="3635776" y="3003904"/>
            <a:ext cx="0" cy="2879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Connettore 2 141">
            <a:extLst>
              <a:ext uri="{FF2B5EF4-FFF2-40B4-BE49-F238E27FC236}">
                <a16:creationId xmlns:a16="http://schemas.microsoft.com/office/drawing/2014/main" id="{695B6A0E-6646-421D-B3DC-DBE7CCF72CDC}"/>
              </a:ext>
            </a:extLst>
          </p:cNvPr>
          <p:cNvCxnSpPr>
            <a:cxnSpLocks/>
          </p:cNvCxnSpPr>
          <p:nvPr/>
        </p:nvCxnSpPr>
        <p:spPr>
          <a:xfrm>
            <a:off x="4357424" y="3003904"/>
            <a:ext cx="0" cy="2879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onnettore 2 142">
            <a:extLst>
              <a:ext uri="{FF2B5EF4-FFF2-40B4-BE49-F238E27FC236}">
                <a16:creationId xmlns:a16="http://schemas.microsoft.com/office/drawing/2014/main" id="{02DAF732-F0E8-4586-8E5A-A7FFA3D20299}"/>
              </a:ext>
            </a:extLst>
          </p:cNvPr>
          <p:cNvCxnSpPr>
            <a:cxnSpLocks/>
          </p:cNvCxnSpPr>
          <p:nvPr/>
        </p:nvCxnSpPr>
        <p:spPr>
          <a:xfrm>
            <a:off x="4858616" y="3003904"/>
            <a:ext cx="0" cy="2879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Connettore 2 143">
            <a:extLst>
              <a:ext uri="{FF2B5EF4-FFF2-40B4-BE49-F238E27FC236}">
                <a16:creationId xmlns:a16="http://schemas.microsoft.com/office/drawing/2014/main" id="{35AC6C99-842D-4300-85AD-2ABCD25AE280}"/>
              </a:ext>
            </a:extLst>
          </p:cNvPr>
          <p:cNvCxnSpPr>
            <a:cxnSpLocks/>
          </p:cNvCxnSpPr>
          <p:nvPr/>
        </p:nvCxnSpPr>
        <p:spPr>
          <a:xfrm>
            <a:off x="5585265" y="3003904"/>
            <a:ext cx="0" cy="2879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5" name="Immagine 144">
            <a:extLst>
              <a:ext uri="{FF2B5EF4-FFF2-40B4-BE49-F238E27FC236}">
                <a16:creationId xmlns:a16="http://schemas.microsoft.com/office/drawing/2014/main" id="{5BD8F521-E85E-4E13-BC8B-DE592A3DBF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6012" y="1373267"/>
            <a:ext cx="6167198" cy="4111466"/>
          </a:xfrm>
          <a:prstGeom prst="rect">
            <a:avLst/>
          </a:prstGeom>
        </p:spPr>
      </p:pic>
      <p:cxnSp>
        <p:nvCxnSpPr>
          <p:cNvPr id="146" name="Connettore diritto 145">
            <a:extLst>
              <a:ext uri="{FF2B5EF4-FFF2-40B4-BE49-F238E27FC236}">
                <a16:creationId xmlns:a16="http://schemas.microsoft.com/office/drawing/2014/main" id="{54AC5DD3-BA2E-473A-A0D6-799A4199ED20}"/>
              </a:ext>
            </a:extLst>
          </p:cNvPr>
          <p:cNvCxnSpPr>
            <a:cxnSpLocks/>
          </p:cNvCxnSpPr>
          <p:nvPr/>
        </p:nvCxnSpPr>
        <p:spPr>
          <a:xfrm flipV="1">
            <a:off x="6460877" y="2424355"/>
            <a:ext cx="1743959" cy="157427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onnettore diritto 146">
            <a:extLst>
              <a:ext uri="{FF2B5EF4-FFF2-40B4-BE49-F238E27FC236}">
                <a16:creationId xmlns:a16="http://schemas.microsoft.com/office/drawing/2014/main" id="{89D19B00-48DC-43E3-90CB-3427E01F7790}"/>
              </a:ext>
            </a:extLst>
          </p:cNvPr>
          <p:cNvCxnSpPr>
            <a:cxnSpLocks/>
          </p:cNvCxnSpPr>
          <p:nvPr/>
        </p:nvCxnSpPr>
        <p:spPr>
          <a:xfrm flipV="1">
            <a:off x="8355665" y="3574425"/>
            <a:ext cx="1765686" cy="108408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Connettore diritto 147">
            <a:extLst>
              <a:ext uri="{FF2B5EF4-FFF2-40B4-BE49-F238E27FC236}">
                <a16:creationId xmlns:a16="http://schemas.microsoft.com/office/drawing/2014/main" id="{0B08C97E-6E09-4714-AEE9-5D92D9CDF38E}"/>
              </a:ext>
            </a:extLst>
          </p:cNvPr>
          <p:cNvCxnSpPr>
            <a:cxnSpLocks/>
          </p:cNvCxnSpPr>
          <p:nvPr/>
        </p:nvCxnSpPr>
        <p:spPr>
          <a:xfrm flipV="1">
            <a:off x="10283044" y="3819522"/>
            <a:ext cx="1654876" cy="34879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Rettangolo con angoli arrotondati 148">
            <a:extLst>
              <a:ext uri="{FF2B5EF4-FFF2-40B4-BE49-F238E27FC236}">
                <a16:creationId xmlns:a16="http://schemas.microsoft.com/office/drawing/2014/main" id="{A4B3D20C-439C-40C3-8C30-7E56DEFA283C}"/>
              </a:ext>
            </a:extLst>
          </p:cNvPr>
          <p:cNvSpPr/>
          <p:nvPr/>
        </p:nvSpPr>
        <p:spPr>
          <a:xfrm>
            <a:off x="133585" y="1666240"/>
            <a:ext cx="1821098" cy="3474720"/>
          </a:xfrm>
          <a:prstGeom prst="roundRect">
            <a:avLst>
              <a:gd name="adj" fmla="val 11646"/>
            </a:avLst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0" name="Rettangolo con angoli arrotondati 149">
            <a:extLst>
              <a:ext uri="{FF2B5EF4-FFF2-40B4-BE49-F238E27FC236}">
                <a16:creationId xmlns:a16="http://schemas.microsoft.com/office/drawing/2014/main" id="{DCDAF021-CD86-4337-9463-C2C77157FB42}"/>
              </a:ext>
            </a:extLst>
          </p:cNvPr>
          <p:cNvSpPr/>
          <p:nvPr/>
        </p:nvSpPr>
        <p:spPr>
          <a:xfrm>
            <a:off x="2104206" y="1666240"/>
            <a:ext cx="1821098" cy="3474720"/>
          </a:xfrm>
          <a:prstGeom prst="roundRect">
            <a:avLst>
              <a:gd name="adj" fmla="val 11646"/>
            </a:avLst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1" name="Rettangolo con angoli arrotondati 150">
            <a:extLst>
              <a:ext uri="{FF2B5EF4-FFF2-40B4-BE49-F238E27FC236}">
                <a16:creationId xmlns:a16="http://schemas.microsoft.com/office/drawing/2014/main" id="{A1E5ED1A-3D2E-4B01-893F-833200322416}"/>
              </a:ext>
            </a:extLst>
          </p:cNvPr>
          <p:cNvSpPr/>
          <p:nvPr/>
        </p:nvSpPr>
        <p:spPr>
          <a:xfrm>
            <a:off x="4046256" y="1666240"/>
            <a:ext cx="1821098" cy="3474720"/>
          </a:xfrm>
          <a:prstGeom prst="roundRect">
            <a:avLst>
              <a:gd name="adj" fmla="val 11646"/>
            </a:avLst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74157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tangolo 12">
            <a:extLst>
              <a:ext uri="{FF2B5EF4-FFF2-40B4-BE49-F238E27FC236}">
                <a16:creationId xmlns:a16="http://schemas.microsoft.com/office/drawing/2014/main" id="{CB0F3CC7-D155-4DED-B513-5B4595C79FD5}"/>
              </a:ext>
            </a:extLst>
          </p:cNvPr>
          <p:cNvSpPr/>
          <p:nvPr/>
        </p:nvSpPr>
        <p:spPr>
          <a:xfrm>
            <a:off x="74811" y="6393984"/>
            <a:ext cx="12042378" cy="38305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7B954650-793E-441E-B65B-6ABC0362C7E5}"/>
              </a:ext>
            </a:extLst>
          </p:cNvPr>
          <p:cNvSpPr txBox="1"/>
          <p:nvPr/>
        </p:nvSpPr>
        <p:spPr>
          <a:xfrm>
            <a:off x="209548" y="6393984"/>
            <a:ext cx="11791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Bayesian Data Analysis – A Primer                    Workshop 2021                    Marco D’Alessandro (PhD)                    ISTC CNR </a:t>
            </a:r>
            <a:r>
              <a:rPr lang="it-IT" dirty="0" err="1">
                <a:solidFill>
                  <a:schemeClr val="bg1"/>
                </a:solidFill>
              </a:rPr>
              <a:t>Italy</a:t>
            </a:r>
            <a:r>
              <a:rPr lang="it-IT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62" name="Rettangolo 61">
            <a:extLst>
              <a:ext uri="{FF2B5EF4-FFF2-40B4-BE49-F238E27FC236}">
                <a16:creationId xmlns:a16="http://schemas.microsoft.com/office/drawing/2014/main" id="{FAB66B79-794D-4365-B132-54C8E8E05D98}"/>
              </a:ext>
            </a:extLst>
          </p:cNvPr>
          <p:cNvSpPr/>
          <p:nvPr/>
        </p:nvSpPr>
        <p:spPr>
          <a:xfrm>
            <a:off x="2708232" y="341760"/>
            <a:ext cx="6673471" cy="6463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it-IT" sz="3600" b="1" dirty="0" err="1"/>
              <a:t>Hierarchical</a:t>
            </a:r>
            <a:r>
              <a:rPr lang="it-IT" sz="3600" b="1" dirty="0"/>
              <a:t> </a:t>
            </a:r>
            <a:r>
              <a:rPr lang="it-IT" sz="3600" b="1" dirty="0" err="1"/>
              <a:t>Regression</a:t>
            </a:r>
            <a:r>
              <a:rPr lang="it-IT" sz="3600" b="1" dirty="0"/>
              <a:t> </a:t>
            </a:r>
            <a:r>
              <a:rPr lang="it-IT" sz="3600" b="1" dirty="0" err="1"/>
              <a:t>Modeling</a:t>
            </a:r>
            <a:endParaRPr lang="it-IT" sz="2400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CasellaDiTesto 151">
                <a:extLst>
                  <a:ext uri="{FF2B5EF4-FFF2-40B4-BE49-F238E27FC236}">
                    <a16:creationId xmlns:a16="http://schemas.microsoft.com/office/drawing/2014/main" id="{4DE8AABF-A564-4208-BD6E-C48C1F2C8057}"/>
                  </a:ext>
                </a:extLst>
              </p:cNvPr>
              <p:cNvSpPr txBox="1"/>
              <p:nvPr/>
            </p:nvSpPr>
            <p:spPr>
              <a:xfrm>
                <a:off x="757287" y="2974235"/>
                <a:ext cx="2696066" cy="8396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𝐼𝐶𝐶</m:t>
                      </m:r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it-IT" sz="24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400" i="1" smtClean="0">
                                  <a:latin typeface="Cambria Math" panose="02040503050406030204" pitchFamily="18" charset="0"/>
                                  <a:sym typeface="Symbol" panose="05050102010706020507" pitchFamily="18" charset="2"/>
                                </a:rPr>
                                <m:t></m:t>
                              </m:r>
                            </m:e>
                            <m:sup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it-IT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400" i="1">
                                  <a:latin typeface="Cambria Math" panose="02040503050406030204" pitchFamily="18" charset="0"/>
                                  <a:sym typeface="Symbol" panose="05050102010706020507" pitchFamily="18" charset="2"/>
                                </a:rPr>
                                <m:t></m:t>
                              </m:r>
                            </m:e>
                            <m:sup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  <a:sym typeface="Symbol" panose="05050102010706020507" pitchFamily="18" charset="2"/>
                                </a:rPr>
                                <m:t>2</m:t>
                              </m:r>
                            </m:sup>
                          </m:sSup>
                          <m:r>
                            <a:rPr lang="it-IT" sz="2400" b="0" i="1" smtClean="0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+</m:t>
                          </m:r>
                          <m:sSup>
                            <m:sSupPr>
                              <m:ctrlPr>
                                <a:rPr lang="it-IT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400" i="1">
                                  <a:latin typeface="Cambria Math" panose="02040503050406030204" pitchFamily="18" charset="0"/>
                                  <a:sym typeface="Symbol" panose="05050102010706020507" pitchFamily="18" charset="2"/>
                                </a:rPr>
                                <m:t></m:t>
                              </m:r>
                            </m:e>
                            <m:sup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  <a:sym typeface="Symbol" panose="05050102010706020507" pitchFamily="18" charset="2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it-IT" sz="2400" dirty="0"/>
              </a:p>
            </p:txBody>
          </p:sp>
        </mc:Choice>
        <mc:Fallback xmlns="">
          <p:sp>
            <p:nvSpPr>
              <p:cNvPr id="152" name="CasellaDiTesto 151">
                <a:extLst>
                  <a:ext uri="{FF2B5EF4-FFF2-40B4-BE49-F238E27FC236}">
                    <a16:creationId xmlns:a16="http://schemas.microsoft.com/office/drawing/2014/main" id="{4DE8AABF-A564-4208-BD6E-C48C1F2C80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287" y="2974235"/>
                <a:ext cx="2696066" cy="83965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3" name="Ovale 152">
            <a:extLst>
              <a:ext uri="{FF2B5EF4-FFF2-40B4-BE49-F238E27FC236}">
                <a16:creationId xmlns:a16="http://schemas.microsoft.com/office/drawing/2014/main" id="{580F5AEF-983A-4009-B177-337544E70586}"/>
              </a:ext>
            </a:extLst>
          </p:cNvPr>
          <p:cNvSpPr/>
          <p:nvPr/>
        </p:nvSpPr>
        <p:spPr>
          <a:xfrm>
            <a:off x="2303282" y="2974235"/>
            <a:ext cx="433633" cy="443059"/>
          </a:xfrm>
          <a:prstGeom prst="ellipse">
            <a:avLst/>
          </a:prstGeom>
          <a:noFill/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4" name="Ovale 153">
            <a:extLst>
              <a:ext uri="{FF2B5EF4-FFF2-40B4-BE49-F238E27FC236}">
                <a16:creationId xmlns:a16="http://schemas.microsoft.com/office/drawing/2014/main" id="{28A6C255-B4B6-4D8C-98AF-5C337133D7AC}"/>
              </a:ext>
            </a:extLst>
          </p:cNvPr>
          <p:cNvSpPr/>
          <p:nvPr/>
        </p:nvSpPr>
        <p:spPr>
          <a:xfrm>
            <a:off x="2634792" y="3455003"/>
            <a:ext cx="433633" cy="443059"/>
          </a:xfrm>
          <a:prstGeom prst="ellipse">
            <a:avLst/>
          </a:prstGeom>
          <a:noFill/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55" name="Connettore diritto 154">
            <a:extLst>
              <a:ext uri="{FF2B5EF4-FFF2-40B4-BE49-F238E27FC236}">
                <a16:creationId xmlns:a16="http://schemas.microsoft.com/office/drawing/2014/main" id="{53F167D7-2142-4192-BED1-A13BA9B8802A}"/>
              </a:ext>
            </a:extLst>
          </p:cNvPr>
          <p:cNvCxnSpPr>
            <a:stCxn id="153" idx="0"/>
          </p:cNvCxnSpPr>
          <p:nvPr/>
        </p:nvCxnSpPr>
        <p:spPr>
          <a:xfrm flipH="1" flipV="1">
            <a:off x="2520098" y="2672577"/>
            <a:ext cx="1" cy="301658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Connettore diritto 155">
            <a:extLst>
              <a:ext uri="{FF2B5EF4-FFF2-40B4-BE49-F238E27FC236}">
                <a16:creationId xmlns:a16="http://schemas.microsoft.com/office/drawing/2014/main" id="{3A2EE3A8-DD1D-4C53-85CC-1E35423B88D8}"/>
              </a:ext>
            </a:extLst>
          </p:cNvPr>
          <p:cNvCxnSpPr/>
          <p:nvPr/>
        </p:nvCxnSpPr>
        <p:spPr>
          <a:xfrm flipH="1" flipV="1">
            <a:off x="2851608" y="3898062"/>
            <a:ext cx="1" cy="301658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CasellaDiTesto 156">
            <a:extLst>
              <a:ext uri="{FF2B5EF4-FFF2-40B4-BE49-F238E27FC236}">
                <a16:creationId xmlns:a16="http://schemas.microsoft.com/office/drawing/2014/main" id="{56BFACB9-CEDB-4D3A-A08B-AF0143010E40}"/>
              </a:ext>
            </a:extLst>
          </p:cNvPr>
          <p:cNvSpPr txBox="1"/>
          <p:nvPr/>
        </p:nvSpPr>
        <p:spPr>
          <a:xfrm>
            <a:off x="2195713" y="2335043"/>
            <a:ext cx="28782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 err="1">
                <a:solidFill>
                  <a:schemeClr val="accent1">
                    <a:lumMod val="75000"/>
                  </a:schemeClr>
                </a:solidFill>
              </a:rPr>
              <a:t>Between</a:t>
            </a:r>
            <a:r>
              <a:rPr lang="it-IT" sz="2000" dirty="0"/>
              <a:t> Cluster </a:t>
            </a:r>
            <a:r>
              <a:rPr lang="it-IT" sz="2000" dirty="0" err="1"/>
              <a:t>Variance</a:t>
            </a:r>
            <a:endParaRPr lang="it-IT" sz="2000" dirty="0"/>
          </a:p>
        </p:txBody>
      </p:sp>
      <p:sp>
        <p:nvSpPr>
          <p:cNvPr id="159" name="CasellaDiTesto 158">
            <a:extLst>
              <a:ext uri="{FF2B5EF4-FFF2-40B4-BE49-F238E27FC236}">
                <a16:creationId xmlns:a16="http://schemas.microsoft.com/office/drawing/2014/main" id="{D30B2B81-2835-4CF9-97D7-4BF0E45BD52C}"/>
              </a:ext>
            </a:extLst>
          </p:cNvPr>
          <p:cNvSpPr txBox="1"/>
          <p:nvPr/>
        </p:nvSpPr>
        <p:spPr>
          <a:xfrm>
            <a:off x="786447" y="1615337"/>
            <a:ext cx="3098228" cy="4001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it-IT" sz="2000" dirty="0"/>
              <a:t>Intraclass Correlation (ICC)</a:t>
            </a:r>
          </a:p>
        </p:txBody>
      </p:sp>
      <p:pic>
        <p:nvPicPr>
          <p:cNvPr id="160" name="Immagine 159">
            <a:extLst>
              <a:ext uri="{FF2B5EF4-FFF2-40B4-BE49-F238E27FC236}">
                <a16:creationId xmlns:a16="http://schemas.microsoft.com/office/drawing/2014/main" id="{5C1A153E-20F0-472C-81D5-B81659BA17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3306" y="1914941"/>
            <a:ext cx="2911846" cy="1940409"/>
          </a:xfrm>
          <a:prstGeom prst="rect">
            <a:avLst/>
          </a:prstGeom>
        </p:spPr>
      </p:pic>
      <p:pic>
        <p:nvPicPr>
          <p:cNvPr id="161" name="Immagine 160" descr="Immagine che contiene interni, tavolo, scrivania, computer&#10;&#10;Descrizione generata automaticamente">
            <a:extLst>
              <a:ext uri="{FF2B5EF4-FFF2-40B4-BE49-F238E27FC236}">
                <a16:creationId xmlns:a16="http://schemas.microsoft.com/office/drawing/2014/main" id="{B17FFDD6-6B43-4174-BD9E-0C6FC5E4A2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3901" y="3943199"/>
            <a:ext cx="2911848" cy="1940410"/>
          </a:xfrm>
          <a:prstGeom prst="rect">
            <a:avLst/>
          </a:prstGeom>
        </p:spPr>
      </p:pic>
      <p:pic>
        <p:nvPicPr>
          <p:cNvPr id="162" name="Immagine 161">
            <a:extLst>
              <a:ext uri="{FF2B5EF4-FFF2-40B4-BE49-F238E27FC236}">
                <a16:creationId xmlns:a16="http://schemas.microsoft.com/office/drawing/2014/main" id="{8FED5F54-EBD1-4CE1-B18F-6CEB33BF71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0670" y="1364838"/>
            <a:ext cx="2911848" cy="1940410"/>
          </a:xfrm>
          <a:prstGeom prst="rect">
            <a:avLst/>
          </a:prstGeom>
        </p:spPr>
      </p:pic>
      <p:sp>
        <p:nvSpPr>
          <p:cNvPr id="163" name="CasellaDiTesto 162">
            <a:extLst>
              <a:ext uri="{FF2B5EF4-FFF2-40B4-BE49-F238E27FC236}">
                <a16:creationId xmlns:a16="http://schemas.microsoft.com/office/drawing/2014/main" id="{FC42290C-7AAA-4A17-B019-0E40E248F9BE}"/>
              </a:ext>
            </a:extLst>
          </p:cNvPr>
          <p:cNvSpPr txBox="1"/>
          <p:nvPr/>
        </p:nvSpPr>
        <p:spPr>
          <a:xfrm>
            <a:off x="5658301" y="1097613"/>
            <a:ext cx="4376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>
                <a:latin typeface="Bahnschrift SemiBold" panose="020B0502040204020203" pitchFamily="34" charset="0"/>
              </a:rPr>
              <a:t>(A)</a:t>
            </a:r>
          </a:p>
        </p:txBody>
      </p:sp>
      <p:sp>
        <p:nvSpPr>
          <p:cNvPr id="164" name="CasellaDiTesto 163">
            <a:extLst>
              <a:ext uri="{FF2B5EF4-FFF2-40B4-BE49-F238E27FC236}">
                <a16:creationId xmlns:a16="http://schemas.microsoft.com/office/drawing/2014/main" id="{282371DF-E0B5-4ECF-AA9D-42248F2CD9AF}"/>
              </a:ext>
            </a:extLst>
          </p:cNvPr>
          <p:cNvSpPr txBox="1"/>
          <p:nvPr/>
        </p:nvSpPr>
        <p:spPr>
          <a:xfrm>
            <a:off x="9000941" y="1666884"/>
            <a:ext cx="4376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>
                <a:latin typeface="Bahnschrift SemiBold" panose="020B0502040204020203" pitchFamily="34" charset="0"/>
              </a:rPr>
              <a:t>(B)</a:t>
            </a:r>
          </a:p>
        </p:txBody>
      </p:sp>
      <p:sp>
        <p:nvSpPr>
          <p:cNvPr id="165" name="CasellaDiTesto 164">
            <a:extLst>
              <a:ext uri="{FF2B5EF4-FFF2-40B4-BE49-F238E27FC236}">
                <a16:creationId xmlns:a16="http://schemas.microsoft.com/office/drawing/2014/main" id="{76D2B56A-D82C-4822-B955-9B31D5DD4390}"/>
              </a:ext>
            </a:extLst>
          </p:cNvPr>
          <p:cNvSpPr txBox="1"/>
          <p:nvPr/>
        </p:nvSpPr>
        <p:spPr>
          <a:xfrm>
            <a:off x="6237902" y="3694446"/>
            <a:ext cx="4376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>
                <a:latin typeface="Bahnschrift SemiBold" panose="020B0502040204020203" pitchFamily="34" charset="0"/>
              </a:rPr>
              <a:t>(C)</a:t>
            </a:r>
          </a:p>
        </p:txBody>
      </p:sp>
      <p:sp>
        <p:nvSpPr>
          <p:cNvPr id="166" name="CasellaDiTesto 165">
            <a:extLst>
              <a:ext uri="{FF2B5EF4-FFF2-40B4-BE49-F238E27FC236}">
                <a16:creationId xmlns:a16="http://schemas.microsoft.com/office/drawing/2014/main" id="{5A110BCE-8BDF-442C-A253-69E64B850DC3}"/>
              </a:ext>
            </a:extLst>
          </p:cNvPr>
          <p:cNvSpPr txBox="1"/>
          <p:nvPr/>
        </p:nvSpPr>
        <p:spPr>
          <a:xfrm>
            <a:off x="2445566" y="4124208"/>
            <a:ext cx="28782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 err="1">
                <a:solidFill>
                  <a:schemeClr val="accent1">
                    <a:lumMod val="75000"/>
                  </a:schemeClr>
                </a:solidFill>
              </a:rPr>
              <a:t>Within</a:t>
            </a:r>
            <a:r>
              <a:rPr lang="it-IT" sz="2000" dirty="0"/>
              <a:t> Cluster </a:t>
            </a:r>
            <a:r>
              <a:rPr lang="it-IT" sz="2000" dirty="0" err="1"/>
              <a:t>Variance</a:t>
            </a:r>
            <a:endParaRPr lang="it-IT" sz="2000" dirty="0"/>
          </a:p>
        </p:txBody>
      </p:sp>
    </p:spTree>
    <p:extLst>
      <p:ext uri="{BB962C8B-B14F-4D97-AF65-F5344CB8AC3E}">
        <p14:creationId xmlns:p14="http://schemas.microsoft.com/office/powerpoint/2010/main" val="141597897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tangolo 12">
            <a:extLst>
              <a:ext uri="{FF2B5EF4-FFF2-40B4-BE49-F238E27FC236}">
                <a16:creationId xmlns:a16="http://schemas.microsoft.com/office/drawing/2014/main" id="{CB0F3CC7-D155-4DED-B513-5B4595C79FD5}"/>
              </a:ext>
            </a:extLst>
          </p:cNvPr>
          <p:cNvSpPr/>
          <p:nvPr/>
        </p:nvSpPr>
        <p:spPr>
          <a:xfrm>
            <a:off x="74811" y="6393984"/>
            <a:ext cx="12042378" cy="38305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7B954650-793E-441E-B65B-6ABC0362C7E5}"/>
              </a:ext>
            </a:extLst>
          </p:cNvPr>
          <p:cNvSpPr txBox="1"/>
          <p:nvPr/>
        </p:nvSpPr>
        <p:spPr>
          <a:xfrm>
            <a:off x="209548" y="6393984"/>
            <a:ext cx="11791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Bayesian Data Analysis – A Primer                    Workshop 2021                    Marco D’Alessandro (PhD)                    ISTC CNR </a:t>
            </a:r>
            <a:r>
              <a:rPr lang="it-IT" dirty="0" err="1">
                <a:solidFill>
                  <a:schemeClr val="bg1"/>
                </a:solidFill>
              </a:rPr>
              <a:t>Italy</a:t>
            </a:r>
            <a:r>
              <a:rPr lang="it-IT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62" name="Rettangolo 61">
            <a:extLst>
              <a:ext uri="{FF2B5EF4-FFF2-40B4-BE49-F238E27FC236}">
                <a16:creationId xmlns:a16="http://schemas.microsoft.com/office/drawing/2014/main" id="{FAB66B79-794D-4365-B132-54C8E8E05D98}"/>
              </a:ext>
            </a:extLst>
          </p:cNvPr>
          <p:cNvSpPr/>
          <p:nvPr/>
        </p:nvSpPr>
        <p:spPr>
          <a:xfrm>
            <a:off x="2708232" y="341760"/>
            <a:ext cx="6673471" cy="6463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it-IT" sz="3600" b="1" dirty="0" err="1"/>
              <a:t>Hierarchical</a:t>
            </a:r>
            <a:r>
              <a:rPr lang="it-IT" sz="3600" b="1" dirty="0"/>
              <a:t> </a:t>
            </a:r>
            <a:r>
              <a:rPr lang="it-IT" sz="3600" b="1" dirty="0" err="1"/>
              <a:t>Regression</a:t>
            </a:r>
            <a:r>
              <a:rPr lang="it-IT" sz="3600" b="1" dirty="0"/>
              <a:t> </a:t>
            </a:r>
            <a:r>
              <a:rPr lang="it-IT" sz="3600" b="1" dirty="0" err="1"/>
              <a:t>Modeling</a:t>
            </a:r>
            <a:endParaRPr lang="it-IT" sz="2400" b="1" dirty="0">
              <a:solidFill>
                <a:srgbClr val="FF0000"/>
              </a:solidFill>
            </a:endParaRPr>
          </a:p>
        </p:txBody>
      </p:sp>
      <p:pic>
        <p:nvPicPr>
          <p:cNvPr id="19" name="Immagine 18" descr="Immagine che contiene testo, mappa&#10;&#10;Descrizione generata automaticamente">
            <a:extLst>
              <a:ext uri="{FF2B5EF4-FFF2-40B4-BE49-F238E27FC236}">
                <a16:creationId xmlns:a16="http://schemas.microsoft.com/office/drawing/2014/main" id="{C5EC5CD5-5A50-4DE3-B0CF-CEC15BC09A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8910" y="1742704"/>
            <a:ext cx="5398628" cy="3599086"/>
          </a:xfrm>
          <a:prstGeom prst="rect">
            <a:avLst/>
          </a:prstGeom>
        </p:spPr>
      </p:pic>
      <p:pic>
        <p:nvPicPr>
          <p:cNvPr id="20" name="Immagine 19" descr="Immagine che contiene testo&#10;&#10;Descrizione generata automaticamente">
            <a:extLst>
              <a:ext uri="{FF2B5EF4-FFF2-40B4-BE49-F238E27FC236}">
                <a16:creationId xmlns:a16="http://schemas.microsoft.com/office/drawing/2014/main" id="{E8DA7D62-CD9C-4F34-B2E6-94575AC00E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4580" y="1742704"/>
            <a:ext cx="5398628" cy="3599086"/>
          </a:xfrm>
          <a:prstGeom prst="rect">
            <a:avLst/>
          </a:prstGeom>
        </p:spPr>
      </p:pic>
      <p:pic>
        <p:nvPicPr>
          <p:cNvPr id="21" name="Immagine 20" descr="Immagine che contiene oggetto, volando, uomo, aquilone&#10;&#10;Descrizione generata automaticamente">
            <a:extLst>
              <a:ext uri="{FF2B5EF4-FFF2-40B4-BE49-F238E27FC236}">
                <a16:creationId xmlns:a16="http://schemas.microsoft.com/office/drawing/2014/main" id="{010F0192-B5CB-4E0B-90FD-E51690B232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687459" y="3848077"/>
            <a:ext cx="2146275" cy="89662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" name="CasellaDiTesto 21">
                <a:extLst>
                  <a:ext uri="{FF2B5EF4-FFF2-40B4-BE49-F238E27FC236}">
                    <a16:creationId xmlns:a16="http://schemas.microsoft.com/office/drawing/2014/main" id="{27C16C9A-9456-4D62-BB10-49E0CB774179}"/>
                  </a:ext>
                </a:extLst>
              </p:cNvPr>
              <p:cNvSpPr txBox="1"/>
              <p:nvPr/>
            </p:nvSpPr>
            <p:spPr>
              <a:xfrm>
                <a:off x="2563281" y="2617047"/>
                <a:ext cx="2438377" cy="5507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i="1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</m:t>
                          </m:r>
                        </m:e>
                        <m:sub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it-IT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b="0" i="1" smtClean="0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</m:t>
                          </m:r>
                        </m:e>
                        <m:sub>
                          <m:sSub>
                            <m:sSubPr>
                              <m:ctrlPr>
                                <a:rPr lang="it-IT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400" i="1">
                                  <a:latin typeface="Cambria Math" panose="02040503050406030204" pitchFamily="18" charset="0"/>
                                  <a:sym typeface="Symbol" panose="05050102010706020507" pitchFamily="18" charset="2"/>
                                </a:rPr>
                                <m:t></m:t>
                              </m:r>
                            </m:e>
                            <m:sub>
                              <m:r>
                                <a:rPr lang="it-IT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b>
                      </m:sSub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it-IT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i="1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</m:t>
                          </m:r>
                        </m:e>
                        <m:sub>
                          <m:sSub>
                            <m:sSubPr>
                              <m:ctrlPr>
                                <a:rPr lang="it-IT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400" i="1">
                                  <a:latin typeface="Cambria Math" panose="02040503050406030204" pitchFamily="18" charset="0"/>
                                  <a:sym typeface="Symbol" panose="05050102010706020507" pitchFamily="18" charset="2"/>
                                </a:rPr>
                                <m:t></m:t>
                              </m:r>
                            </m:e>
                            <m:sub>
                              <m:r>
                                <a:rPr lang="it-IT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b>
                      </m:sSub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it-IT" sz="2400" dirty="0"/>
              </a:p>
            </p:txBody>
          </p:sp>
        </mc:Choice>
        <mc:Fallback xmlns="">
          <p:sp>
            <p:nvSpPr>
              <p:cNvPr id="22" name="CasellaDiTesto 21">
                <a:extLst>
                  <a:ext uri="{FF2B5EF4-FFF2-40B4-BE49-F238E27FC236}">
                    <a16:creationId xmlns:a16="http://schemas.microsoft.com/office/drawing/2014/main" id="{27C16C9A-9456-4D62-BB10-49E0CB7741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3281" y="2617047"/>
                <a:ext cx="2438377" cy="550728"/>
              </a:xfrm>
              <a:prstGeom prst="rect">
                <a:avLst/>
              </a:prstGeom>
              <a:blipFill>
                <a:blip r:embed="rId5"/>
                <a:stretch>
                  <a:fillRect l="-750" r="-1000" b="-1538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Connettore diritto 22">
            <a:extLst>
              <a:ext uri="{FF2B5EF4-FFF2-40B4-BE49-F238E27FC236}">
                <a16:creationId xmlns:a16="http://schemas.microsoft.com/office/drawing/2014/main" id="{80B80244-AAAB-41CE-9555-C312EBA35243}"/>
              </a:ext>
            </a:extLst>
          </p:cNvPr>
          <p:cNvCxnSpPr/>
          <p:nvPr/>
        </p:nvCxnSpPr>
        <p:spPr>
          <a:xfrm flipH="1" flipV="1">
            <a:off x="4034672" y="3195514"/>
            <a:ext cx="1451728" cy="1073138"/>
          </a:xfrm>
          <a:prstGeom prst="line">
            <a:avLst/>
          </a:prstGeom>
          <a:ln>
            <a:solidFill>
              <a:srgbClr val="9F3333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CasellaDiTesto 23">
                <a:extLst>
                  <a:ext uri="{FF2B5EF4-FFF2-40B4-BE49-F238E27FC236}">
                    <a16:creationId xmlns:a16="http://schemas.microsoft.com/office/drawing/2014/main" id="{A8226B93-7182-492C-9F11-2D728A2137ED}"/>
                  </a:ext>
                </a:extLst>
              </p:cNvPr>
              <p:cNvSpPr txBox="1"/>
              <p:nvPr/>
            </p:nvSpPr>
            <p:spPr>
              <a:xfrm>
                <a:off x="5596389" y="1054545"/>
                <a:ext cx="243837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i="1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</m:t>
                          </m:r>
                        </m:e>
                        <m:sub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it-IT" sz="24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it-IT" sz="2400" b="0" i="0" smtClean="0">
                          <a:latin typeface="Cambria Math" panose="02040503050406030204" pitchFamily="18" charset="0"/>
                        </a:rPr>
                        <m:t>constant</m:t>
                      </m:r>
                    </m:oMath>
                  </m:oMathPara>
                </a14:m>
                <a:endParaRPr lang="it-IT" sz="2400" dirty="0">
                  <a:latin typeface="Baskerville Old Face" panose="02020602080505020303" pitchFamily="18" charset="0"/>
                </a:endParaRPr>
              </a:p>
            </p:txBody>
          </p:sp>
        </mc:Choice>
        <mc:Fallback xmlns="">
          <p:sp>
            <p:nvSpPr>
              <p:cNvPr id="24" name="CasellaDiTesto 23">
                <a:extLst>
                  <a:ext uri="{FF2B5EF4-FFF2-40B4-BE49-F238E27FC236}">
                    <a16:creationId xmlns:a16="http://schemas.microsoft.com/office/drawing/2014/main" id="{A8226B93-7182-492C-9F11-2D728A2137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6389" y="1054545"/>
                <a:ext cx="2438377" cy="461665"/>
              </a:xfrm>
              <a:prstGeom prst="rect">
                <a:avLst/>
              </a:prstGeom>
              <a:blipFill>
                <a:blip r:embed="rId6"/>
                <a:stretch>
                  <a:fillRect b="-1447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Connettore diritto 24">
            <a:extLst>
              <a:ext uri="{FF2B5EF4-FFF2-40B4-BE49-F238E27FC236}">
                <a16:creationId xmlns:a16="http://schemas.microsoft.com/office/drawing/2014/main" id="{69D513FE-09AC-4466-A472-C42FDA4A7772}"/>
              </a:ext>
            </a:extLst>
          </p:cNvPr>
          <p:cNvCxnSpPr>
            <a:cxnSpLocks/>
          </p:cNvCxnSpPr>
          <p:nvPr/>
        </p:nvCxnSpPr>
        <p:spPr>
          <a:xfrm>
            <a:off x="6410227" y="1488471"/>
            <a:ext cx="2564091" cy="1820337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e 25">
            <a:extLst>
              <a:ext uri="{FF2B5EF4-FFF2-40B4-BE49-F238E27FC236}">
                <a16:creationId xmlns:a16="http://schemas.microsoft.com/office/drawing/2014/main" id="{0F57D612-1013-4A6C-8BAC-9D4635CB872B}"/>
              </a:ext>
            </a:extLst>
          </p:cNvPr>
          <p:cNvSpPr/>
          <p:nvPr/>
        </p:nvSpPr>
        <p:spPr>
          <a:xfrm>
            <a:off x="3676454" y="2617047"/>
            <a:ext cx="499620" cy="550728"/>
          </a:xfrm>
          <a:prstGeom prst="ellipse">
            <a:avLst/>
          </a:prstGeom>
          <a:noFill/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7" name="Ovale 26">
            <a:extLst>
              <a:ext uri="{FF2B5EF4-FFF2-40B4-BE49-F238E27FC236}">
                <a16:creationId xmlns:a16="http://schemas.microsoft.com/office/drawing/2014/main" id="{D8E640AA-3769-46BD-82E4-3516C0CA4BCB}"/>
              </a:ext>
            </a:extLst>
          </p:cNvPr>
          <p:cNvSpPr/>
          <p:nvPr/>
        </p:nvSpPr>
        <p:spPr>
          <a:xfrm>
            <a:off x="4262856" y="2617047"/>
            <a:ext cx="499620" cy="550728"/>
          </a:xfrm>
          <a:prstGeom prst="ellipse">
            <a:avLst/>
          </a:prstGeom>
          <a:noFill/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BE96D937-7A68-4473-B431-E4B6B6521711}"/>
              </a:ext>
            </a:extLst>
          </p:cNvPr>
          <p:cNvSpPr txBox="1"/>
          <p:nvPr/>
        </p:nvSpPr>
        <p:spPr>
          <a:xfrm>
            <a:off x="1982870" y="1610185"/>
            <a:ext cx="15884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/>
              <a:t>Fixed</a:t>
            </a:r>
            <a:r>
              <a:rPr lang="it-IT" dirty="0"/>
              <a:t> component</a:t>
            </a:r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61239F0B-A247-4E19-901C-EEA89459E650}"/>
              </a:ext>
            </a:extLst>
          </p:cNvPr>
          <p:cNvSpPr txBox="1"/>
          <p:nvPr/>
        </p:nvSpPr>
        <p:spPr>
          <a:xfrm>
            <a:off x="3665454" y="1477114"/>
            <a:ext cx="13805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Random Component</a:t>
            </a:r>
          </a:p>
        </p:txBody>
      </p:sp>
      <p:cxnSp>
        <p:nvCxnSpPr>
          <p:cNvPr id="30" name="Connettore diritto 29">
            <a:extLst>
              <a:ext uri="{FF2B5EF4-FFF2-40B4-BE49-F238E27FC236}">
                <a16:creationId xmlns:a16="http://schemas.microsoft.com/office/drawing/2014/main" id="{CF45D944-C7B4-4873-9786-61E14757A793}"/>
              </a:ext>
            </a:extLst>
          </p:cNvPr>
          <p:cNvCxnSpPr>
            <a:cxnSpLocks/>
            <a:stCxn id="26" idx="0"/>
          </p:cNvCxnSpPr>
          <p:nvPr/>
        </p:nvCxnSpPr>
        <p:spPr>
          <a:xfrm flipH="1" flipV="1">
            <a:off x="3051785" y="2184853"/>
            <a:ext cx="874479" cy="432194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ttore diritto 30">
            <a:extLst>
              <a:ext uri="{FF2B5EF4-FFF2-40B4-BE49-F238E27FC236}">
                <a16:creationId xmlns:a16="http://schemas.microsoft.com/office/drawing/2014/main" id="{59873BB5-60FC-49B2-AC19-AF8B3867F826}"/>
              </a:ext>
            </a:extLst>
          </p:cNvPr>
          <p:cNvCxnSpPr>
            <a:stCxn id="27" idx="0"/>
            <a:endCxn id="29" idx="2"/>
          </p:cNvCxnSpPr>
          <p:nvPr/>
        </p:nvCxnSpPr>
        <p:spPr>
          <a:xfrm flipH="1" flipV="1">
            <a:off x="4355707" y="2123445"/>
            <a:ext cx="156959" cy="49360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C9BF3B28-FC4E-443D-B400-E4DEEFE26AEA}"/>
              </a:ext>
            </a:extLst>
          </p:cNvPr>
          <p:cNvSpPr txBox="1"/>
          <p:nvPr/>
        </p:nvSpPr>
        <p:spPr>
          <a:xfrm>
            <a:off x="499553" y="5547433"/>
            <a:ext cx="2909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Random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Intercept</a:t>
            </a:r>
            <a:endParaRPr lang="it-IT" sz="24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4558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4" grpId="0"/>
      <p:bldP spid="26" grpId="0" animBg="1"/>
      <p:bldP spid="27" grpId="0" animBg="1"/>
      <p:bldP spid="28" grpId="0"/>
      <p:bldP spid="29" grpId="0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tangolo 12">
            <a:extLst>
              <a:ext uri="{FF2B5EF4-FFF2-40B4-BE49-F238E27FC236}">
                <a16:creationId xmlns:a16="http://schemas.microsoft.com/office/drawing/2014/main" id="{CB0F3CC7-D155-4DED-B513-5B4595C79FD5}"/>
              </a:ext>
            </a:extLst>
          </p:cNvPr>
          <p:cNvSpPr/>
          <p:nvPr/>
        </p:nvSpPr>
        <p:spPr>
          <a:xfrm>
            <a:off x="74811" y="6393984"/>
            <a:ext cx="12042378" cy="38305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7B954650-793E-441E-B65B-6ABC0362C7E5}"/>
              </a:ext>
            </a:extLst>
          </p:cNvPr>
          <p:cNvSpPr txBox="1"/>
          <p:nvPr/>
        </p:nvSpPr>
        <p:spPr>
          <a:xfrm>
            <a:off x="209548" y="6393984"/>
            <a:ext cx="11791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Bayesian Data Analysis – A Primer                    Workshop 2021                    Marco D’Alessandro (PhD)                    ISTC CNR </a:t>
            </a:r>
            <a:r>
              <a:rPr lang="it-IT" dirty="0" err="1">
                <a:solidFill>
                  <a:schemeClr val="bg1"/>
                </a:solidFill>
              </a:rPr>
              <a:t>Italy</a:t>
            </a:r>
            <a:r>
              <a:rPr lang="it-IT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62" name="Rettangolo 61">
            <a:extLst>
              <a:ext uri="{FF2B5EF4-FFF2-40B4-BE49-F238E27FC236}">
                <a16:creationId xmlns:a16="http://schemas.microsoft.com/office/drawing/2014/main" id="{FAB66B79-794D-4365-B132-54C8E8E05D98}"/>
              </a:ext>
            </a:extLst>
          </p:cNvPr>
          <p:cNvSpPr/>
          <p:nvPr/>
        </p:nvSpPr>
        <p:spPr>
          <a:xfrm>
            <a:off x="2708232" y="341760"/>
            <a:ext cx="6673471" cy="6463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it-IT" sz="3600" b="1" dirty="0" err="1"/>
              <a:t>Hierarchical</a:t>
            </a:r>
            <a:r>
              <a:rPr lang="it-IT" sz="3600" b="1" dirty="0"/>
              <a:t> </a:t>
            </a:r>
            <a:r>
              <a:rPr lang="it-IT" sz="3600" b="1" dirty="0" err="1"/>
              <a:t>Regression</a:t>
            </a:r>
            <a:r>
              <a:rPr lang="it-IT" sz="3600" b="1" dirty="0"/>
              <a:t> </a:t>
            </a:r>
            <a:r>
              <a:rPr lang="it-IT" sz="3600" b="1" dirty="0" err="1"/>
              <a:t>Modeling</a:t>
            </a:r>
            <a:endParaRPr lang="it-IT" sz="2400" b="1" dirty="0">
              <a:solidFill>
                <a:srgbClr val="FF0000"/>
              </a:solidFill>
            </a:endParaRPr>
          </a:p>
        </p:txBody>
      </p:sp>
      <p:pic>
        <p:nvPicPr>
          <p:cNvPr id="33" name="Immagine 32" descr="Immagine che contiene testo, mappa&#10;&#10;Descrizione generata automaticamente">
            <a:extLst>
              <a:ext uri="{FF2B5EF4-FFF2-40B4-BE49-F238E27FC236}">
                <a16:creationId xmlns:a16="http://schemas.microsoft.com/office/drawing/2014/main" id="{C864075C-98F7-47A1-AF3C-DF5B76157C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2132" y="2017195"/>
            <a:ext cx="5398628" cy="3599086"/>
          </a:xfrm>
          <a:prstGeom prst="rect">
            <a:avLst/>
          </a:prstGeom>
        </p:spPr>
      </p:pic>
      <p:pic>
        <p:nvPicPr>
          <p:cNvPr id="34" name="Immagine 33" descr="Immagine che contiene testo&#10;&#10;Descrizione generata automaticamente">
            <a:extLst>
              <a:ext uri="{FF2B5EF4-FFF2-40B4-BE49-F238E27FC236}">
                <a16:creationId xmlns:a16="http://schemas.microsoft.com/office/drawing/2014/main" id="{06276DDA-99A2-401C-A1EE-ED5D754213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7802" y="2017195"/>
            <a:ext cx="5398628" cy="3599086"/>
          </a:xfrm>
          <a:prstGeom prst="rect">
            <a:avLst/>
          </a:prstGeom>
        </p:spPr>
      </p:pic>
      <p:pic>
        <p:nvPicPr>
          <p:cNvPr id="35" name="Immagine 34" descr="Immagine che contiene testo, mappa&#10;&#10;Descrizione generata automaticamente">
            <a:extLst>
              <a:ext uri="{FF2B5EF4-FFF2-40B4-BE49-F238E27FC236}">
                <a16:creationId xmlns:a16="http://schemas.microsoft.com/office/drawing/2014/main" id="{08082B88-1449-4AB4-AC71-538F767D6B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3472" y="2031065"/>
            <a:ext cx="5398628" cy="359908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6" name="CasellaDiTesto 35">
                <a:extLst>
                  <a:ext uri="{FF2B5EF4-FFF2-40B4-BE49-F238E27FC236}">
                    <a16:creationId xmlns:a16="http://schemas.microsoft.com/office/drawing/2014/main" id="{EF4AE215-F4FE-4F52-BA51-E8B34B163322}"/>
                  </a:ext>
                </a:extLst>
              </p:cNvPr>
              <p:cNvSpPr txBox="1"/>
              <p:nvPr/>
            </p:nvSpPr>
            <p:spPr>
              <a:xfrm>
                <a:off x="2809020" y="3872311"/>
                <a:ext cx="2438377" cy="5507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i="1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</m:t>
                          </m:r>
                        </m:e>
                        <m:sub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it-IT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b="0" i="1" smtClean="0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</m:t>
                          </m:r>
                        </m:e>
                        <m:sub>
                          <m:sSub>
                            <m:sSubPr>
                              <m:ctrlPr>
                                <a:rPr lang="it-IT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400" i="1">
                                  <a:latin typeface="Cambria Math" panose="02040503050406030204" pitchFamily="18" charset="0"/>
                                  <a:sym typeface="Symbol" panose="05050102010706020507" pitchFamily="18" charset="2"/>
                                </a:rPr>
                                <m:t></m:t>
                              </m:r>
                            </m:e>
                            <m:sub>
                              <m:r>
                                <a:rPr lang="it-IT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b>
                      </m:sSub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it-IT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i="1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</m:t>
                          </m:r>
                        </m:e>
                        <m:sub>
                          <m:sSub>
                            <m:sSubPr>
                              <m:ctrlPr>
                                <a:rPr lang="it-IT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400" i="1">
                                  <a:latin typeface="Cambria Math" panose="02040503050406030204" pitchFamily="18" charset="0"/>
                                  <a:sym typeface="Symbol" panose="05050102010706020507" pitchFamily="18" charset="2"/>
                                </a:rPr>
                                <m:t></m:t>
                              </m:r>
                            </m:e>
                            <m:sub>
                              <m:r>
                                <a:rPr lang="it-IT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b>
                      </m:sSub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it-IT" sz="2400" dirty="0"/>
              </a:p>
            </p:txBody>
          </p:sp>
        </mc:Choice>
        <mc:Fallback xmlns="">
          <p:sp>
            <p:nvSpPr>
              <p:cNvPr id="36" name="CasellaDiTesto 35">
                <a:extLst>
                  <a:ext uri="{FF2B5EF4-FFF2-40B4-BE49-F238E27FC236}">
                    <a16:creationId xmlns:a16="http://schemas.microsoft.com/office/drawing/2014/main" id="{EF4AE215-F4FE-4F52-BA51-E8B34B1633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9020" y="3872311"/>
                <a:ext cx="2438377" cy="550728"/>
              </a:xfrm>
              <a:prstGeom prst="rect">
                <a:avLst/>
              </a:prstGeom>
              <a:blipFill>
                <a:blip r:embed="rId5"/>
                <a:stretch>
                  <a:fillRect l="-750" r="-750" b="-1538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Ovale 36">
            <a:extLst>
              <a:ext uri="{FF2B5EF4-FFF2-40B4-BE49-F238E27FC236}">
                <a16:creationId xmlns:a16="http://schemas.microsoft.com/office/drawing/2014/main" id="{E8A97349-33B5-42E8-8AAB-2376737A4B90}"/>
              </a:ext>
            </a:extLst>
          </p:cNvPr>
          <p:cNvSpPr/>
          <p:nvPr/>
        </p:nvSpPr>
        <p:spPr>
          <a:xfrm>
            <a:off x="3903342" y="3889619"/>
            <a:ext cx="499620" cy="550728"/>
          </a:xfrm>
          <a:prstGeom prst="ellipse">
            <a:avLst/>
          </a:prstGeom>
          <a:noFill/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8" name="Ovale 37">
            <a:extLst>
              <a:ext uri="{FF2B5EF4-FFF2-40B4-BE49-F238E27FC236}">
                <a16:creationId xmlns:a16="http://schemas.microsoft.com/office/drawing/2014/main" id="{54BE319E-FE28-4630-961E-ACCE930ACFFD}"/>
              </a:ext>
            </a:extLst>
          </p:cNvPr>
          <p:cNvSpPr/>
          <p:nvPr/>
        </p:nvSpPr>
        <p:spPr>
          <a:xfrm>
            <a:off x="4491466" y="3898235"/>
            <a:ext cx="499620" cy="550728"/>
          </a:xfrm>
          <a:prstGeom prst="ellipse">
            <a:avLst/>
          </a:prstGeom>
          <a:noFill/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41" name="Connettore diritto 40">
            <a:extLst>
              <a:ext uri="{FF2B5EF4-FFF2-40B4-BE49-F238E27FC236}">
                <a16:creationId xmlns:a16="http://schemas.microsoft.com/office/drawing/2014/main" id="{9E9CCDCA-4811-4DFE-8A2A-3714CAAF226E}"/>
              </a:ext>
            </a:extLst>
          </p:cNvPr>
          <p:cNvCxnSpPr>
            <a:cxnSpLocks/>
            <a:stCxn id="37" idx="0"/>
          </p:cNvCxnSpPr>
          <p:nvPr/>
        </p:nvCxnSpPr>
        <p:spPr>
          <a:xfrm flipH="1" flipV="1">
            <a:off x="3415674" y="2985136"/>
            <a:ext cx="737478" cy="904483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ttore diritto 41">
            <a:extLst>
              <a:ext uri="{FF2B5EF4-FFF2-40B4-BE49-F238E27FC236}">
                <a16:creationId xmlns:a16="http://schemas.microsoft.com/office/drawing/2014/main" id="{540BAEAB-4A74-4DA2-A06D-2BC12306A2D1}"/>
              </a:ext>
            </a:extLst>
          </p:cNvPr>
          <p:cNvCxnSpPr>
            <a:cxnSpLocks/>
            <a:stCxn id="38" idx="0"/>
          </p:cNvCxnSpPr>
          <p:nvPr/>
        </p:nvCxnSpPr>
        <p:spPr>
          <a:xfrm flipV="1">
            <a:off x="4741276" y="2985137"/>
            <a:ext cx="267217" cy="913098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CasellaDiTesto 42">
                <a:extLst>
                  <a:ext uri="{FF2B5EF4-FFF2-40B4-BE49-F238E27FC236}">
                    <a16:creationId xmlns:a16="http://schemas.microsoft.com/office/drawing/2014/main" id="{F754BF70-C0E2-430B-B33E-7BB1E919EE03}"/>
                  </a:ext>
                </a:extLst>
              </p:cNvPr>
              <p:cNvSpPr txBox="1"/>
              <p:nvPr/>
            </p:nvSpPr>
            <p:spPr>
              <a:xfrm>
                <a:off x="2809020" y="988091"/>
                <a:ext cx="2438377" cy="5507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i="1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</m:t>
                          </m:r>
                        </m:e>
                        <m:sub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it-IT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b="0" i="1" smtClean="0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</m:t>
                          </m:r>
                        </m:e>
                        <m:sub>
                          <m:sSub>
                            <m:sSubPr>
                              <m:ctrlPr>
                                <a:rPr lang="it-IT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400" i="1">
                                  <a:latin typeface="Cambria Math" panose="02040503050406030204" pitchFamily="18" charset="0"/>
                                  <a:sym typeface="Symbol" panose="05050102010706020507" pitchFamily="18" charset="2"/>
                                </a:rPr>
                                <m:t></m:t>
                              </m:r>
                            </m:e>
                            <m:sub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  <a:sym typeface="Symbol" panose="05050102010706020507" pitchFamily="18" charset="2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it-IT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i="1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</m:t>
                          </m:r>
                        </m:e>
                        <m:sub>
                          <m:sSub>
                            <m:sSubPr>
                              <m:ctrlPr>
                                <a:rPr lang="it-IT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400" i="1">
                                  <a:latin typeface="Cambria Math" panose="02040503050406030204" pitchFamily="18" charset="0"/>
                                  <a:sym typeface="Symbol" panose="05050102010706020507" pitchFamily="18" charset="2"/>
                                </a:rPr>
                                <m:t></m:t>
                              </m:r>
                            </m:e>
                            <m:sub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  <a:sym typeface="Symbol" panose="05050102010706020507" pitchFamily="18" charset="2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it-IT" sz="2400" dirty="0"/>
              </a:p>
            </p:txBody>
          </p:sp>
        </mc:Choice>
        <mc:Fallback xmlns="">
          <p:sp>
            <p:nvSpPr>
              <p:cNvPr id="43" name="CasellaDiTesto 42">
                <a:extLst>
                  <a:ext uri="{FF2B5EF4-FFF2-40B4-BE49-F238E27FC236}">
                    <a16:creationId xmlns:a16="http://schemas.microsoft.com/office/drawing/2014/main" id="{F754BF70-C0E2-430B-B33E-7BB1E919EE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9020" y="988091"/>
                <a:ext cx="2438377" cy="550728"/>
              </a:xfrm>
              <a:prstGeom prst="rect">
                <a:avLst/>
              </a:prstGeom>
              <a:blipFill>
                <a:blip r:embed="rId6"/>
                <a:stretch>
                  <a:fillRect l="-500" r="-500" b="-1666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Connettore diritto 44">
            <a:extLst>
              <a:ext uri="{FF2B5EF4-FFF2-40B4-BE49-F238E27FC236}">
                <a16:creationId xmlns:a16="http://schemas.microsoft.com/office/drawing/2014/main" id="{88E65088-D6C1-4D95-82D4-55D48FE9CE07}"/>
              </a:ext>
            </a:extLst>
          </p:cNvPr>
          <p:cNvCxnSpPr>
            <a:cxnSpLocks/>
          </p:cNvCxnSpPr>
          <p:nvPr/>
        </p:nvCxnSpPr>
        <p:spPr>
          <a:xfrm flipH="1" flipV="1">
            <a:off x="5041291" y="4365451"/>
            <a:ext cx="1142181" cy="231328"/>
          </a:xfrm>
          <a:prstGeom prst="line">
            <a:avLst/>
          </a:prstGeom>
          <a:ln>
            <a:solidFill>
              <a:srgbClr val="9F3333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6" name="Ovale 45">
            <a:extLst>
              <a:ext uri="{FF2B5EF4-FFF2-40B4-BE49-F238E27FC236}">
                <a16:creationId xmlns:a16="http://schemas.microsoft.com/office/drawing/2014/main" id="{E351654C-2973-4428-8579-DA3AA94D599C}"/>
              </a:ext>
            </a:extLst>
          </p:cNvPr>
          <p:cNvSpPr/>
          <p:nvPr/>
        </p:nvSpPr>
        <p:spPr>
          <a:xfrm>
            <a:off x="4491466" y="1048143"/>
            <a:ext cx="499620" cy="550728"/>
          </a:xfrm>
          <a:prstGeom prst="ellipse">
            <a:avLst/>
          </a:prstGeom>
          <a:noFill/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47" name="Connettore diritto 46">
            <a:extLst>
              <a:ext uri="{FF2B5EF4-FFF2-40B4-BE49-F238E27FC236}">
                <a16:creationId xmlns:a16="http://schemas.microsoft.com/office/drawing/2014/main" id="{55E00A5C-C094-4F2B-8AE6-66264BBA27E7}"/>
              </a:ext>
            </a:extLst>
          </p:cNvPr>
          <p:cNvCxnSpPr>
            <a:cxnSpLocks/>
            <a:endCxn id="46" idx="4"/>
          </p:cNvCxnSpPr>
          <p:nvPr/>
        </p:nvCxnSpPr>
        <p:spPr>
          <a:xfrm flipH="1" flipV="1">
            <a:off x="4741276" y="1598871"/>
            <a:ext cx="267217" cy="73993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e 47">
            <a:extLst>
              <a:ext uri="{FF2B5EF4-FFF2-40B4-BE49-F238E27FC236}">
                <a16:creationId xmlns:a16="http://schemas.microsoft.com/office/drawing/2014/main" id="{AED0EB87-6B0B-4670-8534-D980958F4E64}"/>
              </a:ext>
            </a:extLst>
          </p:cNvPr>
          <p:cNvSpPr/>
          <p:nvPr/>
        </p:nvSpPr>
        <p:spPr>
          <a:xfrm>
            <a:off x="3894151" y="1048143"/>
            <a:ext cx="499620" cy="550728"/>
          </a:xfrm>
          <a:prstGeom prst="ellipse">
            <a:avLst/>
          </a:prstGeom>
          <a:noFill/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49" name="Connettore diritto 48">
            <a:extLst>
              <a:ext uri="{FF2B5EF4-FFF2-40B4-BE49-F238E27FC236}">
                <a16:creationId xmlns:a16="http://schemas.microsoft.com/office/drawing/2014/main" id="{38D086DB-9513-4C85-BFB9-81BD432E416E}"/>
              </a:ext>
            </a:extLst>
          </p:cNvPr>
          <p:cNvCxnSpPr>
            <a:cxnSpLocks/>
            <a:endCxn id="48" idx="4"/>
          </p:cNvCxnSpPr>
          <p:nvPr/>
        </p:nvCxnSpPr>
        <p:spPr>
          <a:xfrm flipV="1">
            <a:off x="3415674" y="1598871"/>
            <a:ext cx="728287" cy="739934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Immagine 49" descr="Immagine che contiene testo, mappa&#10;&#10;Descrizione generata automaticamente">
            <a:extLst>
              <a:ext uri="{FF2B5EF4-FFF2-40B4-BE49-F238E27FC236}">
                <a16:creationId xmlns:a16="http://schemas.microsoft.com/office/drawing/2014/main" id="{7EEACC2B-BA16-447B-A2B9-9169791751A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3472" y="2032640"/>
            <a:ext cx="5398628" cy="3599086"/>
          </a:xfrm>
          <a:prstGeom prst="rect">
            <a:avLst/>
          </a:prstGeom>
        </p:spPr>
      </p:pic>
      <p:sp>
        <p:nvSpPr>
          <p:cNvPr id="51" name="Figura a mano libera: forma 50">
            <a:extLst>
              <a:ext uri="{FF2B5EF4-FFF2-40B4-BE49-F238E27FC236}">
                <a16:creationId xmlns:a16="http://schemas.microsoft.com/office/drawing/2014/main" id="{357A02AD-7F4E-4461-BBF0-484F4152E085}"/>
              </a:ext>
            </a:extLst>
          </p:cNvPr>
          <p:cNvSpPr/>
          <p:nvPr/>
        </p:nvSpPr>
        <p:spPr>
          <a:xfrm rot="16200000">
            <a:off x="7695598" y="3356485"/>
            <a:ext cx="1759299" cy="690942"/>
          </a:xfrm>
          <a:custGeom>
            <a:avLst/>
            <a:gdLst>
              <a:gd name="connsiteX0" fmla="*/ 0 w 1951348"/>
              <a:gd name="connsiteY0" fmla="*/ 829634 h 831986"/>
              <a:gd name="connsiteX1" fmla="*/ 320511 w 1951348"/>
              <a:gd name="connsiteY1" fmla="*/ 725939 h 831986"/>
              <a:gd name="connsiteX2" fmla="*/ 763571 w 1951348"/>
              <a:gd name="connsiteY2" fmla="*/ 141477 h 831986"/>
              <a:gd name="connsiteX3" fmla="*/ 1018095 w 1951348"/>
              <a:gd name="connsiteY3" fmla="*/ 75 h 831986"/>
              <a:gd name="connsiteX4" fmla="*/ 1244338 w 1951348"/>
              <a:gd name="connsiteY4" fmla="*/ 150904 h 831986"/>
              <a:gd name="connsiteX5" fmla="*/ 1677971 w 1951348"/>
              <a:gd name="connsiteY5" fmla="*/ 669378 h 831986"/>
              <a:gd name="connsiteX6" fmla="*/ 1951348 w 1951348"/>
              <a:gd name="connsiteY6" fmla="*/ 744792 h 83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51348" h="831986">
                <a:moveTo>
                  <a:pt x="0" y="829634"/>
                </a:moveTo>
                <a:cubicBezTo>
                  <a:pt x="96624" y="835133"/>
                  <a:pt x="193249" y="840632"/>
                  <a:pt x="320511" y="725939"/>
                </a:cubicBezTo>
                <a:cubicBezTo>
                  <a:pt x="447773" y="611246"/>
                  <a:pt x="647307" y="262454"/>
                  <a:pt x="763571" y="141477"/>
                </a:cubicBezTo>
                <a:cubicBezTo>
                  <a:pt x="879835" y="20500"/>
                  <a:pt x="937967" y="-1496"/>
                  <a:pt x="1018095" y="75"/>
                </a:cubicBezTo>
                <a:cubicBezTo>
                  <a:pt x="1098223" y="1646"/>
                  <a:pt x="1134359" y="39353"/>
                  <a:pt x="1244338" y="150904"/>
                </a:cubicBezTo>
                <a:cubicBezTo>
                  <a:pt x="1354317" y="262454"/>
                  <a:pt x="1560136" y="570397"/>
                  <a:pt x="1677971" y="669378"/>
                </a:cubicBezTo>
                <a:cubicBezTo>
                  <a:pt x="1795806" y="768359"/>
                  <a:pt x="1857080" y="782499"/>
                  <a:pt x="1951348" y="744792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52" name="Connettore diritto 51">
            <a:extLst>
              <a:ext uri="{FF2B5EF4-FFF2-40B4-BE49-F238E27FC236}">
                <a16:creationId xmlns:a16="http://schemas.microsoft.com/office/drawing/2014/main" id="{F6A591BA-6A4A-4AAF-86D1-4CEC8F63B0BA}"/>
              </a:ext>
            </a:extLst>
          </p:cNvPr>
          <p:cNvCxnSpPr>
            <a:cxnSpLocks/>
          </p:cNvCxnSpPr>
          <p:nvPr/>
        </p:nvCxnSpPr>
        <p:spPr>
          <a:xfrm flipH="1" flipV="1">
            <a:off x="5164123" y="1417755"/>
            <a:ext cx="3124113" cy="2284202"/>
          </a:xfrm>
          <a:prstGeom prst="line">
            <a:avLst/>
          </a:prstGeom>
          <a:ln>
            <a:solidFill>
              <a:srgbClr val="9F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CasellaDiTesto 53">
            <a:extLst>
              <a:ext uri="{FF2B5EF4-FFF2-40B4-BE49-F238E27FC236}">
                <a16:creationId xmlns:a16="http://schemas.microsoft.com/office/drawing/2014/main" id="{4DEE7841-8D9B-425B-BEFD-AFCA58EAF8C6}"/>
              </a:ext>
            </a:extLst>
          </p:cNvPr>
          <p:cNvSpPr txBox="1"/>
          <p:nvPr/>
        </p:nvSpPr>
        <p:spPr>
          <a:xfrm>
            <a:off x="499552" y="5547433"/>
            <a:ext cx="39919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Random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Intercept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and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Slope</a:t>
            </a:r>
            <a:endParaRPr lang="it-IT" sz="24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5" name="CasellaDiTesto 54">
            <a:extLst>
              <a:ext uri="{FF2B5EF4-FFF2-40B4-BE49-F238E27FC236}">
                <a16:creationId xmlns:a16="http://schemas.microsoft.com/office/drawing/2014/main" id="{5E1DD0B9-4494-412F-BE47-456F9C534DA2}"/>
              </a:ext>
            </a:extLst>
          </p:cNvPr>
          <p:cNvSpPr txBox="1"/>
          <p:nvPr/>
        </p:nvSpPr>
        <p:spPr>
          <a:xfrm>
            <a:off x="2520303" y="2366580"/>
            <a:ext cx="15884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/>
              <a:t>Fixed</a:t>
            </a:r>
            <a:r>
              <a:rPr lang="it-IT" dirty="0"/>
              <a:t> component</a:t>
            </a:r>
          </a:p>
        </p:txBody>
      </p:sp>
      <p:sp>
        <p:nvSpPr>
          <p:cNvPr id="56" name="CasellaDiTesto 55">
            <a:extLst>
              <a:ext uri="{FF2B5EF4-FFF2-40B4-BE49-F238E27FC236}">
                <a16:creationId xmlns:a16="http://schemas.microsoft.com/office/drawing/2014/main" id="{13D608CC-2C32-4BF7-A369-44045F5B7535}"/>
              </a:ext>
            </a:extLst>
          </p:cNvPr>
          <p:cNvSpPr txBox="1"/>
          <p:nvPr/>
        </p:nvSpPr>
        <p:spPr>
          <a:xfrm>
            <a:off x="4358270" y="2331158"/>
            <a:ext cx="13805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Random Component</a:t>
            </a:r>
          </a:p>
        </p:txBody>
      </p:sp>
      <p:sp>
        <p:nvSpPr>
          <p:cNvPr id="57" name="Figura a mano libera: forma 56">
            <a:extLst>
              <a:ext uri="{FF2B5EF4-FFF2-40B4-BE49-F238E27FC236}">
                <a16:creationId xmlns:a16="http://schemas.microsoft.com/office/drawing/2014/main" id="{1A4A6BF6-5450-466E-B5DE-EB2A78BAD585}"/>
              </a:ext>
            </a:extLst>
          </p:cNvPr>
          <p:cNvSpPr/>
          <p:nvPr/>
        </p:nvSpPr>
        <p:spPr>
          <a:xfrm rot="16200000">
            <a:off x="5929175" y="4188440"/>
            <a:ext cx="1434468" cy="690942"/>
          </a:xfrm>
          <a:custGeom>
            <a:avLst/>
            <a:gdLst>
              <a:gd name="connsiteX0" fmla="*/ 0 w 1951348"/>
              <a:gd name="connsiteY0" fmla="*/ 829634 h 831986"/>
              <a:gd name="connsiteX1" fmla="*/ 320511 w 1951348"/>
              <a:gd name="connsiteY1" fmla="*/ 725939 h 831986"/>
              <a:gd name="connsiteX2" fmla="*/ 763571 w 1951348"/>
              <a:gd name="connsiteY2" fmla="*/ 141477 h 831986"/>
              <a:gd name="connsiteX3" fmla="*/ 1018095 w 1951348"/>
              <a:gd name="connsiteY3" fmla="*/ 75 h 831986"/>
              <a:gd name="connsiteX4" fmla="*/ 1244338 w 1951348"/>
              <a:gd name="connsiteY4" fmla="*/ 150904 h 831986"/>
              <a:gd name="connsiteX5" fmla="*/ 1677971 w 1951348"/>
              <a:gd name="connsiteY5" fmla="*/ 669378 h 831986"/>
              <a:gd name="connsiteX6" fmla="*/ 1951348 w 1951348"/>
              <a:gd name="connsiteY6" fmla="*/ 744792 h 83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51348" h="831986">
                <a:moveTo>
                  <a:pt x="0" y="829634"/>
                </a:moveTo>
                <a:cubicBezTo>
                  <a:pt x="96624" y="835133"/>
                  <a:pt x="193249" y="840632"/>
                  <a:pt x="320511" y="725939"/>
                </a:cubicBezTo>
                <a:cubicBezTo>
                  <a:pt x="447773" y="611246"/>
                  <a:pt x="647307" y="262454"/>
                  <a:pt x="763571" y="141477"/>
                </a:cubicBezTo>
                <a:cubicBezTo>
                  <a:pt x="879835" y="20500"/>
                  <a:pt x="937967" y="-1496"/>
                  <a:pt x="1018095" y="75"/>
                </a:cubicBezTo>
                <a:cubicBezTo>
                  <a:pt x="1098223" y="1646"/>
                  <a:pt x="1134359" y="39353"/>
                  <a:pt x="1244338" y="150904"/>
                </a:cubicBezTo>
                <a:cubicBezTo>
                  <a:pt x="1354317" y="262454"/>
                  <a:pt x="1560136" y="570397"/>
                  <a:pt x="1677971" y="669378"/>
                </a:cubicBezTo>
                <a:cubicBezTo>
                  <a:pt x="1795806" y="768359"/>
                  <a:pt x="1857080" y="782499"/>
                  <a:pt x="1951348" y="744792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03139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7" grpId="0" animBg="1"/>
      <p:bldP spid="38" grpId="0" animBg="1"/>
      <p:bldP spid="43" grpId="0"/>
      <p:bldP spid="46" grpId="0" animBg="1"/>
      <p:bldP spid="48" grpId="0" animBg="1"/>
      <p:bldP spid="51" grpId="0" animBg="1"/>
      <p:bldP spid="55" grpId="0"/>
      <p:bldP spid="56" grpId="0"/>
      <p:bldP spid="57" grpId="0" animBg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tangolo 12">
            <a:extLst>
              <a:ext uri="{FF2B5EF4-FFF2-40B4-BE49-F238E27FC236}">
                <a16:creationId xmlns:a16="http://schemas.microsoft.com/office/drawing/2014/main" id="{CB0F3CC7-D155-4DED-B513-5B4595C79FD5}"/>
              </a:ext>
            </a:extLst>
          </p:cNvPr>
          <p:cNvSpPr/>
          <p:nvPr/>
        </p:nvSpPr>
        <p:spPr>
          <a:xfrm>
            <a:off x="74811" y="6393984"/>
            <a:ext cx="12042378" cy="38305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7B954650-793E-441E-B65B-6ABC0362C7E5}"/>
              </a:ext>
            </a:extLst>
          </p:cNvPr>
          <p:cNvSpPr txBox="1"/>
          <p:nvPr/>
        </p:nvSpPr>
        <p:spPr>
          <a:xfrm>
            <a:off x="209548" y="6393984"/>
            <a:ext cx="11791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Bayesian Data Analysis – A Primer                    Workshop 2021                    Marco D’Alessandro (PhD)                    ISTC CNR </a:t>
            </a:r>
            <a:r>
              <a:rPr lang="it-IT" dirty="0" err="1">
                <a:solidFill>
                  <a:schemeClr val="bg1"/>
                </a:solidFill>
              </a:rPr>
              <a:t>Italy</a:t>
            </a:r>
            <a:r>
              <a:rPr lang="it-IT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62" name="Rettangolo 61">
            <a:extLst>
              <a:ext uri="{FF2B5EF4-FFF2-40B4-BE49-F238E27FC236}">
                <a16:creationId xmlns:a16="http://schemas.microsoft.com/office/drawing/2014/main" id="{FAB66B79-794D-4365-B132-54C8E8E05D98}"/>
              </a:ext>
            </a:extLst>
          </p:cNvPr>
          <p:cNvSpPr/>
          <p:nvPr/>
        </p:nvSpPr>
        <p:spPr>
          <a:xfrm>
            <a:off x="2708232" y="341760"/>
            <a:ext cx="6673471" cy="6463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it-IT" sz="3600" b="1" dirty="0" err="1"/>
              <a:t>Hierarchical</a:t>
            </a:r>
            <a:r>
              <a:rPr lang="it-IT" sz="3600" b="1" dirty="0"/>
              <a:t> </a:t>
            </a:r>
            <a:r>
              <a:rPr lang="it-IT" sz="3600" b="1" dirty="0" err="1"/>
              <a:t>Regression</a:t>
            </a:r>
            <a:r>
              <a:rPr lang="it-IT" sz="3600" b="1" dirty="0"/>
              <a:t> </a:t>
            </a:r>
            <a:r>
              <a:rPr lang="it-IT" sz="3600" b="1" dirty="0" err="1"/>
              <a:t>Modeling</a:t>
            </a:r>
            <a:endParaRPr lang="it-IT" sz="2400" b="1" dirty="0">
              <a:solidFill>
                <a:srgbClr val="FF0000"/>
              </a:solidFill>
            </a:endParaRPr>
          </a:p>
        </p:txBody>
      </p:sp>
      <p:pic>
        <p:nvPicPr>
          <p:cNvPr id="26" name="Immagine 25" descr="Immagine che contiene testo, mappa&#10;&#10;Descrizione generata automaticamente">
            <a:extLst>
              <a:ext uri="{FF2B5EF4-FFF2-40B4-BE49-F238E27FC236}">
                <a16:creationId xmlns:a16="http://schemas.microsoft.com/office/drawing/2014/main" id="{5DA7D521-6087-4530-8421-67A5706B12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11" y="988091"/>
            <a:ext cx="5398628" cy="3599086"/>
          </a:xfrm>
          <a:prstGeom prst="rect">
            <a:avLst/>
          </a:prstGeom>
        </p:spPr>
      </p:pic>
      <p:pic>
        <p:nvPicPr>
          <p:cNvPr id="27" name="Immagine 26" descr="Immagine che contiene fotografia, tavolo, diverso, piccolo&#10;&#10;Descrizione generata automaticamente">
            <a:extLst>
              <a:ext uri="{FF2B5EF4-FFF2-40B4-BE49-F238E27FC236}">
                <a16:creationId xmlns:a16="http://schemas.microsoft.com/office/drawing/2014/main" id="{F38A17ED-EA62-4B4C-BFC8-EF4775B195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3981" y="1035061"/>
            <a:ext cx="4103182" cy="2735455"/>
          </a:xfrm>
          <a:prstGeom prst="rect">
            <a:avLst/>
          </a:prstGeom>
        </p:spPr>
      </p:pic>
      <p:pic>
        <p:nvPicPr>
          <p:cNvPr id="28" name="Immagine 27" descr="Immagine che contiene fotografia, colorato, molti, lotto&#10;&#10;Descrizione generata automaticamente">
            <a:extLst>
              <a:ext uri="{FF2B5EF4-FFF2-40B4-BE49-F238E27FC236}">
                <a16:creationId xmlns:a16="http://schemas.microsoft.com/office/drawing/2014/main" id="{22B7AB56-2FB7-439E-BBC7-440547053D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1985" y="3596277"/>
            <a:ext cx="4103182" cy="273545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asellaDiTesto 28">
                <a:extLst>
                  <a:ext uri="{FF2B5EF4-FFF2-40B4-BE49-F238E27FC236}">
                    <a16:creationId xmlns:a16="http://schemas.microsoft.com/office/drawing/2014/main" id="{A0FBB4DF-98E7-4CAA-B912-90DF5A8CF43B}"/>
                  </a:ext>
                </a:extLst>
              </p:cNvPr>
              <p:cNvSpPr txBox="1"/>
              <p:nvPr/>
            </p:nvSpPr>
            <p:spPr>
              <a:xfrm>
                <a:off x="9910741" y="5617330"/>
                <a:ext cx="2438377" cy="3979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i="1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</m:t>
                          </m:r>
                        </m:e>
                        <m:sub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i="1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</m:t>
                          </m:r>
                        </m:e>
                        <m:sub>
                          <m:r>
                            <a:rPr lang="it-IT" sz="160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i="1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</m:t>
                          </m:r>
                        </m:e>
                        <m:sub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it-IT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b="0" i="1" smtClean="0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𝐾</m:t>
                          </m:r>
                        </m:e>
                        <m:sub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anose="05050102010706020507" pitchFamily="18" charset="2"/>
                            </a:rPr>
                            <m:t>ε</m:t>
                          </m:r>
                        </m:e>
                        <m:sub>
                          <m:sSub>
                            <m:sSubPr>
                              <m:ctrlPr>
                                <a:rPr lang="it-IT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600" i="1">
                                  <a:latin typeface="Cambria Math" panose="02040503050406030204" pitchFamily="18" charset="0"/>
                                  <a:sym typeface="Symbol" panose="05050102010706020507" pitchFamily="18" charset="2"/>
                                </a:rPr>
                                <m:t></m:t>
                              </m:r>
                            </m:e>
                            <m:sub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  <a:sym typeface="Symbol" panose="05050102010706020507" pitchFamily="18" charset="2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it-IT" sz="1600" dirty="0"/>
              </a:p>
            </p:txBody>
          </p:sp>
        </mc:Choice>
        <mc:Fallback xmlns="">
          <p:sp>
            <p:nvSpPr>
              <p:cNvPr id="29" name="CasellaDiTesto 28">
                <a:extLst>
                  <a:ext uri="{FF2B5EF4-FFF2-40B4-BE49-F238E27FC236}">
                    <a16:creationId xmlns:a16="http://schemas.microsoft.com/office/drawing/2014/main" id="{A0FBB4DF-98E7-4CAA-B912-90DF5A8CF4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10741" y="5617330"/>
                <a:ext cx="2438377" cy="397929"/>
              </a:xfrm>
              <a:prstGeom prst="rect">
                <a:avLst/>
              </a:prstGeom>
              <a:blipFill>
                <a:blip r:embed="rId5"/>
                <a:stretch>
                  <a:fillRect b="-1060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CasellaDiTesto 29">
                <a:extLst>
                  <a:ext uri="{FF2B5EF4-FFF2-40B4-BE49-F238E27FC236}">
                    <a16:creationId xmlns:a16="http://schemas.microsoft.com/office/drawing/2014/main" id="{16FD0E19-A837-4C37-8EB3-283DD54954E4}"/>
                  </a:ext>
                </a:extLst>
              </p:cNvPr>
              <p:cNvSpPr txBox="1"/>
              <p:nvPr/>
            </p:nvSpPr>
            <p:spPr>
              <a:xfrm>
                <a:off x="7539703" y="2973395"/>
                <a:ext cx="2438377" cy="3979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i="1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</m:t>
                          </m:r>
                        </m:e>
                        <m:sub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i="1" smtClean="0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</m:t>
                          </m:r>
                        </m:e>
                        <m:sub>
                          <m:r>
                            <a:rPr lang="it-IT" sz="160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i="1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</m:t>
                          </m:r>
                        </m:e>
                        <m:sub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it-IT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b="0" i="1" smtClean="0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𝐾</m:t>
                          </m:r>
                        </m:e>
                        <m:sub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anose="05050102010706020507" pitchFamily="18" charset="2"/>
                            </a:rPr>
                            <m:t>ε</m:t>
                          </m:r>
                        </m:e>
                        <m:sub>
                          <m:sSub>
                            <m:sSubPr>
                              <m:ctrlPr>
                                <a:rPr lang="it-IT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600" i="1">
                                  <a:latin typeface="Cambria Math" panose="02040503050406030204" pitchFamily="18" charset="0"/>
                                  <a:sym typeface="Symbol" panose="05050102010706020507" pitchFamily="18" charset="2"/>
                                </a:rPr>
                                <m:t></m:t>
                              </m:r>
                            </m:e>
                            <m:sub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  <a:sym typeface="Symbol" panose="05050102010706020507" pitchFamily="18" charset="2"/>
                                </a:rPr>
                                <m:t>0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it-IT" sz="1600" dirty="0"/>
              </a:p>
            </p:txBody>
          </p:sp>
        </mc:Choice>
        <mc:Fallback xmlns="">
          <p:sp>
            <p:nvSpPr>
              <p:cNvPr id="30" name="CasellaDiTesto 29">
                <a:extLst>
                  <a:ext uri="{FF2B5EF4-FFF2-40B4-BE49-F238E27FC236}">
                    <a16:creationId xmlns:a16="http://schemas.microsoft.com/office/drawing/2014/main" id="{16FD0E19-A837-4C37-8EB3-283DD54954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9703" y="2973395"/>
                <a:ext cx="2438377" cy="397929"/>
              </a:xfrm>
              <a:prstGeom prst="rect">
                <a:avLst/>
              </a:prstGeom>
              <a:blipFill>
                <a:blip r:embed="rId6"/>
                <a:stretch>
                  <a:fillRect b="-1230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DFB5DAFD-F6DC-45E9-A291-4F35BE09632D}"/>
              </a:ext>
            </a:extLst>
          </p:cNvPr>
          <p:cNvSpPr txBox="1"/>
          <p:nvPr/>
        </p:nvSpPr>
        <p:spPr>
          <a:xfrm>
            <a:off x="499552" y="5547433"/>
            <a:ext cx="39919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When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adding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Covariates</a:t>
            </a:r>
            <a:endParaRPr lang="it-IT" sz="24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2D755C8D-F0C3-49CF-AFB6-25D0F61E8DAF}"/>
              </a:ext>
            </a:extLst>
          </p:cNvPr>
          <p:cNvSpPr txBox="1"/>
          <p:nvPr/>
        </p:nvSpPr>
        <p:spPr>
          <a:xfrm rot="16200000">
            <a:off x="4929736" y="2130548"/>
            <a:ext cx="1588490" cy="33855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it-IT" sz="1600" dirty="0" err="1"/>
              <a:t>Intercept</a:t>
            </a:r>
            <a:endParaRPr lang="it-IT" sz="1600" dirty="0"/>
          </a:p>
        </p:txBody>
      </p:sp>
      <p:sp>
        <p:nvSpPr>
          <p:cNvPr id="39" name="CasellaDiTesto 38">
            <a:extLst>
              <a:ext uri="{FF2B5EF4-FFF2-40B4-BE49-F238E27FC236}">
                <a16:creationId xmlns:a16="http://schemas.microsoft.com/office/drawing/2014/main" id="{822A268F-F592-413D-827C-9B6A68BA39E8}"/>
              </a:ext>
            </a:extLst>
          </p:cNvPr>
          <p:cNvSpPr txBox="1"/>
          <p:nvPr/>
        </p:nvSpPr>
        <p:spPr>
          <a:xfrm rot="16200000">
            <a:off x="7249311" y="4740631"/>
            <a:ext cx="1588490" cy="33855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it-IT" sz="1600" dirty="0" err="1"/>
              <a:t>Slope</a:t>
            </a:r>
            <a:endParaRPr lang="it-IT" sz="1600" dirty="0"/>
          </a:p>
        </p:txBody>
      </p:sp>
      <p:sp>
        <p:nvSpPr>
          <p:cNvPr id="40" name="CasellaDiTesto 39">
            <a:extLst>
              <a:ext uri="{FF2B5EF4-FFF2-40B4-BE49-F238E27FC236}">
                <a16:creationId xmlns:a16="http://schemas.microsoft.com/office/drawing/2014/main" id="{849489EB-31F4-432C-A02F-78FE5D645EDF}"/>
              </a:ext>
            </a:extLst>
          </p:cNvPr>
          <p:cNvSpPr txBox="1"/>
          <p:nvPr/>
        </p:nvSpPr>
        <p:spPr>
          <a:xfrm>
            <a:off x="7344264" y="3582555"/>
            <a:ext cx="987540" cy="26161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it-IT" sz="1100" dirty="0"/>
              <a:t>Level-2 </a:t>
            </a:r>
            <a:r>
              <a:rPr lang="it-IT" sz="1100" dirty="0" err="1"/>
              <a:t>Pred</a:t>
            </a:r>
            <a:r>
              <a:rPr lang="it-IT" sz="1100" dirty="0"/>
              <a:t>.</a:t>
            </a:r>
          </a:p>
        </p:txBody>
      </p:sp>
      <p:sp>
        <p:nvSpPr>
          <p:cNvPr id="53" name="CasellaDiTesto 52">
            <a:extLst>
              <a:ext uri="{FF2B5EF4-FFF2-40B4-BE49-F238E27FC236}">
                <a16:creationId xmlns:a16="http://schemas.microsoft.com/office/drawing/2014/main" id="{CFB2C7FA-F84E-406B-ADFE-466219C358FB}"/>
              </a:ext>
            </a:extLst>
          </p:cNvPr>
          <p:cNvSpPr txBox="1"/>
          <p:nvPr/>
        </p:nvSpPr>
        <p:spPr>
          <a:xfrm>
            <a:off x="9739618" y="6105251"/>
            <a:ext cx="1183830" cy="26161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it-IT" sz="1100" dirty="0"/>
              <a:t>Level-2 </a:t>
            </a:r>
            <a:r>
              <a:rPr lang="it-IT" sz="1100" dirty="0" err="1"/>
              <a:t>Pred</a:t>
            </a:r>
            <a:r>
              <a:rPr lang="it-IT" sz="11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2383665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tangolo 12">
            <a:extLst>
              <a:ext uri="{FF2B5EF4-FFF2-40B4-BE49-F238E27FC236}">
                <a16:creationId xmlns:a16="http://schemas.microsoft.com/office/drawing/2014/main" id="{CB0F3CC7-D155-4DED-B513-5B4595C79FD5}"/>
              </a:ext>
            </a:extLst>
          </p:cNvPr>
          <p:cNvSpPr/>
          <p:nvPr/>
        </p:nvSpPr>
        <p:spPr>
          <a:xfrm>
            <a:off x="74811" y="6393984"/>
            <a:ext cx="12042378" cy="38305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7B954650-793E-441E-B65B-6ABC0362C7E5}"/>
              </a:ext>
            </a:extLst>
          </p:cNvPr>
          <p:cNvSpPr txBox="1"/>
          <p:nvPr/>
        </p:nvSpPr>
        <p:spPr>
          <a:xfrm>
            <a:off x="209548" y="6393984"/>
            <a:ext cx="11791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Bayesian Data Analysis – A Primer                    Workshop 2021                    Marco D’Alessandro (PhD)                    ISTC CNR </a:t>
            </a:r>
            <a:r>
              <a:rPr lang="it-IT" dirty="0" err="1">
                <a:solidFill>
                  <a:schemeClr val="bg1"/>
                </a:solidFill>
              </a:rPr>
              <a:t>Italy</a:t>
            </a:r>
            <a:r>
              <a:rPr lang="it-IT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62" name="Rettangolo 61">
            <a:extLst>
              <a:ext uri="{FF2B5EF4-FFF2-40B4-BE49-F238E27FC236}">
                <a16:creationId xmlns:a16="http://schemas.microsoft.com/office/drawing/2014/main" id="{FAB66B79-794D-4365-B132-54C8E8E05D98}"/>
              </a:ext>
            </a:extLst>
          </p:cNvPr>
          <p:cNvSpPr/>
          <p:nvPr/>
        </p:nvSpPr>
        <p:spPr>
          <a:xfrm>
            <a:off x="2708232" y="341760"/>
            <a:ext cx="6673471" cy="6463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it-IT" sz="3600" b="1" dirty="0" err="1"/>
              <a:t>Hierarchical</a:t>
            </a:r>
            <a:r>
              <a:rPr lang="it-IT" sz="3600" b="1" dirty="0"/>
              <a:t> </a:t>
            </a:r>
            <a:r>
              <a:rPr lang="it-IT" sz="3600" b="1" dirty="0" err="1"/>
              <a:t>Regression</a:t>
            </a:r>
            <a:r>
              <a:rPr lang="it-IT" sz="3600" b="1" dirty="0"/>
              <a:t> </a:t>
            </a:r>
            <a:r>
              <a:rPr lang="it-IT" sz="3600" b="1" dirty="0" err="1"/>
              <a:t>Modeling</a:t>
            </a:r>
            <a:endParaRPr lang="it-IT" sz="2400" b="1" dirty="0">
              <a:solidFill>
                <a:srgbClr val="FF0000"/>
              </a:solidFill>
            </a:endParaRP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A4165973-9C0C-4481-B243-806CE0F03CA7}"/>
              </a:ext>
            </a:extLst>
          </p:cNvPr>
          <p:cNvSpPr txBox="1"/>
          <p:nvPr/>
        </p:nvSpPr>
        <p:spPr>
          <a:xfrm>
            <a:off x="3693194" y="1229773"/>
            <a:ext cx="1473693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dirty="0" err="1"/>
              <a:t>Condition</a:t>
            </a:r>
            <a:r>
              <a:rPr lang="it-IT" dirty="0"/>
              <a:t> 1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53FEAE58-6E81-44BF-9DE0-80F35EE948F7}"/>
              </a:ext>
            </a:extLst>
          </p:cNvPr>
          <p:cNvSpPr txBox="1"/>
          <p:nvPr/>
        </p:nvSpPr>
        <p:spPr>
          <a:xfrm>
            <a:off x="5452453" y="1229773"/>
            <a:ext cx="1473693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dirty="0" err="1"/>
              <a:t>Condition</a:t>
            </a:r>
            <a:r>
              <a:rPr lang="it-IT" dirty="0"/>
              <a:t> 2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9DD3B856-52A2-4C96-A745-5D11816D533E}"/>
              </a:ext>
            </a:extLst>
          </p:cNvPr>
          <p:cNvSpPr txBox="1"/>
          <p:nvPr/>
        </p:nvSpPr>
        <p:spPr>
          <a:xfrm>
            <a:off x="7627482" y="1229773"/>
            <a:ext cx="1473693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dirty="0" err="1"/>
              <a:t>Condition</a:t>
            </a:r>
            <a:r>
              <a:rPr lang="it-IT" dirty="0"/>
              <a:t> J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2BDE8951-152C-48D4-953A-D2887AF75A12}"/>
              </a:ext>
            </a:extLst>
          </p:cNvPr>
          <p:cNvSpPr txBox="1"/>
          <p:nvPr/>
        </p:nvSpPr>
        <p:spPr>
          <a:xfrm>
            <a:off x="7111097" y="1229773"/>
            <a:ext cx="331433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it-IT" dirty="0">
                <a:latin typeface="Baskerville Old Face" panose="02020602080505020303" pitchFamily="18" charset="0"/>
              </a:rPr>
              <a:t>…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73B3745C-FFD9-4FFC-9083-4537C6454E22}"/>
              </a:ext>
            </a:extLst>
          </p:cNvPr>
          <p:cNvSpPr txBox="1"/>
          <p:nvPr/>
        </p:nvSpPr>
        <p:spPr>
          <a:xfrm>
            <a:off x="2376338" y="2452885"/>
            <a:ext cx="585926" cy="27699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it-IT" sz="1200" dirty="0" err="1"/>
              <a:t>Subj</a:t>
            </a:r>
            <a:r>
              <a:rPr lang="it-IT" sz="1200" dirty="0"/>
              <a:t> 1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91EC8D79-B52C-4D2B-808B-EEB668AABFB2}"/>
              </a:ext>
            </a:extLst>
          </p:cNvPr>
          <p:cNvSpPr txBox="1"/>
          <p:nvPr/>
        </p:nvSpPr>
        <p:spPr>
          <a:xfrm>
            <a:off x="3068798" y="2452885"/>
            <a:ext cx="585926" cy="28408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it-IT" sz="1200" dirty="0" err="1"/>
              <a:t>Subj</a:t>
            </a:r>
            <a:r>
              <a:rPr lang="it-IT" sz="1200" dirty="0"/>
              <a:t> 2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A2F99D6A-8747-4029-B1BE-C512BE9A8A0F}"/>
              </a:ext>
            </a:extLst>
          </p:cNvPr>
          <p:cNvSpPr txBox="1"/>
          <p:nvPr/>
        </p:nvSpPr>
        <p:spPr>
          <a:xfrm>
            <a:off x="3913655" y="2452885"/>
            <a:ext cx="673221" cy="27699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it-IT" sz="1200" dirty="0" err="1"/>
              <a:t>Subj</a:t>
            </a:r>
            <a:r>
              <a:rPr lang="it-IT" sz="1200" dirty="0"/>
              <a:t> N</a:t>
            </a: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F23342B9-B2D8-4935-B27C-BD59A673EFF2}"/>
              </a:ext>
            </a:extLst>
          </p:cNvPr>
          <p:cNvSpPr txBox="1"/>
          <p:nvPr/>
        </p:nvSpPr>
        <p:spPr>
          <a:xfrm>
            <a:off x="5052218" y="2452885"/>
            <a:ext cx="585926" cy="28408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it-IT" sz="1200" dirty="0" err="1"/>
              <a:t>Subj</a:t>
            </a:r>
            <a:r>
              <a:rPr lang="it-IT" sz="1200" dirty="0"/>
              <a:t> 1</a:t>
            </a: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B3873229-F069-428B-AD42-5EE816F2FC8A}"/>
              </a:ext>
            </a:extLst>
          </p:cNvPr>
          <p:cNvSpPr txBox="1"/>
          <p:nvPr/>
        </p:nvSpPr>
        <p:spPr>
          <a:xfrm>
            <a:off x="5744678" y="2452885"/>
            <a:ext cx="585926" cy="28408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it-IT" sz="1200" dirty="0" err="1"/>
              <a:t>Subj</a:t>
            </a:r>
            <a:r>
              <a:rPr lang="it-IT" sz="1200" dirty="0"/>
              <a:t> 2</a:t>
            </a: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03ADF688-CDD1-46A2-846F-F36DCD3AB188}"/>
              </a:ext>
            </a:extLst>
          </p:cNvPr>
          <p:cNvSpPr txBox="1"/>
          <p:nvPr/>
        </p:nvSpPr>
        <p:spPr>
          <a:xfrm>
            <a:off x="6589535" y="2452885"/>
            <a:ext cx="673221" cy="27699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it-IT" sz="1200" dirty="0" err="1"/>
              <a:t>Subj</a:t>
            </a:r>
            <a:r>
              <a:rPr lang="it-IT" sz="1200" dirty="0"/>
              <a:t> N</a:t>
            </a: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B1DC6D8B-7659-4682-82AE-184A5DE8BD1E}"/>
              </a:ext>
            </a:extLst>
          </p:cNvPr>
          <p:cNvSpPr txBox="1"/>
          <p:nvPr/>
        </p:nvSpPr>
        <p:spPr>
          <a:xfrm>
            <a:off x="8183817" y="2452885"/>
            <a:ext cx="585926" cy="28408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it-IT" sz="1200" dirty="0" err="1"/>
              <a:t>Subj</a:t>
            </a:r>
            <a:r>
              <a:rPr lang="it-IT" sz="1200" dirty="0"/>
              <a:t> 1</a:t>
            </a:r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52C83FA5-178F-4AB8-A5AD-6848749D5A8B}"/>
              </a:ext>
            </a:extLst>
          </p:cNvPr>
          <p:cNvSpPr txBox="1"/>
          <p:nvPr/>
        </p:nvSpPr>
        <p:spPr>
          <a:xfrm>
            <a:off x="8876277" y="2452885"/>
            <a:ext cx="585926" cy="28408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it-IT" sz="1200" dirty="0" err="1"/>
              <a:t>Subj</a:t>
            </a:r>
            <a:r>
              <a:rPr lang="it-IT" sz="1200" dirty="0"/>
              <a:t> 2</a:t>
            </a:r>
          </a:p>
        </p:txBody>
      </p:sp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E0BAAEAC-7636-434E-8688-71364EF37C79}"/>
              </a:ext>
            </a:extLst>
          </p:cNvPr>
          <p:cNvSpPr txBox="1"/>
          <p:nvPr/>
        </p:nvSpPr>
        <p:spPr>
          <a:xfrm>
            <a:off x="9721134" y="2452885"/>
            <a:ext cx="673221" cy="27699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it-IT" sz="1200" dirty="0" err="1"/>
              <a:t>Subj</a:t>
            </a:r>
            <a:r>
              <a:rPr lang="it-IT" sz="1200" dirty="0"/>
              <a:t> N</a:t>
            </a:r>
          </a:p>
        </p:txBody>
      </p:sp>
      <p:cxnSp>
        <p:nvCxnSpPr>
          <p:cNvPr id="35" name="Connettore diritto 34">
            <a:extLst>
              <a:ext uri="{FF2B5EF4-FFF2-40B4-BE49-F238E27FC236}">
                <a16:creationId xmlns:a16="http://schemas.microsoft.com/office/drawing/2014/main" id="{BF18A634-4EA8-4CD5-A248-20F59F992AF7}"/>
              </a:ext>
            </a:extLst>
          </p:cNvPr>
          <p:cNvCxnSpPr>
            <a:cxnSpLocks/>
            <a:stCxn id="15" idx="2"/>
            <a:endCxn id="19" idx="0"/>
          </p:cNvCxnSpPr>
          <p:nvPr/>
        </p:nvCxnSpPr>
        <p:spPr>
          <a:xfrm flipH="1">
            <a:off x="2669301" y="1599105"/>
            <a:ext cx="1760740" cy="8537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ttore diritto 35">
            <a:extLst>
              <a:ext uri="{FF2B5EF4-FFF2-40B4-BE49-F238E27FC236}">
                <a16:creationId xmlns:a16="http://schemas.microsoft.com/office/drawing/2014/main" id="{EE62953C-EA41-4F65-BD35-35D8B763D140}"/>
              </a:ext>
            </a:extLst>
          </p:cNvPr>
          <p:cNvCxnSpPr>
            <a:cxnSpLocks/>
            <a:stCxn id="15" idx="2"/>
            <a:endCxn id="20" idx="0"/>
          </p:cNvCxnSpPr>
          <p:nvPr/>
        </p:nvCxnSpPr>
        <p:spPr>
          <a:xfrm flipH="1">
            <a:off x="3361761" y="1599105"/>
            <a:ext cx="1068280" cy="8537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ttore diritto 36">
            <a:extLst>
              <a:ext uri="{FF2B5EF4-FFF2-40B4-BE49-F238E27FC236}">
                <a16:creationId xmlns:a16="http://schemas.microsoft.com/office/drawing/2014/main" id="{FDD883B8-E517-4B82-ACF0-0845711DD5BE}"/>
              </a:ext>
            </a:extLst>
          </p:cNvPr>
          <p:cNvCxnSpPr>
            <a:stCxn id="15" idx="2"/>
            <a:endCxn id="21" idx="0"/>
          </p:cNvCxnSpPr>
          <p:nvPr/>
        </p:nvCxnSpPr>
        <p:spPr>
          <a:xfrm flipH="1">
            <a:off x="4250266" y="1599105"/>
            <a:ext cx="179775" cy="8537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ttore diritto 37">
            <a:extLst>
              <a:ext uri="{FF2B5EF4-FFF2-40B4-BE49-F238E27FC236}">
                <a16:creationId xmlns:a16="http://schemas.microsoft.com/office/drawing/2014/main" id="{1D8A74FA-22ED-43A0-9741-5BEAA516DD0D}"/>
              </a:ext>
            </a:extLst>
          </p:cNvPr>
          <p:cNvCxnSpPr>
            <a:stCxn id="16" idx="2"/>
            <a:endCxn id="22" idx="0"/>
          </p:cNvCxnSpPr>
          <p:nvPr/>
        </p:nvCxnSpPr>
        <p:spPr>
          <a:xfrm flipH="1">
            <a:off x="5345181" y="1599105"/>
            <a:ext cx="844119" cy="8537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ttore diritto 40">
            <a:extLst>
              <a:ext uri="{FF2B5EF4-FFF2-40B4-BE49-F238E27FC236}">
                <a16:creationId xmlns:a16="http://schemas.microsoft.com/office/drawing/2014/main" id="{9077C220-9611-4164-8084-26ACA4ED18BD}"/>
              </a:ext>
            </a:extLst>
          </p:cNvPr>
          <p:cNvCxnSpPr>
            <a:stCxn id="16" idx="2"/>
            <a:endCxn id="23" idx="0"/>
          </p:cNvCxnSpPr>
          <p:nvPr/>
        </p:nvCxnSpPr>
        <p:spPr>
          <a:xfrm flipH="1">
            <a:off x="6037641" y="1599105"/>
            <a:ext cx="151659" cy="8537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ttore diritto 41">
            <a:extLst>
              <a:ext uri="{FF2B5EF4-FFF2-40B4-BE49-F238E27FC236}">
                <a16:creationId xmlns:a16="http://schemas.microsoft.com/office/drawing/2014/main" id="{108CAAC5-908D-455E-8E9C-6C04F28431FA}"/>
              </a:ext>
            </a:extLst>
          </p:cNvPr>
          <p:cNvCxnSpPr>
            <a:stCxn id="16" idx="2"/>
            <a:endCxn id="24" idx="0"/>
          </p:cNvCxnSpPr>
          <p:nvPr/>
        </p:nvCxnSpPr>
        <p:spPr>
          <a:xfrm>
            <a:off x="6189300" y="1599105"/>
            <a:ext cx="736846" cy="8537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ttore diritto 42">
            <a:extLst>
              <a:ext uri="{FF2B5EF4-FFF2-40B4-BE49-F238E27FC236}">
                <a16:creationId xmlns:a16="http://schemas.microsoft.com/office/drawing/2014/main" id="{0A8C5FBD-9F51-4DF3-AE30-7A306B87E24C}"/>
              </a:ext>
            </a:extLst>
          </p:cNvPr>
          <p:cNvCxnSpPr>
            <a:stCxn id="17" idx="2"/>
            <a:endCxn id="25" idx="0"/>
          </p:cNvCxnSpPr>
          <p:nvPr/>
        </p:nvCxnSpPr>
        <p:spPr>
          <a:xfrm>
            <a:off x="8364329" y="1599105"/>
            <a:ext cx="112451" cy="8537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ttore diritto 43">
            <a:extLst>
              <a:ext uri="{FF2B5EF4-FFF2-40B4-BE49-F238E27FC236}">
                <a16:creationId xmlns:a16="http://schemas.microsoft.com/office/drawing/2014/main" id="{0DFD83BF-5651-4DD6-A30E-620477FE48E0}"/>
              </a:ext>
            </a:extLst>
          </p:cNvPr>
          <p:cNvCxnSpPr>
            <a:stCxn id="17" idx="2"/>
            <a:endCxn id="33" idx="0"/>
          </p:cNvCxnSpPr>
          <p:nvPr/>
        </p:nvCxnSpPr>
        <p:spPr>
          <a:xfrm>
            <a:off x="8364329" y="1599105"/>
            <a:ext cx="804911" cy="8537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ttore diritto 44">
            <a:extLst>
              <a:ext uri="{FF2B5EF4-FFF2-40B4-BE49-F238E27FC236}">
                <a16:creationId xmlns:a16="http://schemas.microsoft.com/office/drawing/2014/main" id="{8F4513F5-5985-4B86-BE98-689E47A751F2}"/>
              </a:ext>
            </a:extLst>
          </p:cNvPr>
          <p:cNvCxnSpPr>
            <a:stCxn id="17" idx="2"/>
            <a:endCxn id="34" idx="0"/>
          </p:cNvCxnSpPr>
          <p:nvPr/>
        </p:nvCxnSpPr>
        <p:spPr>
          <a:xfrm>
            <a:off x="8364329" y="1599105"/>
            <a:ext cx="1693416" cy="8537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CasellaDiTesto 45">
                <a:extLst>
                  <a:ext uri="{FF2B5EF4-FFF2-40B4-BE49-F238E27FC236}">
                    <a16:creationId xmlns:a16="http://schemas.microsoft.com/office/drawing/2014/main" id="{92B1DDCA-4CDA-4B04-A25A-80724AB90F52}"/>
                  </a:ext>
                </a:extLst>
              </p:cNvPr>
              <p:cNvSpPr txBox="1"/>
              <p:nvPr/>
            </p:nvSpPr>
            <p:spPr>
              <a:xfrm>
                <a:off x="2376338" y="3064874"/>
                <a:ext cx="585926" cy="28408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bg2">
                    <a:lumMod val="2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2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200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it-IT" sz="12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  <m:sub>
                          <m:r>
                            <a:rPr lang="it-IT" sz="1200" b="0" i="1" dirty="0" smtClean="0">
                              <a:latin typeface="Cambria Math" panose="02040503050406030204" pitchFamily="18" charset="0"/>
                            </a:rPr>
                            <m:t>1,1</m:t>
                          </m:r>
                        </m:sub>
                      </m:sSub>
                    </m:oMath>
                  </m:oMathPara>
                </a14:m>
                <a:endParaRPr lang="it-IT" sz="1200" dirty="0">
                  <a:latin typeface="Baskerville Old Face" panose="02020602080505020303" pitchFamily="18" charset="0"/>
                </a:endParaRPr>
              </a:p>
            </p:txBody>
          </p:sp>
        </mc:Choice>
        <mc:Fallback xmlns="">
          <p:sp>
            <p:nvSpPr>
              <p:cNvPr id="46" name="CasellaDiTesto 45">
                <a:extLst>
                  <a:ext uri="{FF2B5EF4-FFF2-40B4-BE49-F238E27FC236}">
                    <a16:creationId xmlns:a16="http://schemas.microsoft.com/office/drawing/2014/main" id="{92B1DDCA-4CDA-4B04-A25A-80724AB90F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6338" y="3064874"/>
                <a:ext cx="585926" cy="284084"/>
              </a:xfrm>
              <a:prstGeom prst="rect">
                <a:avLst/>
              </a:prstGeom>
              <a:blipFill>
                <a:blip r:embed="rId2"/>
                <a:stretch>
                  <a:fillRect b="-2083"/>
                </a:stretch>
              </a:blipFill>
              <a:ln>
                <a:solidFill>
                  <a:schemeClr val="bg2">
                    <a:lumMod val="25000"/>
                  </a:schemeClr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CasellaDiTesto 46">
                <a:extLst>
                  <a:ext uri="{FF2B5EF4-FFF2-40B4-BE49-F238E27FC236}">
                    <a16:creationId xmlns:a16="http://schemas.microsoft.com/office/drawing/2014/main" id="{50830BC2-B7E5-4130-9C25-E83D923460B5}"/>
                  </a:ext>
                </a:extLst>
              </p:cNvPr>
              <p:cNvSpPr txBox="1"/>
              <p:nvPr/>
            </p:nvSpPr>
            <p:spPr>
              <a:xfrm>
                <a:off x="2382256" y="3543714"/>
                <a:ext cx="585926" cy="28408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bg2">
                    <a:lumMod val="2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2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200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it-IT" sz="12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b>
                          <m:r>
                            <a:rPr lang="it-IT" sz="1200" b="0" i="1" dirty="0" smtClean="0">
                              <a:latin typeface="Cambria Math" panose="02040503050406030204" pitchFamily="18" charset="0"/>
                            </a:rPr>
                            <m:t>1,1</m:t>
                          </m:r>
                        </m:sub>
                      </m:sSub>
                    </m:oMath>
                  </m:oMathPara>
                </a14:m>
                <a:endParaRPr lang="it-IT" sz="1200" dirty="0">
                  <a:latin typeface="Baskerville Old Face" panose="02020602080505020303" pitchFamily="18" charset="0"/>
                </a:endParaRPr>
              </a:p>
            </p:txBody>
          </p:sp>
        </mc:Choice>
        <mc:Fallback xmlns="">
          <p:sp>
            <p:nvSpPr>
              <p:cNvPr id="47" name="CasellaDiTesto 46">
                <a:extLst>
                  <a:ext uri="{FF2B5EF4-FFF2-40B4-BE49-F238E27FC236}">
                    <a16:creationId xmlns:a16="http://schemas.microsoft.com/office/drawing/2014/main" id="{50830BC2-B7E5-4130-9C25-E83D923460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2256" y="3543714"/>
                <a:ext cx="585926" cy="28408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bg2">
                    <a:lumMod val="25000"/>
                  </a:schemeClr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CasellaDiTesto 47">
                <a:extLst>
                  <a:ext uri="{FF2B5EF4-FFF2-40B4-BE49-F238E27FC236}">
                    <a16:creationId xmlns:a16="http://schemas.microsoft.com/office/drawing/2014/main" id="{432027AF-1FFD-4684-9C0D-11CDA12B7886}"/>
                  </a:ext>
                </a:extLst>
              </p:cNvPr>
              <p:cNvSpPr txBox="1"/>
              <p:nvPr/>
            </p:nvSpPr>
            <p:spPr>
              <a:xfrm>
                <a:off x="2391134" y="4022554"/>
                <a:ext cx="585926" cy="28408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bg2">
                    <a:lumMod val="2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2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200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it-IT" sz="12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  <m:sub>
                          <m:r>
                            <a:rPr lang="it-IT" sz="1200" b="0" i="1" dirty="0" smtClean="0">
                              <a:latin typeface="Cambria Math" panose="02040503050406030204" pitchFamily="18" charset="0"/>
                            </a:rPr>
                            <m:t>1,1</m:t>
                          </m:r>
                        </m:sub>
                      </m:sSub>
                    </m:oMath>
                  </m:oMathPara>
                </a14:m>
                <a:endParaRPr lang="it-IT" sz="1200" dirty="0">
                  <a:latin typeface="Baskerville Old Face" panose="02020602080505020303" pitchFamily="18" charset="0"/>
                </a:endParaRPr>
              </a:p>
            </p:txBody>
          </p:sp>
        </mc:Choice>
        <mc:Fallback xmlns="">
          <p:sp>
            <p:nvSpPr>
              <p:cNvPr id="48" name="CasellaDiTesto 47">
                <a:extLst>
                  <a:ext uri="{FF2B5EF4-FFF2-40B4-BE49-F238E27FC236}">
                    <a16:creationId xmlns:a16="http://schemas.microsoft.com/office/drawing/2014/main" id="{432027AF-1FFD-4684-9C0D-11CDA12B78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1134" y="4022554"/>
                <a:ext cx="585926" cy="284084"/>
              </a:xfrm>
              <a:prstGeom prst="rect">
                <a:avLst/>
              </a:prstGeom>
              <a:blipFill>
                <a:blip r:embed="rId4"/>
                <a:stretch>
                  <a:fillRect b="-2083"/>
                </a:stretch>
              </a:blipFill>
              <a:ln>
                <a:solidFill>
                  <a:schemeClr val="bg2">
                    <a:lumMod val="25000"/>
                  </a:schemeClr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CasellaDiTesto 48">
                <a:extLst>
                  <a:ext uri="{FF2B5EF4-FFF2-40B4-BE49-F238E27FC236}">
                    <a16:creationId xmlns:a16="http://schemas.microsoft.com/office/drawing/2014/main" id="{12852270-BFC5-4596-8E76-5056051B2E2B}"/>
                  </a:ext>
                </a:extLst>
              </p:cNvPr>
              <p:cNvSpPr txBox="1"/>
              <p:nvPr/>
            </p:nvSpPr>
            <p:spPr>
              <a:xfrm>
                <a:off x="2391134" y="4683512"/>
                <a:ext cx="585926" cy="28408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bg2">
                    <a:lumMod val="2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2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200" b="0" i="1" dirty="0" smtClean="0">
                              <a:latin typeface="Cambria Math" panose="02040503050406030204" pitchFamily="18" charset="0"/>
                            </a:rPr>
                            <m:t>𝑦𝑘</m:t>
                          </m:r>
                        </m:e>
                        <m:sub>
                          <m:r>
                            <a:rPr lang="it-IT" sz="1200" b="0" i="1" dirty="0" smtClean="0">
                              <a:latin typeface="Cambria Math" panose="02040503050406030204" pitchFamily="18" charset="0"/>
                            </a:rPr>
                            <m:t>1,1</m:t>
                          </m:r>
                        </m:sub>
                      </m:sSub>
                    </m:oMath>
                  </m:oMathPara>
                </a14:m>
                <a:endParaRPr lang="it-IT" sz="1200" dirty="0">
                  <a:latin typeface="Baskerville Old Face" panose="02020602080505020303" pitchFamily="18" charset="0"/>
                </a:endParaRPr>
              </a:p>
            </p:txBody>
          </p:sp>
        </mc:Choice>
        <mc:Fallback xmlns="">
          <p:sp>
            <p:nvSpPr>
              <p:cNvPr id="49" name="CasellaDiTesto 48">
                <a:extLst>
                  <a:ext uri="{FF2B5EF4-FFF2-40B4-BE49-F238E27FC236}">
                    <a16:creationId xmlns:a16="http://schemas.microsoft.com/office/drawing/2014/main" id="{12852270-BFC5-4596-8E76-5056051B2E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1134" y="4683512"/>
                <a:ext cx="585926" cy="284084"/>
              </a:xfrm>
              <a:prstGeom prst="rect">
                <a:avLst/>
              </a:prstGeom>
              <a:blipFill>
                <a:blip r:embed="rId5"/>
                <a:stretch>
                  <a:fillRect b="-2041"/>
                </a:stretch>
              </a:blipFill>
              <a:ln>
                <a:solidFill>
                  <a:schemeClr val="bg2">
                    <a:lumMod val="25000"/>
                  </a:schemeClr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CasellaDiTesto 49">
                <a:extLst>
                  <a:ext uri="{FF2B5EF4-FFF2-40B4-BE49-F238E27FC236}">
                    <a16:creationId xmlns:a16="http://schemas.microsoft.com/office/drawing/2014/main" id="{A30D4DB2-6747-4DE5-8C95-E4B9298E4C61}"/>
                  </a:ext>
                </a:extLst>
              </p:cNvPr>
              <p:cNvSpPr txBox="1"/>
              <p:nvPr/>
            </p:nvSpPr>
            <p:spPr>
              <a:xfrm>
                <a:off x="2391134" y="4337695"/>
                <a:ext cx="585926" cy="28408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200" i="1" dirty="0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it-IT" sz="1200" dirty="0">
                  <a:latin typeface="Baskerville Old Face" panose="02020602080505020303" pitchFamily="18" charset="0"/>
                </a:endParaRPr>
              </a:p>
            </p:txBody>
          </p:sp>
        </mc:Choice>
        <mc:Fallback xmlns="">
          <p:sp>
            <p:nvSpPr>
              <p:cNvPr id="50" name="CasellaDiTesto 49">
                <a:extLst>
                  <a:ext uri="{FF2B5EF4-FFF2-40B4-BE49-F238E27FC236}">
                    <a16:creationId xmlns:a16="http://schemas.microsoft.com/office/drawing/2014/main" id="{A30D4DB2-6747-4DE5-8C95-E4B9298E4C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1134" y="4337695"/>
                <a:ext cx="585926" cy="28408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CasellaDiTesto 50">
                <a:extLst>
                  <a:ext uri="{FF2B5EF4-FFF2-40B4-BE49-F238E27FC236}">
                    <a16:creationId xmlns:a16="http://schemas.microsoft.com/office/drawing/2014/main" id="{B9219AC0-A861-419A-A032-C05605F9D33E}"/>
                  </a:ext>
                </a:extLst>
              </p:cNvPr>
              <p:cNvSpPr txBox="1"/>
              <p:nvPr/>
            </p:nvSpPr>
            <p:spPr>
              <a:xfrm>
                <a:off x="3068798" y="3064874"/>
                <a:ext cx="585926" cy="28408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bg2">
                    <a:lumMod val="2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2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200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it-IT" sz="12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  <m:sub>
                          <m:r>
                            <a:rPr lang="it-IT" sz="1200" b="0" i="1" dirty="0" smtClean="0">
                              <a:latin typeface="Cambria Math" panose="02040503050406030204" pitchFamily="18" charset="0"/>
                            </a:rPr>
                            <m:t>2,1</m:t>
                          </m:r>
                        </m:sub>
                      </m:sSub>
                    </m:oMath>
                  </m:oMathPara>
                </a14:m>
                <a:endParaRPr lang="it-IT" sz="1200" dirty="0">
                  <a:latin typeface="Baskerville Old Face" panose="02020602080505020303" pitchFamily="18" charset="0"/>
                </a:endParaRPr>
              </a:p>
            </p:txBody>
          </p:sp>
        </mc:Choice>
        <mc:Fallback xmlns="">
          <p:sp>
            <p:nvSpPr>
              <p:cNvPr id="51" name="CasellaDiTesto 50">
                <a:extLst>
                  <a:ext uri="{FF2B5EF4-FFF2-40B4-BE49-F238E27FC236}">
                    <a16:creationId xmlns:a16="http://schemas.microsoft.com/office/drawing/2014/main" id="{B9219AC0-A861-419A-A032-C05605F9D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8798" y="3064874"/>
                <a:ext cx="585926" cy="284084"/>
              </a:xfrm>
              <a:prstGeom prst="rect">
                <a:avLst/>
              </a:prstGeom>
              <a:blipFill>
                <a:blip r:embed="rId7"/>
                <a:stretch>
                  <a:fillRect b="-2083"/>
                </a:stretch>
              </a:blipFill>
              <a:ln>
                <a:solidFill>
                  <a:schemeClr val="bg2">
                    <a:lumMod val="25000"/>
                  </a:schemeClr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CasellaDiTesto 51">
                <a:extLst>
                  <a:ext uri="{FF2B5EF4-FFF2-40B4-BE49-F238E27FC236}">
                    <a16:creationId xmlns:a16="http://schemas.microsoft.com/office/drawing/2014/main" id="{15CDC82E-4784-48AF-9BF7-DDB5B23A9BD9}"/>
                  </a:ext>
                </a:extLst>
              </p:cNvPr>
              <p:cNvSpPr txBox="1"/>
              <p:nvPr/>
            </p:nvSpPr>
            <p:spPr>
              <a:xfrm>
                <a:off x="3074716" y="3543714"/>
                <a:ext cx="585926" cy="28408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bg2">
                    <a:lumMod val="2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2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200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it-IT" sz="12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b>
                          <m:r>
                            <a:rPr lang="it-IT" sz="1200" b="0" i="1" dirty="0" smtClean="0">
                              <a:latin typeface="Cambria Math" panose="02040503050406030204" pitchFamily="18" charset="0"/>
                            </a:rPr>
                            <m:t>2,1</m:t>
                          </m:r>
                        </m:sub>
                      </m:sSub>
                    </m:oMath>
                  </m:oMathPara>
                </a14:m>
                <a:endParaRPr lang="it-IT" sz="1200" dirty="0">
                  <a:latin typeface="Baskerville Old Face" panose="02020602080505020303" pitchFamily="18" charset="0"/>
                </a:endParaRPr>
              </a:p>
            </p:txBody>
          </p:sp>
        </mc:Choice>
        <mc:Fallback xmlns="">
          <p:sp>
            <p:nvSpPr>
              <p:cNvPr id="52" name="CasellaDiTesto 51">
                <a:extLst>
                  <a:ext uri="{FF2B5EF4-FFF2-40B4-BE49-F238E27FC236}">
                    <a16:creationId xmlns:a16="http://schemas.microsoft.com/office/drawing/2014/main" id="{15CDC82E-4784-48AF-9BF7-DDB5B23A9B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4716" y="3543714"/>
                <a:ext cx="585926" cy="28408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chemeClr val="bg2">
                    <a:lumMod val="25000"/>
                  </a:schemeClr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CasellaDiTesto 53">
                <a:extLst>
                  <a:ext uri="{FF2B5EF4-FFF2-40B4-BE49-F238E27FC236}">
                    <a16:creationId xmlns:a16="http://schemas.microsoft.com/office/drawing/2014/main" id="{430C267B-CE66-4DB1-8E48-0E26FF49FEF1}"/>
                  </a:ext>
                </a:extLst>
              </p:cNvPr>
              <p:cNvSpPr txBox="1"/>
              <p:nvPr/>
            </p:nvSpPr>
            <p:spPr>
              <a:xfrm>
                <a:off x="3083594" y="4022554"/>
                <a:ext cx="585926" cy="28408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bg2">
                    <a:lumMod val="2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2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200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it-IT" sz="12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  <m:sub>
                          <m:r>
                            <a:rPr lang="it-IT" sz="1200" b="0" i="1" dirty="0" smtClean="0">
                              <a:latin typeface="Cambria Math" panose="02040503050406030204" pitchFamily="18" charset="0"/>
                            </a:rPr>
                            <m:t>2,1</m:t>
                          </m:r>
                        </m:sub>
                      </m:sSub>
                    </m:oMath>
                  </m:oMathPara>
                </a14:m>
                <a:endParaRPr lang="it-IT" sz="1200" dirty="0">
                  <a:latin typeface="Baskerville Old Face" panose="02020602080505020303" pitchFamily="18" charset="0"/>
                </a:endParaRPr>
              </a:p>
            </p:txBody>
          </p:sp>
        </mc:Choice>
        <mc:Fallback xmlns="">
          <p:sp>
            <p:nvSpPr>
              <p:cNvPr id="54" name="CasellaDiTesto 53">
                <a:extLst>
                  <a:ext uri="{FF2B5EF4-FFF2-40B4-BE49-F238E27FC236}">
                    <a16:creationId xmlns:a16="http://schemas.microsoft.com/office/drawing/2014/main" id="{430C267B-CE66-4DB1-8E48-0E26FF49FE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3594" y="4022554"/>
                <a:ext cx="585926" cy="284084"/>
              </a:xfrm>
              <a:prstGeom prst="rect">
                <a:avLst/>
              </a:prstGeom>
              <a:blipFill>
                <a:blip r:embed="rId9"/>
                <a:stretch>
                  <a:fillRect b="-2083"/>
                </a:stretch>
              </a:blipFill>
              <a:ln>
                <a:solidFill>
                  <a:schemeClr val="bg2">
                    <a:lumMod val="25000"/>
                  </a:schemeClr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CasellaDiTesto 54">
                <a:extLst>
                  <a:ext uri="{FF2B5EF4-FFF2-40B4-BE49-F238E27FC236}">
                    <a16:creationId xmlns:a16="http://schemas.microsoft.com/office/drawing/2014/main" id="{8029F9C6-70E1-4115-8EC2-6364E6581D1B}"/>
                  </a:ext>
                </a:extLst>
              </p:cNvPr>
              <p:cNvSpPr txBox="1"/>
              <p:nvPr/>
            </p:nvSpPr>
            <p:spPr>
              <a:xfrm>
                <a:off x="3083594" y="4683512"/>
                <a:ext cx="585926" cy="28408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bg2">
                    <a:lumMod val="2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2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200" b="0" i="1" dirty="0" smtClean="0">
                              <a:latin typeface="Cambria Math" panose="02040503050406030204" pitchFamily="18" charset="0"/>
                            </a:rPr>
                            <m:t>𝑦𝑘</m:t>
                          </m:r>
                        </m:e>
                        <m:sub>
                          <m:r>
                            <a:rPr lang="it-IT" sz="1200" b="0" i="1" dirty="0" smtClean="0">
                              <a:latin typeface="Cambria Math" panose="02040503050406030204" pitchFamily="18" charset="0"/>
                            </a:rPr>
                            <m:t>2,1</m:t>
                          </m:r>
                        </m:sub>
                      </m:sSub>
                    </m:oMath>
                  </m:oMathPara>
                </a14:m>
                <a:endParaRPr lang="it-IT" sz="1200" dirty="0">
                  <a:latin typeface="Baskerville Old Face" panose="02020602080505020303" pitchFamily="18" charset="0"/>
                </a:endParaRPr>
              </a:p>
            </p:txBody>
          </p:sp>
        </mc:Choice>
        <mc:Fallback xmlns="">
          <p:sp>
            <p:nvSpPr>
              <p:cNvPr id="55" name="CasellaDiTesto 54">
                <a:extLst>
                  <a:ext uri="{FF2B5EF4-FFF2-40B4-BE49-F238E27FC236}">
                    <a16:creationId xmlns:a16="http://schemas.microsoft.com/office/drawing/2014/main" id="{8029F9C6-70E1-4115-8EC2-6364E6581D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3594" y="4683512"/>
                <a:ext cx="585926" cy="284084"/>
              </a:xfrm>
              <a:prstGeom prst="rect">
                <a:avLst/>
              </a:prstGeom>
              <a:blipFill>
                <a:blip r:embed="rId10"/>
                <a:stretch>
                  <a:fillRect b="-2041"/>
                </a:stretch>
              </a:blipFill>
              <a:ln>
                <a:solidFill>
                  <a:schemeClr val="bg2">
                    <a:lumMod val="25000"/>
                  </a:schemeClr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CasellaDiTesto 55">
                <a:extLst>
                  <a:ext uri="{FF2B5EF4-FFF2-40B4-BE49-F238E27FC236}">
                    <a16:creationId xmlns:a16="http://schemas.microsoft.com/office/drawing/2014/main" id="{212DDDBD-8D51-42A3-AAA7-3937F6AB1C7B}"/>
                  </a:ext>
                </a:extLst>
              </p:cNvPr>
              <p:cNvSpPr txBox="1"/>
              <p:nvPr/>
            </p:nvSpPr>
            <p:spPr>
              <a:xfrm>
                <a:off x="3083594" y="4337695"/>
                <a:ext cx="585926" cy="28408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200" i="1" dirty="0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it-IT" sz="1200" dirty="0">
                  <a:latin typeface="Baskerville Old Face" panose="02020602080505020303" pitchFamily="18" charset="0"/>
                </a:endParaRPr>
              </a:p>
            </p:txBody>
          </p:sp>
        </mc:Choice>
        <mc:Fallback xmlns="">
          <p:sp>
            <p:nvSpPr>
              <p:cNvPr id="56" name="CasellaDiTesto 55">
                <a:extLst>
                  <a:ext uri="{FF2B5EF4-FFF2-40B4-BE49-F238E27FC236}">
                    <a16:creationId xmlns:a16="http://schemas.microsoft.com/office/drawing/2014/main" id="{212DDDBD-8D51-42A3-AAA7-3937F6AB1C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3594" y="4337695"/>
                <a:ext cx="585926" cy="28408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CasellaDiTesto 56">
                <a:extLst>
                  <a:ext uri="{FF2B5EF4-FFF2-40B4-BE49-F238E27FC236}">
                    <a16:creationId xmlns:a16="http://schemas.microsoft.com/office/drawing/2014/main" id="{502ED966-0494-4DAB-B84C-BE022DD1801C}"/>
                  </a:ext>
                </a:extLst>
              </p:cNvPr>
              <p:cNvSpPr txBox="1"/>
              <p:nvPr/>
            </p:nvSpPr>
            <p:spPr>
              <a:xfrm>
                <a:off x="3959522" y="3066682"/>
                <a:ext cx="585926" cy="28408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bg2">
                    <a:lumMod val="2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2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200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it-IT" sz="12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  <m:sub>
                          <m:r>
                            <a:rPr lang="it-IT" sz="1200" b="0" i="1" dirty="0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it-IT" sz="1200" b="0" i="1" dirty="0" smtClean="0">
                              <a:latin typeface="Cambria Math" panose="02040503050406030204" pitchFamily="18" charset="0"/>
                            </a:rPr>
                            <m:t>,1</m:t>
                          </m:r>
                        </m:sub>
                      </m:sSub>
                    </m:oMath>
                  </m:oMathPara>
                </a14:m>
                <a:endParaRPr lang="it-IT" sz="1200" dirty="0">
                  <a:latin typeface="Baskerville Old Face" panose="02020602080505020303" pitchFamily="18" charset="0"/>
                </a:endParaRPr>
              </a:p>
            </p:txBody>
          </p:sp>
        </mc:Choice>
        <mc:Fallback xmlns="">
          <p:sp>
            <p:nvSpPr>
              <p:cNvPr id="57" name="CasellaDiTesto 56">
                <a:extLst>
                  <a:ext uri="{FF2B5EF4-FFF2-40B4-BE49-F238E27FC236}">
                    <a16:creationId xmlns:a16="http://schemas.microsoft.com/office/drawing/2014/main" id="{502ED966-0494-4DAB-B84C-BE022DD180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9522" y="3066682"/>
                <a:ext cx="585926" cy="28408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solidFill>
                  <a:schemeClr val="bg2">
                    <a:lumMod val="25000"/>
                  </a:schemeClr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CasellaDiTesto 57">
                <a:extLst>
                  <a:ext uri="{FF2B5EF4-FFF2-40B4-BE49-F238E27FC236}">
                    <a16:creationId xmlns:a16="http://schemas.microsoft.com/office/drawing/2014/main" id="{22146245-6FE1-422A-AA72-ABE72F797570}"/>
                  </a:ext>
                </a:extLst>
              </p:cNvPr>
              <p:cNvSpPr txBox="1"/>
              <p:nvPr/>
            </p:nvSpPr>
            <p:spPr>
              <a:xfrm>
                <a:off x="3965440" y="3545522"/>
                <a:ext cx="585926" cy="28408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bg2">
                    <a:lumMod val="2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2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200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it-IT" sz="12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b>
                          <m:r>
                            <a:rPr lang="it-IT" sz="1200" b="0" i="1" dirty="0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it-IT" sz="1200" b="0" i="1" dirty="0" smtClean="0">
                              <a:latin typeface="Cambria Math" panose="02040503050406030204" pitchFamily="18" charset="0"/>
                            </a:rPr>
                            <m:t>,1</m:t>
                          </m:r>
                        </m:sub>
                      </m:sSub>
                    </m:oMath>
                  </m:oMathPara>
                </a14:m>
                <a:endParaRPr lang="it-IT" sz="1200" dirty="0">
                  <a:latin typeface="Baskerville Old Face" panose="02020602080505020303" pitchFamily="18" charset="0"/>
                </a:endParaRPr>
              </a:p>
            </p:txBody>
          </p:sp>
        </mc:Choice>
        <mc:Fallback xmlns="">
          <p:sp>
            <p:nvSpPr>
              <p:cNvPr id="58" name="CasellaDiTesto 57">
                <a:extLst>
                  <a:ext uri="{FF2B5EF4-FFF2-40B4-BE49-F238E27FC236}">
                    <a16:creationId xmlns:a16="http://schemas.microsoft.com/office/drawing/2014/main" id="{22146245-6FE1-422A-AA72-ABE72F7975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5440" y="3545522"/>
                <a:ext cx="585926" cy="284084"/>
              </a:xfrm>
              <a:prstGeom prst="rect">
                <a:avLst/>
              </a:prstGeom>
              <a:blipFill>
                <a:blip r:embed="rId12"/>
                <a:stretch>
                  <a:fillRect b="-2083"/>
                </a:stretch>
              </a:blipFill>
              <a:ln>
                <a:solidFill>
                  <a:schemeClr val="bg2">
                    <a:lumMod val="25000"/>
                  </a:schemeClr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CasellaDiTesto 58">
                <a:extLst>
                  <a:ext uri="{FF2B5EF4-FFF2-40B4-BE49-F238E27FC236}">
                    <a16:creationId xmlns:a16="http://schemas.microsoft.com/office/drawing/2014/main" id="{06D229D3-C204-4965-B4CA-8925035DC4AE}"/>
                  </a:ext>
                </a:extLst>
              </p:cNvPr>
              <p:cNvSpPr txBox="1"/>
              <p:nvPr/>
            </p:nvSpPr>
            <p:spPr>
              <a:xfrm>
                <a:off x="3974318" y="4024362"/>
                <a:ext cx="585926" cy="28408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bg2">
                    <a:lumMod val="2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2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200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it-IT" sz="12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  <m:sub>
                          <m:r>
                            <a:rPr lang="it-IT" sz="1200" b="0" i="1" dirty="0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it-IT" sz="1200" b="0" i="1" dirty="0" smtClean="0">
                              <a:latin typeface="Cambria Math" panose="02040503050406030204" pitchFamily="18" charset="0"/>
                            </a:rPr>
                            <m:t>,1</m:t>
                          </m:r>
                        </m:sub>
                      </m:sSub>
                    </m:oMath>
                  </m:oMathPara>
                </a14:m>
                <a:endParaRPr lang="it-IT" sz="1200" dirty="0">
                  <a:latin typeface="Baskerville Old Face" panose="02020602080505020303" pitchFamily="18" charset="0"/>
                </a:endParaRPr>
              </a:p>
            </p:txBody>
          </p:sp>
        </mc:Choice>
        <mc:Fallback xmlns="">
          <p:sp>
            <p:nvSpPr>
              <p:cNvPr id="59" name="CasellaDiTesto 58">
                <a:extLst>
                  <a:ext uri="{FF2B5EF4-FFF2-40B4-BE49-F238E27FC236}">
                    <a16:creationId xmlns:a16="http://schemas.microsoft.com/office/drawing/2014/main" id="{06D229D3-C204-4965-B4CA-8925035DC4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4318" y="4024362"/>
                <a:ext cx="585926" cy="28408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solidFill>
                  <a:schemeClr val="bg2">
                    <a:lumMod val="25000"/>
                  </a:schemeClr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CasellaDiTesto 59">
                <a:extLst>
                  <a:ext uri="{FF2B5EF4-FFF2-40B4-BE49-F238E27FC236}">
                    <a16:creationId xmlns:a16="http://schemas.microsoft.com/office/drawing/2014/main" id="{33198275-B433-429E-880B-AD38E6F365CE}"/>
                  </a:ext>
                </a:extLst>
              </p:cNvPr>
              <p:cNvSpPr txBox="1"/>
              <p:nvPr/>
            </p:nvSpPr>
            <p:spPr>
              <a:xfrm>
                <a:off x="3974318" y="4685320"/>
                <a:ext cx="585926" cy="28408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bg2">
                    <a:lumMod val="2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2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200" b="0" i="1" dirty="0" smtClean="0">
                              <a:latin typeface="Cambria Math" panose="02040503050406030204" pitchFamily="18" charset="0"/>
                            </a:rPr>
                            <m:t>𝑦𝑘</m:t>
                          </m:r>
                        </m:e>
                        <m:sub>
                          <m:r>
                            <a:rPr lang="it-IT" sz="1200" b="0" i="1" dirty="0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it-IT" sz="1200" b="0" i="1" dirty="0" smtClean="0">
                              <a:latin typeface="Cambria Math" panose="02040503050406030204" pitchFamily="18" charset="0"/>
                            </a:rPr>
                            <m:t>,1</m:t>
                          </m:r>
                        </m:sub>
                      </m:sSub>
                    </m:oMath>
                  </m:oMathPara>
                </a14:m>
                <a:endParaRPr lang="it-IT" sz="1200" dirty="0">
                  <a:latin typeface="Baskerville Old Face" panose="02020602080505020303" pitchFamily="18" charset="0"/>
                </a:endParaRPr>
              </a:p>
            </p:txBody>
          </p:sp>
        </mc:Choice>
        <mc:Fallback xmlns="">
          <p:sp>
            <p:nvSpPr>
              <p:cNvPr id="60" name="CasellaDiTesto 59">
                <a:extLst>
                  <a:ext uri="{FF2B5EF4-FFF2-40B4-BE49-F238E27FC236}">
                    <a16:creationId xmlns:a16="http://schemas.microsoft.com/office/drawing/2014/main" id="{33198275-B433-429E-880B-AD38E6F365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4318" y="4685320"/>
                <a:ext cx="585926" cy="284084"/>
              </a:xfrm>
              <a:prstGeom prst="rect">
                <a:avLst/>
              </a:prstGeom>
              <a:blipFill>
                <a:blip r:embed="rId14"/>
                <a:stretch>
                  <a:fillRect b="-2083"/>
                </a:stretch>
              </a:blipFill>
              <a:ln>
                <a:solidFill>
                  <a:schemeClr val="bg2">
                    <a:lumMod val="25000"/>
                  </a:schemeClr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CasellaDiTesto 60">
                <a:extLst>
                  <a:ext uri="{FF2B5EF4-FFF2-40B4-BE49-F238E27FC236}">
                    <a16:creationId xmlns:a16="http://schemas.microsoft.com/office/drawing/2014/main" id="{5756C79D-7D85-4DD9-A6CB-6A39DC2DBDB7}"/>
                  </a:ext>
                </a:extLst>
              </p:cNvPr>
              <p:cNvSpPr txBox="1"/>
              <p:nvPr/>
            </p:nvSpPr>
            <p:spPr>
              <a:xfrm>
                <a:off x="3974318" y="4339503"/>
                <a:ext cx="585926" cy="28408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200" i="1" dirty="0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it-IT" sz="1200" dirty="0">
                  <a:latin typeface="Baskerville Old Face" panose="02020602080505020303" pitchFamily="18" charset="0"/>
                </a:endParaRPr>
              </a:p>
            </p:txBody>
          </p:sp>
        </mc:Choice>
        <mc:Fallback xmlns="">
          <p:sp>
            <p:nvSpPr>
              <p:cNvPr id="61" name="CasellaDiTesto 60">
                <a:extLst>
                  <a:ext uri="{FF2B5EF4-FFF2-40B4-BE49-F238E27FC236}">
                    <a16:creationId xmlns:a16="http://schemas.microsoft.com/office/drawing/2014/main" id="{5756C79D-7D85-4DD9-A6CB-6A39DC2DBD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4318" y="4339503"/>
                <a:ext cx="585926" cy="28408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CasellaDiTesto 62">
                <a:extLst>
                  <a:ext uri="{FF2B5EF4-FFF2-40B4-BE49-F238E27FC236}">
                    <a16:creationId xmlns:a16="http://schemas.microsoft.com/office/drawing/2014/main" id="{D4494BF9-CA9C-42AB-8A60-0CE5707EA651}"/>
                  </a:ext>
                </a:extLst>
              </p:cNvPr>
              <p:cNvSpPr txBox="1"/>
              <p:nvPr/>
            </p:nvSpPr>
            <p:spPr>
              <a:xfrm>
                <a:off x="5043342" y="3071959"/>
                <a:ext cx="585926" cy="28408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bg2">
                    <a:lumMod val="2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2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200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it-IT" sz="12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  <m:sub>
                          <m:r>
                            <a:rPr lang="it-IT" sz="1200" b="0" i="1" dirty="0" smtClean="0">
                              <a:latin typeface="Cambria Math" panose="02040503050406030204" pitchFamily="18" charset="0"/>
                            </a:rPr>
                            <m:t>1,2</m:t>
                          </m:r>
                        </m:sub>
                      </m:sSub>
                    </m:oMath>
                  </m:oMathPara>
                </a14:m>
                <a:endParaRPr lang="it-IT" sz="1200" dirty="0">
                  <a:latin typeface="Baskerville Old Face" panose="02020602080505020303" pitchFamily="18" charset="0"/>
                </a:endParaRPr>
              </a:p>
            </p:txBody>
          </p:sp>
        </mc:Choice>
        <mc:Fallback xmlns="">
          <p:sp>
            <p:nvSpPr>
              <p:cNvPr id="63" name="CasellaDiTesto 62">
                <a:extLst>
                  <a:ext uri="{FF2B5EF4-FFF2-40B4-BE49-F238E27FC236}">
                    <a16:creationId xmlns:a16="http://schemas.microsoft.com/office/drawing/2014/main" id="{D4494BF9-CA9C-42AB-8A60-0CE5707EA6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3342" y="3071959"/>
                <a:ext cx="585926" cy="284084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solidFill>
                  <a:schemeClr val="bg2">
                    <a:lumMod val="25000"/>
                  </a:schemeClr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CasellaDiTesto 63">
                <a:extLst>
                  <a:ext uri="{FF2B5EF4-FFF2-40B4-BE49-F238E27FC236}">
                    <a16:creationId xmlns:a16="http://schemas.microsoft.com/office/drawing/2014/main" id="{8E433366-F5EB-46D5-BA45-8A07B4B18688}"/>
                  </a:ext>
                </a:extLst>
              </p:cNvPr>
              <p:cNvSpPr txBox="1"/>
              <p:nvPr/>
            </p:nvSpPr>
            <p:spPr>
              <a:xfrm>
                <a:off x="5049260" y="3550799"/>
                <a:ext cx="585926" cy="28408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bg2">
                    <a:lumMod val="2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2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200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it-IT" sz="12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b>
                          <m:r>
                            <a:rPr lang="it-IT" sz="1200" b="0" i="1" dirty="0" smtClean="0">
                              <a:latin typeface="Cambria Math" panose="02040503050406030204" pitchFamily="18" charset="0"/>
                            </a:rPr>
                            <m:t>1,2</m:t>
                          </m:r>
                        </m:sub>
                      </m:sSub>
                    </m:oMath>
                  </m:oMathPara>
                </a14:m>
                <a:endParaRPr lang="it-IT" sz="1200" dirty="0">
                  <a:latin typeface="Baskerville Old Face" panose="02020602080505020303" pitchFamily="18" charset="0"/>
                </a:endParaRPr>
              </a:p>
            </p:txBody>
          </p:sp>
        </mc:Choice>
        <mc:Fallback xmlns="">
          <p:sp>
            <p:nvSpPr>
              <p:cNvPr id="64" name="CasellaDiTesto 63">
                <a:extLst>
                  <a:ext uri="{FF2B5EF4-FFF2-40B4-BE49-F238E27FC236}">
                    <a16:creationId xmlns:a16="http://schemas.microsoft.com/office/drawing/2014/main" id="{8E433366-F5EB-46D5-BA45-8A07B4B186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9260" y="3550799"/>
                <a:ext cx="585926" cy="284084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>
                <a:solidFill>
                  <a:schemeClr val="bg2">
                    <a:lumMod val="25000"/>
                  </a:schemeClr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CasellaDiTesto 64">
                <a:extLst>
                  <a:ext uri="{FF2B5EF4-FFF2-40B4-BE49-F238E27FC236}">
                    <a16:creationId xmlns:a16="http://schemas.microsoft.com/office/drawing/2014/main" id="{A4C4EA1E-8F2E-4393-83C9-5D374FB8B6DB}"/>
                  </a:ext>
                </a:extLst>
              </p:cNvPr>
              <p:cNvSpPr txBox="1"/>
              <p:nvPr/>
            </p:nvSpPr>
            <p:spPr>
              <a:xfrm>
                <a:off x="5058138" y="4029639"/>
                <a:ext cx="585926" cy="28408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bg2">
                    <a:lumMod val="2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2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200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it-IT" sz="12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  <m:sub>
                          <m:r>
                            <a:rPr lang="it-IT" sz="1200" b="0" i="1" dirty="0" smtClean="0">
                              <a:latin typeface="Cambria Math" panose="02040503050406030204" pitchFamily="18" charset="0"/>
                            </a:rPr>
                            <m:t>1,2</m:t>
                          </m:r>
                        </m:sub>
                      </m:sSub>
                    </m:oMath>
                  </m:oMathPara>
                </a14:m>
                <a:endParaRPr lang="it-IT" sz="1200" dirty="0">
                  <a:latin typeface="Baskerville Old Face" panose="02020602080505020303" pitchFamily="18" charset="0"/>
                </a:endParaRPr>
              </a:p>
            </p:txBody>
          </p:sp>
        </mc:Choice>
        <mc:Fallback xmlns="">
          <p:sp>
            <p:nvSpPr>
              <p:cNvPr id="65" name="CasellaDiTesto 64">
                <a:extLst>
                  <a:ext uri="{FF2B5EF4-FFF2-40B4-BE49-F238E27FC236}">
                    <a16:creationId xmlns:a16="http://schemas.microsoft.com/office/drawing/2014/main" id="{A4C4EA1E-8F2E-4393-83C9-5D374FB8B6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8138" y="4029639"/>
                <a:ext cx="585926" cy="284084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>
                <a:solidFill>
                  <a:schemeClr val="bg2">
                    <a:lumMod val="25000"/>
                  </a:schemeClr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CasellaDiTesto 65">
                <a:extLst>
                  <a:ext uri="{FF2B5EF4-FFF2-40B4-BE49-F238E27FC236}">
                    <a16:creationId xmlns:a16="http://schemas.microsoft.com/office/drawing/2014/main" id="{ADCBA996-28B2-475D-8987-1F03DEE61890}"/>
                  </a:ext>
                </a:extLst>
              </p:cNvPr>
              <p:cNvSpPr txBox="1"/>
              <p:nvPr/>
            </p:nvSpPr>
            <p:spPr>
              <a:xfrm>
                <a:off x="5058138" y="4690597"/>
                <a:ext cx="585926" cy="28408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bg2">
                    <a:lumMod val="2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2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200" b="0" i="1" dirty="0" smtClean="0">
                              <a:latin typeface="Cambria Math" panose="02040503050406030204" pitchFamily="18" charset="0"/>
                            </a:rPr>
                            <m:t>𝑦𝑘</m:t>
                          </m:r>
                        </m:e>
                        <m:sub>
                          <m:r>
                            <a:rPr lang="it-IT" sz="1200" b="0" i="1" dirty="0" smtClean="0">
                              <a:latin typeface="Cambria Math" panose="02040503050406030204" pitchFamily="18" charset="0"/>
                            </a:rPr>
                            <m:t>1,2</m:t>
                          </m:r>
                        </m:sub>
                      </m:sSub>
                    </m:oMath>
                  </m:oMathPara>
                </a14:m>
                <a:endParaRPr lang="it-IT" sz="1200" dirty="0">
                  <a:latin typeface="Baskerville Old Face" panose="02020602080505020303" pitchFamily="18" charset="0"/>
                </a:endParaRPr>
              </a:p>
            </p:txBody>
          </p:sp>
        </mc:Choice>
        <mc:Fallback xmlns="">
          <p:sp>
            <p:nvSpPr>
              <p:cNvPr id="66" name="CasellaDiTesto 65">
                <a:extLst>
                  <a:ext uri="{FF2B5EF4-FFF2-40B4-BE49-F238E27FC236}">
                    <a16:creationId xmlns:a16="http://schemas.microsoft.com/office/drawing/2014/main" id="{ADCBA996-28B2-475D-8987-1F03DEE618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8138" y="4690597"/>
                <a:ext cx="585926" cy="284084"/>
              </a:xfrm>
              <a:prstGeom prst="rect">
                <a:avLst/>
              </a:prstGeom>
              <a:blipFill>
                <a:blip r:embed="rId18"/>
                <a:stretch>
                  <a:fillRect b="-2041"/>
                </a:stretch>
              </a:blipFill>
              <a:ln>
                <a:solidFill>
                  <a:schemeClr val="bg2">
                    <a:lumMod val="25000"/>
                  </a:schemeClr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CasellaDiTesto 66">
                <a:extLst>
                  <a:ext uri="{FF2B5EF4-FFF2-40B4-BE49-F238E27FC236}">
                    <a16:creationId xmlns:a16="http://schemas.microsoft.com/office/drawing/2014/main" id="{A4D5F422-2360-473C-B7E2-1256E5F46996}"/>
                  </a:ext>
                </a:extLst>
              </p:cNvPr>
              <p:cNvSpPr txBox="1"/>
              <p:nvPr/>
            </p:nvSpPr>
            <p:spPr>
              <a:xfrm>
                <a:off x="5058138" y="4344780"/>
                <a:ext cx="585926" cy="28408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200" i="1" dirty="0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it-IT" sz="1200" dirty="0">
                  <a:latin typeface="Baskerville Old Face" panose="02020602080505020303" pitchFamily="18" charset="0"/>
                </a:endParaRPr>
              </a:p>
            </p:txBody>
          </p:sp>
        </mc:Choice>
        <mc:Fallback xmlns="">
          <p:sp>
            <p:nvSpPr>
              <p:cNvPr id="67" name="CasellaDiTesto 66">
                <a:extLst>
                  <a:ext uri="{FF2B5EF4-FFF2-40B4-BE49-F238E27FC236}">
                    <a16:creationId xmlns:a16="http://schemas.microsoft.com/office/drawing/2014/main" id="{A4D5F422-2360-473C-B7E2-1256E5F469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8138" y="4344780"/>
                <a:ext cx="585926" cy="28408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CasellaDiTesto 67">
                <a:extLst>
                  <a:ext uri="{FF2B5EF4-FFF2-40B4-BE49-F238E27FC236}">
                    <a16:creationId xmlns:a16="http://schemas.microsoft.com/office/drawing/2014/main" id="{0B3E470F-9715-4E62-AABF-F34A62F2A729}"/>
                  </a:ext>
                </a:extLst>
              </p:cNvPr>
              <p:cNvSpPr txBox="1"/>
              <p:nvPr/>
            </p:nvSpPr>
            <p:spPr>
              <a:xfrm>
                <a:off x="5735802" y="3071959"/>
                <a:ext cx="585926" cy="28408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bg2">
                    <a:lumMod val="2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2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200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it-IT" sz="12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  <m:sub>
                          <m:r>
                            <a:rPr lang="it-IT" sz="1200" b="0" i="1" dirty="0" smtClean="0">
                              <a:latin typeface="Cambria Math" panose="02040503050406030204" pitchFamily="18" charset="0"/>
                            </a:rPr>
                            <m:t>2,2</m:t>
                          </m:r>
                        </m:sub>
                      </m:sSub>
                    </m:oMath>
                  </m:oMathPara>
                </a14:m>
                <a:endParaRPr lang="it-IT" sz="1200" dirty="0">
                  <a:latin typeface="Baskerville Old Face" panose="02020602080505020303" pitchFamily="18" charset="0"/>
                </a:endParaRPr>
              </a:p>
            </p:txBody>
          </p:sp>
        </mc:Choice>
        <mc:Fallback xmlns="">
          <p:sp>
            <p:nvSpPr>
              <p:cNvPr id="68" name="CasellaDiTesto 67">
                <a:extLst>
                  <a:ext uri="{FF2B5EF4-FFF2-40B4-BE49-F238E27FC236}">
                    <a16:creationId xmlns:a16="http://schemas.microsoft.com/office/drawing/2014/main" id="{0B3E470F-9715-4E62-AABF-F34A62F2A7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5802" y="3071959"/>
                <a:ext cx="585926" cy="284084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  <a:ln>
                <a:solidFill>
                  <a:schemeClr val="bg2">
                    <a:lumMod val="25000"/>
                  </a:schemeClr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CasellaDiTesto 68">
                <a:extLst>
                  <a:ext uri="{FF2B5EF4-FFF2-40B4-BE49-F238E27FC236}">
                    <a16:creationId xmlns:a16="http://schemas.microsoft.com/office/drawing/2014/main" id="{7684BA75-CC73-4882-92C4-5CA4B1CF394B}"/>
                  </a:ext>
                </a:extLst>
              </p:cNvPr>
              <p:cNvSpPr txBox="1"/>
              <p:nvPr/>
            </p:nvSpPr>
            <p:spPr>
              <a:xfrm>
                <a:off x="5741720" y="3550799"/>
                <a:ext cx="585926" cy="28408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bg2">
                    <a:lumMod val="2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2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200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it-IT" sz="12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b>
                          <m:r>
                            <a:rPr lang="it-IT" sz="1200" b="0" i="1" dirty="0" smtClean="0">
                              <a:latin typeface="Cambria Math" panose="02040503050406030204" pitchFamily="18" charset="0"/>
                            </a:rPr>
                            <m:t>2,2</m:t>
                          </m:r>
                        </m:sub>
                      </m:sSub>
                    </m:oMath>
                  </m:oMathPara>
                </a14:m>
                <a:endParaRPr lang="it-IT" sz="1200" dirty="0">
                  <a:latin typeface="Baskerville Old Face" panose="02020602080505020303" pitchFamily="18" charset="0"/>
                </a:endParaRPr>
              </a:p>
            </p:txBody>
          </p:sp>
        </mc:Choice>
        <mc:Fallback xmlns="">
          <p:sp>
            <p:nvSpPr>
              <p:cNvPr id="69" name="CasellaDiTesto 68">
                <a:extLst>
                  <a:ext uri="{FF2B5EF4-FFF2-40B4-BE49-F238E27FC236}">
                    <a16:creationId xmlns:a16="http://schemas.microsoft.com/office/drawing/2014/main" id="{7684BA75-CC73-4882-92C4-5CA4B1CF39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1720" y="3550799"/>
                <a:ext cx="585926" cy="284084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  <a:ln>
                <a:solidFill>
                  <a:schemeClr val="bg2">
                    <a:lumMod val="25000"/>
                  </a:schemeClr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CasellaDiTesto 69">
                <a:extLst>
                  <a:ext uri="{FF2B5EF4-FFF2-40B4-BE49-F238E27FC236}">
                    <a16:creationId xmlns:a16="http://schemas.microsoft.com/office/drawing/2014/main" id="{34E74801-6F15-4F46-939F-35EB99A5B0DA}"/>
                  </a:ext>
                </a:extLst>
              </p:cNvPr>
              <p:cNvSpPr txBox="1"/>
              <p:nvPr/>
            </p:nvSpPr>
            <p:spPr>
              <a:xfrm>
                <a:off x="5750598" y="4029639"/>
                <a:ext cx="585926" cy="28408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bg2">
                    <a:lumMod val="2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2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200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it-IT" sz="12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  <m:sub>
                          <m:r>
                            <a:rPr lang="it-IT" sz="1200" b="0" i="1" dirty="0" smtClean="0">
                              <a:latin typeface="Cambria Math" panose="02040503050406030204" pitchFamily="18" charset="0"/>
                            </a:rPr>
                            <m:t>2,2</m:t>
                          </m:r>
                        </m:sub>
                      </m:sSub>
                    </m:oMath>
                  </m:oMathPara>
                </a14:m>
                <a:endParaRPr lang="it-IT" sz="1200" dirty="0">
                  <a:latin typeface="Baskerville Old Face" panose="02020602080505020303" pitchFamily="18" charset="0"/>
                </a:endParaRPr>
              </a:p>
            </p:txBody>
          </p:sp>
        </mc:Choice>
        <mc:Fallback xmlns="">
          <p:sp>
            <p:nvSpPr>
              <p:cNvPr id="70" name="CasellaDiTesto 69">
                <a:extLst>
                  <a:ext uri="{FF2B5EF4-FFF2-40B4-BE49-F238E27FC236}">
                    <a16:creationId xmlns:a16="http://schemas.microsoft.com/office/drawing/2014/main" id="{34E74801-6F15-4F46-939F-35EB99A5B0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0598" y="4029639"/>
                <a:ext cx="585926" cy="284084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  <a:ln>
                <a:solidFill>
                  <a:schemeClr val="bg2">
                    <a:lumMod val="25000"/>
                  </a:schemeClr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CasellaDiTesto 70">
                <a:extLst>
                  <a:ext uri="{FF2B5EF4-FFF2-40B4-BE49-F238E27FC236}">
                    <a16:creationId xmlns:a16="http://schemas.microsoft.com/office/drawing/2014/main" id="{41209C4C-170E-4F0A-9A7B-F51238AF16E1}"/>
                  </a:ext>
                </a:extLst>
              </p:cNvPr>
              <p:cNvSpPr txBox="1"/>
              <p:nvPr/>
            </p:nvSpPr>
            <p:spPr>
              <a:xfrm>
                <a:off x="5750598" y="4690597"/>
                <a:ext cx="585926" cy="28408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bg2">
                    <a:lumMod val="2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2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200" b="0" i="1" dirty="0" smtClean="0">
                              <a:latin typeface="Cambria Math" panose="02040503050406030204" pitchFamily="18" charset="0"/>
                            </a:rPr>
                            <m:t>𝑦𝑘</m:t>
                          </m:r>
                        </m:e>
                        <m:sub>
                          <m:r>
                            <a:rPr lang="it-IT" sz="1200" b="0" i="1" dirty="0" smtClean="0">
                              <a:latin typeface="Cambria Math" panose="02040503050406030204" pitchFamily="18" charset="0"/>
                            </a:rPr>
                            <m:t>2,2</m:t>
                          </m:r>
                        </m:sub>
                      </m:sSub>
                    </m:oMath>
                  </m:oMathPara>
                </a14:m>
                <a:endParaRPr lang="it-IT" sz="1200" dirty="0">
                  <a:latin typeface="Baskerville Old Face" panose="02020602080505020303" pitchFamily="18" charset="0"/>
                </a:endParaRPr>
              </a:p>
            </p:txBody>
          </p:sp>
        </mc:Choice>
        <mc:Fallback xmlns="">
          <p:sp>
            <p:nvSpPr>
              <p:cNvPr id="71" name="CasellaDiTesto 70">
                <a:extLst>
                  <a:ext uri="{FF2B5EF4-FFF2-40B4-BE49-F238E27FC236}">
                    <a16:creationId xmlns:a16="http://schemas.microsoft.com/office/drawing/2014/main" id="{41209C4C-170E-4F0A-9A7B-F51238AF16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0598" y="4690597"/>
                <a:ext cx="585926" cy="284084"/>
              </a:xfrm>
              <a:prstGeom prst="rect">
                <a:avLst/>
              </a:prstGeom>
              <a:blipFill>
                <a:blip r:embed="rId22"/>
                <a:stretch>
                  <a:fillRect b="-2041"/>
                </a:stretch>
              </a:blipFill>
              <a:ln>
                <a:solidFill>
                  <a:schemeClr val="bg2">
                    <a:lumMod val="25000"/>
                  </a:schemeClr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CasellaDiTesto 71">
                <a:extLst>
                  <a:ext uri="{FF2B5EF4-FFF2-40B4-BE49-F238E27FC236}">
                    <a16:creationId xmlns:a16="http://schemas.microsoft.com/office/drawing/2014/main" id="{90D98F37-EAF4-4486-8999-8365F354D9DF}"/>
                  </a:ext>
                </a:extLst>
              </p:cNvPr>
              <p:cNvSpPr txBox="1"/>
              <p:nvPr/>
            </p:nvSpPr>
            <p:spPr>
              <a:xfrm>
                <a:off x="5750598" y="4344780"/>
                <a:ext cx="585926" cy="28408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200" i="1" dirty="0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it-IT" sz="1200" dirty="0">
                  <a:latin typeface="Baskerville Old Face" panose="02020602080505020303" pitchFamily="18" charset="0"/>
                </a:endParaRPr>
              </a:p>
            </p:txBody>
          </p:sp>
        </mc:Choice>
        <mc:Fallback xmlns="">
          <p:sp>
            <p:nvSpPr>
              <p:cNvPr id="72" name="CasellaDiTesto 71">
                <a:extLst>
                  <a:ext uri="{FF2B5EF4-FFF2-40B4-BE49-F238E27FC236}">
                    <a16:creationId xmlns:a16="http://schemas.microsoft.com/office/drawing/2014/main" id="{90D98F37-EAF4-4486-8999-8365F354D9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0598" y="4344780"/>
                <a:ext cx="585926" cy="28408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CasellaDiTesto 72">
                <a:extLst>
                  <a:ext uri="{FF2B5EF4-FFF2-40B4-BE49-F238E27FC236}">
                    <a16:creationId xmlns:a16="http://schemas.microsoft.com/office/drawing/2014/main" id="{A822CB7E-D4EF-48DC-AE59-61D928B56E4D}"/>
                  </a:ext>
                </a:extLst>
              </p:cNvPr>
              <p:cNvSpPr txBox="1"/>
              <p:nvPr/>
            </p:nvSpPr>
            <p:spPr>
              <a:xfrm>
                <a:off x="6626526" y="3073767"/>
                <a:ext cx="585926" cy="28408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bg2">
                    <a:lumMod val="2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2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200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it-IT" sz="12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  <m:sub>
                          <m:r>
                            <a:rPr lang="it-IT" sz="1200" b="0" i="1" dirty="0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it-IT" sz="1200" b="0" i="1" dirty="0" smtClean="0">
                              <a:latin typeface="Cambria Math" panose="02040503050406030204" pitchFamily="18" charset="0"/>
                            </a:rPr>
                            <m:t>,2</m:t>
                          </m:r>
                        </m:sub>
                      </m:sSub>
                    </m:oMath>
                  </m:oMathPara>
                </a14:m>
                <a:endParaRPr lang="it-IT" sz="1200" dirty="0">
                  <a:latin typeface="Baskerville Old Face" panose="02020602080505020303" pitchFamily="18" charset="0"/>
                </a:endParaRPr>
              </a:p>
            </p:txBody>
          </p:sp>
        </mc:Choice>
        <mc:Fallback xmlns="">
          <p:sp>
            <p:nvSpPr>
              <p:cNvPr id="73" name="CasellaDiTesto 72">
                <a:extLst>
                  <a:ext uri="{FF2B5EF4-FFF2-40B4-BE49-F238E27FC236}">
                    <a16:creationId xmlns:a16="http://schemas.microsoft.com/office/drawing/2014/main" id="{A822CB7E-D4EF-48DC-AE59-61D928B56E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6526" y="3073767"/>
                <a:ext cx="585926" cy="284084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  <a:ln>
                <a:solidFill>
                  <a:schemeClr val="bg2">
                    <a:lumMod val="25000"/>
                  </a:schemeClr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CasellaDiTesto 73">
                <a:extLst>
                  <a:ext uri="{FF2B5EF4-FFF2-40B4-BE49-F238E27FC236}">
                    <a16:creationId xmlns:a16="http://schemas.microsoft.com/office/drawing/2014/main" id="{C9E177C9-AF00-400D-8DD7-55BA96DC1084}"/>
                  </a:ext>
                </a:extLst>
              </p:cNvPr>
              <p:cNvSpPr txBox="1"/>
              <p:nvPr/>
            </p:nvSpPr>
            <p:spPr>
              <a:xfrm>
                <a:off x="6632444" y="3552607"/>
                <a:ext cx="585926" cy="28408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bg2">
                    <a:lumMod val="2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2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200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it-IT" sz="12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b>
                          <m:r>
                            <a:rPr lang="it-IT" sz="1200" b="0" i="1" dirty="0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it-IT" sz="1200" b="0" i="1" dirty="0" smtClean="0">
                              <a:latin typeface="Cambria Math" panose="02040503050406030204" pitchFamily="18" charset="0"/>
                            </a:rPr>
                            <m:t>,2</m:t>
                          </m:r>
                        </m:sub>
                      </m:sSub>
                    </m:oMath>
                  </m:oMathPara>
                </a14:m>
                <a:endParaRPr lang="it-IT" sz="1200" dirty="0">
                  <a:latin typeface="Baskerville Old Face" panose="02020602080505020303" pitchFamily="18" charset="0"/>
                </a:endParaRPr>
              </a:p>
            </p:txBody>
          </p:sp>
        </mc:Choice>
        <mc:Fallback xmlns="">
          <p:sp>
            <p:nvSpPr>
              <p:cNvPr id="74" name="CasellaDiTesto 73">
                <a:extLst>
                  <a:ext uri="{FF2B5EF4-FFF2-40B4-BE49-F238E27FC236}">
                    <a16:creationId xmlns:a16="http://schemas.microsoft.com/office/drawing/2014/main" id="{C9E177C9-AF00-400D-8DD7-55BA96DC10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2444" y="3552607"/>
                <a:ext cx="585926" cy="284084"/>
              </a:xfrm>
              <a:prstGeom prst="rect">
                <a:avLst/>
              </a:prstGeom>
              <a:blipFill>
                <a:blip r:embed="rId24"/>
                <a:stretch>
                  <a:fillRect b="-2083"/>
                </a:stretch>
              </a:blipFill>
              <a:ln>
                <a:solidFill>
                  <a:schemeClr val="bg2">
                    <a:lumMod val="25000"/>
                  </a:schemeClr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CasellaDiTesto 74">
                <a:extLst>
                  <a:ext uri="{FF2B5EF4-FFF2-40B4-BE49-F238E27FC236}">
                    <a16:creationId xmlns:a16="http://schemas.microsoft.com/office/drawing/2014/main" id="{C8B59A65-8DFF-4FF4-95A6-C2C167743B09}"/>
                  </a:ext>
                </a:extLst>
              </p:cNvPr>
              <p:cNvSpPr txBox="1"/>
              <p:nvPr/>
            </p:nvSpPr>
            <p:spPr>
              <a:xfrm>
                <a:off x="6641322" y="4031447"/>
                <a:ext cx="585926" cy="28408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bg2">
                    <a:lumMod val="2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2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200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it-IT" sz="12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  <m:sub>
                          <m:r>
                            <a:rPr lang="it-IT" sz="1200" b="0" i="1" dirty="0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it-IT" sz="1200" b="0" i="1" dirty="0" smtClean="0">
                              <a:latin typeface="Cambria Math" panose="02040503050406030204" pitchFamily="18" charset="0"/>
                            </a:rPr>
                            <m:t>,2</m:t>
                          </m:r>
                        </m:sub>
                      </m:sSub>
                    </m:oMath>
                  </m:oMathPara>
                </a14:m>
                <a:endParaRPr lang="it-IT" sz="1200" dirty="0">
                  <a:latin typeface="Baskerville Old Face" panose="02020602080505020303" pitchFamily="18" charset="0"/>
                </a:endParaRPr>
              </a:p>
            </p:txBody>
          </p:sp>
        </mc:Choice>
        <mc:Fallback xmlns="">
          <p:sp>
            <p:nvSpPr>
              <p:cNvPr id="75" name="CasellaDiTesto 74">
                <a:extLst>
                  <a:ext uri="{FF2B5EF4-FFF2-40B4-BE49-F238E27FC236}">
                    <a16:creationId xmlns:a16="http://schemas.microsoft.com/office/drawing/2014/main" id="{C8B59A65-8DFF-4FF4-95A6-C2C167743B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1322" y="4031447"/>
                <a:ext cx="585926" cy="284084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  <a:ln>
                <a:solidFill>
                  <a:schemeClr val="bg2">
                    <a:lumMod val="25000"/>
                  </a:schemeClr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CasellaDiTesto 75">
                <a:extLst>
                  <a:ext uri="{FF2B5EF4-FFF2-40B4-BE49-F238E27FC236}">
                    <a16:creationId xmlns:a16="http://schemas.microsoft.com/office/drawing/2014/main" id="{73C8900D-CDEA-4FC5-9F0B-5AFCA638A475}"/>
                  </a:ext>
                </a:extLst>
              </p:cNvPr>
              <p:cNvSpPr txBox="1"/>
              <p:nvPr/>
            </p:nvSpPr>
            <p:spPr>
              <a:xfrm>
                <a:off x="6641322" y="4692405"/>
                <a:ext cx="585926" cy="28408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bg2">
                    <a:lumMod val="2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2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200" b="0" i="1" dirty="0" smtClean="0">
                              <a:latin typeface="Cambria Math" panose="02040503050406030204" pitchFamily="18" charset="0"/>
                            </a:rPr>
                            <m:t>𝑦𝑘</m:t>
                          </m:r>
                        </m:e>
                        <m:sub>
                          <m:r>
                            <a:rPr lang="it-IT" sz="1200" b="0" i="1" dirty="0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it-IT" sz="1200" b="0" i="1" dirty="0" smtClean="0">
                              <a:latin typeface="Cambria Math" panose="02040503050406030204" pitchFamily="18" charset="0"/>
                            </a:rPr>
                            <m:t>,2</m:t>
                          </m:r>
                        </m:sub>
                      </m:sSub>
                    </m:oMath>
                  </m:oMathPara>
                </a14:m>
                <a:endParaRPr lang="it-IT" sz="1200" dirty="0">
                  <a:latin typeface="Baskerville Old Face" panose="02020602080505020303" pitchFamily="18" charset="0"/>
                </a:endParaRPr>
              </a:p>
            </p:txBody>
          </p:sp>
        </mc:Choice>
        <mc:Fallback xmlns="">
          <p:sp>
            <p:nvSpPr>
              <p:cNvPr id="76" name="CasellaDiTesto 75">
                <a:extLst>
                  <a:ext uri="{FF2B5EF4-FFF2-40B4-BE49-F238E27FC236}">
                    <a16:creationId xmlns:a16="http://schemas.microsoft.com/office/drawing/2014/main" id="{73C8900D-CDEA-4FC5-9F0B-5AFCA638A4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1322" y="4692405"/>
                <a:ext cx="585926" cy="284084"/>
              </a:xfrm>
              <a:prstGeom prst="rect">
                <a:avLst/>
              </a:prstGeom>
              <a:blipFill>
                <a:blip r:embed="rId26"/>
                <a:stretch>
                  <a:fillRect b="-2083"/>
                </a:stretch>
              </a:blipFill>
              <a:ln>
                <a:solidFill>
                  <a:schemeClr val="bg2">
                    <a:lumMod val="25000"/>
                  </a:schemeClr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CasellaDiTesto 76">
                <a:extLst>
                  <a:ext uri="{FF2B5EF4-FFF2-40B4-BE49-F238E27FC236}">
                    <a16:creationId xmlns:a16="http://schemas.microsoft.com/office/drawing/2014/main" id="{8248F4F0-97CD-43D3-91FF-F8CE9C765AFB}"/>
                  </a:ext>
                </a:extLst>
              </p:cNvPr>
              <p:cNvSpPr txBox="1"/>
              <p:nvPr/>
            </p:nvSpPr>
            <p:spPr>
              <a:xfrm>
                <a:off x="6641322" y="4346588"/>
                <a:ext cx="585926" cy="28408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200" i="1" dirty="0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it-IT" sz="1200" dirty="0">
                  <a:latin typeface="Baskerville Old Face" panose="02020602080505020303" pitchFamily="18" charset="0"/>
                </a:endParaRPr>
              </a:p>
            </p:txBody>
          </p:sp>
        </mc:Choice>
        <mc:Fallback xmlns="">
          <p:sp>
            <p:nvSpPr>
              <p:cNvPr id="77" name="CasellaDiTesto 76">
                <a:extLst>
                  <a:ext uri="{FF2B5EF4-FFF2-40B4-BE49-F238E27FC236}">
                    <a16:creationId xmlns:a16="http://schemas.microsoft.com/office/drawing/2014/main" id="{8248F4F0-97CD-43D3-91FF-F8CE9C765A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1322" y="4346588"/>
                <a:ext cx="585926" cy="284084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CasellaDiTesto 77">
                <a:extLst>
                  <a:ext uri="{FF2B5EF4-FFF2-40B4-BE49-F238E27FC236}">
                    <a16:creationId xmlns:a16="http://schemas.microsoft.com/office/drawing/2014/main" id="{D60A7DAD-8AFB-44C5-9A8A-016763CC183F}"/>
                  </a:ext>
                </a:extLst>
              </p:cNvPr>
              <p:cNvSpPr txBox="1"/>
              <p:nvPr/>
            </p:nvSpPr>
            <p:spPr>
              <a:xfrm>
                <a:off x="8194914" y="3071959"/>
                <a:ext cx="585926" cy="289951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bg2">
                    <a:lumMod val="2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2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200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it-IT" sz="12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  <m:sub>
                          <m:r>
                            <a:rPr lang="it-IT" sz="1200" b="0" i="1" dirty="0" smtClean="0"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it-IT" sz="1200" b="0" i="1" dirty="0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sub>
                      </m:sSub>
                    </m:oMath>
                  </m:oMathPara>
                </a14:m>
                <a:endParaRPr lang="it-IT" sz="1200" dirty="0">
                  <a:latin typeface="Baskerville Old Face" panose="02020602080505020303" pitchFamily="18" charset="0"/>
                </a:endParaRPr>
              </a:p>
            </p:txBody>
          </p:sp>
        </mc:Choice>
        <mc:Fallback xmlns="">
          <p:sp>
            <p:nvSpPr>
              <p:cNvPr id="78" name="CasellaDiTesto 77">
                <a:extLst>
                  <a:ext uri="{FF2B5EF4-FFF2-40B4-BE49-F238E27FC236}">
                    <a16:creationId xmlns:a16="http://schemas.microsoft.com/office/drawing/2014/main" id="{D60A7DAD-8AFB-44C5-9A8A-016763CC18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4914" y="3071959"/>
                <a:ext cx="585926" cy="289951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  <a:ln>
                <a:solidFill>
                  <a:schemeClr val="bg2">
                    <a:lumMod val="25000"/>
                  </a:schemeClr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CasellaDiTesto 78">
                <a:extLst>
                  <a:ext uri="{FF2B5EF4-FFF2-40B4-BE49-F238E27FC236}">
                    <a16:creationId xmlns:a16="http://schemas.microsoft.com/office/drawing/2014/main" id="{6CB6E7F3-3F07-426C-8444-DBC26D54F290}"/>
                  </a:ext>
                </a:extLst>
              </p:cNvPr>
              <p:cNvSpPr txBox="1"/>
              <p:nvPr/>
            </p:nvSpPr>
            <p:spPr>
              <a:xfrm>
                <a:off x="8200832" y="3550799"/>
                <a:ext cx="585926" cy="289951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bg2">
                    <a:lumMod val="2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2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200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it-IT" sz="12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b>
                          <m:r>
                            <a:rPr lang="it-IT" sz="1200" b="0" i="1" dirty="0" smtClean="0"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it-IT" sz="1200" b="0" i="1" dirty="0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sub>
                      </m:sSub>
                    </m:oMath>
                  </m:oMathPara>
                </a14:m>
                <a:endParaRPr lang="it-IT" sz="1200" dirty="0">
                  <a:latin typeface="Baskerville Old Face" panose="02020602080505020303" pitchFamily="18" charset="0"/>
                </a:endParaRPr>
              </a:p>
            </p:txBody>
          </p:sp>
        </mc:Choice>
        <mc:Fallback xmlns="">
          <p:sp>
            <p:nvSpPr>
              <p:cNvPr id="79" name="CasellaDiTesto 78">
                <a:extLst>
                  <a:ext uri="{FF2B5EF4-FFF2-40B4-BE49-F238E27FC236}">
                    <a16:creationId xmlns:a16="http://schemas.microsoft.com/office/drawing/2014/main" id="{6CB6E7F3-3F07-426C-8444-DBC26D54F2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0832" y="3550799"/>
                <a:ext cx="585926" cy="289951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  <a:ln>
                <a:solidFill>
                  <a:schemeClr val="bg2">
                    <a:lumMod val="25000"/>
                  </a:schemeClr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CasellaDiTesto 79">
                <a:extLst>
                  <a:ext uri="{FF2B5EF4-FFF2-40B4-BE49-F238E27FC236}">
                    <a16:creationId xmlns:a16="http://schemas.microsoft.com/office/drawing/2014/main" id="{353D2663-DC04-4CFF-9A9A-676499357BC2}"/>
                  </a:ext>
                </a:extLst>
              </p:cNvPr>
              <p:cNvSpPr txBox="1"/>
              <p:nvPr/>
            </p:nvSpPr>
            <p:spPr>
              <a:xfrm>
                <a:off x="8209710" y="4029639"/>
                <a:ext cx="585926" cy="289951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bg2">
                    <a:lumMod val="2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2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200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it-IT" sz="12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  <m:sub>
                          <m:r>
                            <a:rPr lang="it-IT" sz="1200" b="0" i="1" dirty="0" smtClean="0"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it-IT" sz="1200" b="0" i="1" dirty="0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sub>
                      </m:sSub>
                    </m:oMath>
                  </m:oMathPara>
                </a14:m>
                <a:endParaRPr lang="it-IT" sz="1200" dirty="0">
                  <a:latin typeface="Baskerville Old Face" panose="02020602080505020303" pitchFamily="18" charset="0"/>
                </a:endParaRPr>
              </a:p>
            </p:txBody>
          </p:sp>
        </mc:Choice>
        <mc:Fallback xmlns="">
          <p:sp>
            <p:nvSpPr>
              <p:cNvPr id="80" name="CasellaDiTesto 79">
                <a:extLst>
                  <a:ext uri="{FF2B5EF4-FFF2-40B4-BE49-F238E27FC236}">
                    <a16:creationId xmlns:a16="http://schemas.microsoft.com/office/drawing/2014/main" id="{353D2663-DC04-4CFF-9A9A-676499357B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9710" y="4029639"/>
                <a:ext cx="585926" cy="289951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  <a:ln>
                <a:solidFill>
                  <a:schemeClr val="bg2">
                    <a:lumMod val="25000"/>
                  </a:schemeClr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CasellaDiTesto 80">
                <a:extLst>
                  <a:ext uri="{FF2B5EF4-FFF2-40B4-BE49-F238E27FC236}">
                    <a16:creationId xmlns:a16="http://schemas.microsoft.com/office/drawing/2014/main" id="{1A2CE844-718D-489E-9BD1-304CA445CC0C}"/>
                  </a:ext>
                </a:extLst>
              </p:cNvPr>
              <p:cNvSpPr txBox="1"/>
              <p:nvPr/>
            </p:nvSpPr>
            <p:spPr>
              <a:xfrm>
                <a:off x="8209710" y="4690597"/>
                <a:ext cx="585926" cy="289951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bg2">
                    <a:lumMod val="2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2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200" b="0" i="1" dirty="0" smtClean="0">
                              <a:latin typeface="Cambria Math" panose="02040503050406030204" pitchFamily="18" charset="0"/>
                            </a:rPr>
                            <m:t>𝑦𝑘</m:t>
                          </m:r>
                        </m:e>
                        <m:sub>
                          <m:r>
                            <a:rPr lang="it-IT" sz="1200" b="0" i="1" dirty="0" smtClean="0"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it-IT" sz="1200" b="0" i="1" dirty="0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sub>
                      </m:sSub>
                    </m:oMath>
                  </m:oMathPara>
                </a14:m>
                <a:endParaRPr lang="it-IT" sz="1200" dirty="0">
                  <a:latin typeface="Baskerville Old Face" panose="02020602080505020303" pitchFamily="18" charset="0"/>
                </a:endParaRPr>
              </a:p>
            </p:txBody>
          </p:sp>
        </mc:Choice>
        <mc:Fallback xmlns="">
          <p:sp>
            <p:nvSpPr>
              <p:cNvPr id="81" name="CasellaDiTesto 80">
                <a:extLst>
                  <a:ext uri="{FF2B5EF4-FFF2-40B4-BE49-F238E27FC236}">
                    <a16:creationId xmlns:a16="http://schemas.microsoft.com/office/drawing/2014/main" id="{1A2CE844-718D-489E-9BD1-304CA445CC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9710" y="4690597"/>
                <a:ext cx="585926" cy="289951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  <a:ln>
                <a:solidFill>
                  <a:schemeClr val="bg2">
                    <a:lumMod val="25000"/>
                  </a:schemeClr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CasellaDiTesto 81">
                <a:extLst>
                  <a:ext uri="{FF2B5EF4-FFF2-40B4-BE49-F238E27FC236}">
                    <a16:creationId xmlns:a16="http://schemas.microsoft.com/office/drawing/2014/main" id="{94064F9C-FB4A-4701-9D91-F7E58E36B489}"/>
                  </a:ext>
                </a:extLst>
              </p:cNvPr>
              <p:cNvSpPr txBox="1"/>
              <p:nvPr/>
            </p:nvSpPr>
            <p:spPr>
              <a:xfrm>
                <a:off x="8209710" y="4344780"/>
                <a:ext cx="585926" cy="28408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200" i="1" dirty="0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it-IT" sz="1200" dirty="0">
                  <a:latin typeface="Baskerville Old Face" panose="02020602080505020303" pitchFamily="18" charset="0"/>
                </a:endParaRPr>
              </a:p>
            </p:txBody>
          </p:sp>
        </mc:Choice>
        <mc:Fallback xmlns="">
          <p:sp>
            <p:nvSpPr>
              <p:cNvPr id="82" name="CasellaDiTesto 81">
                <a:extLst>
                  <a:ext uri="{FF2B5EF4-FFF2-40B4-BE49-F238E27FC236}">
                    <a16:creationId xmlns:a16="http://schemas.microsoft.com/office/drawing/2014/main" id="{94064F9C-FB4A-4701-9D91-F7E58E36B4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9710" y="4344780"/>
                <a:ext cx="585926" cy="28408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CasellaDiTesto 82">
                <a:extLst>
                  <a:ext uri="{FF2B5EF4-FFF2-40B4-BE49-F238E27FC236}">
                    <a16:creationId xmlns:a16="http://schemas.microsoft.com/office/drawing/2014/main" id="{C5B736E5-FE39-437E-92ED-132C91C0335F}"/>
                  </a:ext>
                </a:extLst>
              </p:cNvPr>
              <p:cNvSpPr txBox="1"/>
              <p:nvPr/>
            </p:nvSpPr>
            <p:spPr>
              <a:xfrm>
                <a:off x="8887374" y="3071959"/>
                <a:ext cx="585926" cy="289951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bg2">
                    <a:lumMod val="2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2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200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it-IT" sz="12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  <m:sub>
                          <m:r>
                            <a:rPr lang="it-IT" sz="1200" b="0" i="1" dirty="0" smtClean="0">
                              <a:latin typeface="Cambria Math" panose="02040503050406030204" pitchFamily="18" charset="0"/>
                            </a:rPr>
                            <m:t>2,</m:t>
                          </m:r>
                          <m:r>
                            <a:rPr lang="it-IT" sz="1200" b="0" i="1" dirty="0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sub>
                      </m:sSub>
                    </m:oMath>
                  </m:oMathPara>
                </a14:m>
                <a:endParaRPr lang="it-IT" sz="1200" dirty="0">
                  <a:latin typeface="Baskerville Old Face" panose="02020602080505020303" pitchFamily="18" charset="0"/>
                </a:endParaRPr>
              </a:p>
            </p:txBody>
          </p:sp>
        </mc:Choice>
        <mc:Fallback xmlns="">
          <p:sp>
            <p:nvSpPr>
              <p:cNvPr id="83" name="CasellaDiTesto 82">
                <a:extLst>
                  <a:ext uri="{FF2B5EF4-FFF2-40B4-BE49-F238E27FC236}">
                    <a16:creationId xmlns:a16="http://schemas.microsoft.com/office/drawing/2014/main" id="{C5B736E5-FE39-437E-92ED-132C91C033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87374" y="3071959"/>
                <a:ext cx="585926" cy="289951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  <a:ln>
                <a:solidFill>
                  <a:schemeClr val="bg2">
                    <a:lumMod val="25000"/>
                  </a:schemeClr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CasellaDiTesto 83">
                <a:extLst>
                  <a:ext uri="{FF2B5EF4-FFF2-40B4-BE49-F238E27FC236}">
                    <a16:creationId xmlns:a16="http://schemas.microsoft.com/office/drawing/2014/main" id="{2C0D266F-3DEC-453B-90AF-6D0BD6F54A85}"/>
                  </a:ext>
                </a:extLst>
              </p:cNvPr>
              <p:cNvSpPr txBox="1"/>
              <p:nvPr/>
            </p:nvSpPr>
            <p:spPr>
              <a:xfrm>
                <a:off x="8893292" y="3550799"/>
                <a:ext cx="585926" cy="289951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bg2">
                    <a:lumMod val="2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2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200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it-IT" sz="12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b>
                          <m:r>
                            <a:rPr lang="it-IT" sz="1200" b="0" i="1" dirty="0" smtClean="0">
                              <a:latin typeface="Cambria Math" panose="02040503050406030204" pitchFamily="18" charset="0"/>
                            </a:rPr>
                            <m:t>2,</m:t>
                          </m:r>
                          <m:r>
                            <a:rPr lang="it-IT" sz="1200" b="0" i="1" dirty="0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sub>
                      </m:sSub>
                    </m:oMath>
                  </m:oMathPara>
                </a14:m>
                <a:endParaRPr lang="it-IT" sz="1200" dirty="0">
                  <a:latin typeface="Baskerville Old Face" panose="02020602080505020303" pitchFamily="18" charset="0"/>
                </a:endParaRPr>
              </a:p>
            </p:txBody>
          </p:sp>
        </mc:Choice>
        <mc:Fallback xmlns="">
          <p:sp>
            <p:nvSpPr>
              <p:cNvPr id="84" name="CasellaDiTesto 83">
                <a:extLst>
                  <a:ext uri="{FF2B5EF4-FFF2-40B4-BE49-F238E27FC236}">
                    <a16:creationId xmlns:a16="http://schemas.microsoft.com/office/drawing/2014/main" id="{2C0D266F-3DEC-453B-90AF-6D0BD6F54A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3292" y="3550799"/>
                <a:ext cx="585926" cy="289951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  <a:ln>
                <a:solidFill>
                  <a:schemeClr val="bg2">
                    <a:lumMod val="25000"/>
                  </a:schemeClr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CasellaDiTesto 84">
                <a:extLst>
                  <a:ext uri="{FF2B5EF4-FFF2-40B4-BE49-F238E27FC236}">
                    <a16:creationId xmlns:a16="http://schemas.microsoft.com/office/drawing/2014/main" id="{7C5699D5-A68D-4C2D-86CA-A441206D7B34}"/>
                  </a:ext>
                </a:extLst>
              </p:cNvPr>
              <p:cNvSpPr txBox="1"/>
              <p:nvPr/>
            </p:nvSpPr>
            <p:spPr>
              <a:xfrm>
                <a:off x="8902170" y="4029639"/>
                <a:ext cx="585926" cy="289951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bg2">
                    <a:lumMod val="2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2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200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it-IT" sz="12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  <m:sub>
                          <m:r>
                            <a:rPr lang="it-IT" sz="1200" b="0" i="1" dirty="0" smtClean="0">
                              <a:latin typeface="Cambria Math" panose="02040503050406030204" pitchFamily="18" charset="0"/>
                            </a:rPr>
                            <m:t>2,</m:t>
                          </m:r>
                          <m:r>
                            <a:rPr lang="it-IT" sz="1200" b="0" i="1" dirty="0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sub>
                      </m:sSub>
                    </m:oMath>
                  </m:oMathPara>
                </a14:m>
                <a:endParaRPr lang="it-IT" sz="1200" dirty="0">
                  <a:latin typeface="Baskerville Old Face" panose="02020602080505020303" pitchFamily="18" charset="0"/>
                </a:endParaRPr>
              </a:p>
            </p:txBody>
          </p:sp>
        </mc:Choice>
        <mc:Fallback xmlns="">
          <p:sp>
            <p:nvSpPr>
              <p:cNvPr id="85" name="CasellaDiTesto 84">
                <a:extLst>
                  <a:ext uri="{FF2B5EF4-FFF2-40B4-BE49-F238E27FC236}">
                    <a16:creationId xmlns:a16="http://schemas.microsoft.com/office/drawing/2014/main" id="{7C5699D5-A68D-4C2D-86CA-A441206D7B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2170" y="4029639"/>
                <a:ext cx="585926" cy="289951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  <a:ln>
                <a:solidFill>
                  <a:schemeClr val="bg2">
                    <a:lumMod val="25000"/>
                  </a:schemeClr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CasellaDiTesto 85">
                <a:extLst>
                  <a:ext uri="{FF2B5EF4-FFF2-40B4-BE49-F238E27FC236}">
                    <a16:creationId xmlns:a16="http://schemas.microsoft.com/office/drawing/2014/main" id="{1A6BF9FB-A394-40A8-A5DE-7A57C2C290DD}"/>
                  </a:ext>
                </a:extLst>
              </p:cNvPr>
              <p:cNvSpPr txBox="1"/>
              <p:nvPr/>
            </p:nvSpPr>
            <p:spPr>
              <a:xfrm>
                <a:off x="8902170" y="4690597"/>
                <a:ext cx="585926" cy="289951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bg2">
                    <a:lumMod val="2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2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200" b="0" i="1" dirty="0" smtClean="0">
                              <a:latin typeface="Cambria Math" panose="02040503050406030204" pitchFamily="18" charset="0"/>
                            </a:rPr>
                            <m:t>𝑦𝑘</m:t>
                          </m:r>
                        </m:e>
                        <m:sub>
                          <m:r>
                            <a:rPr lang="it-IT" sz="1200" b="0" i="1" dirty="0" smtClean="0">
                              <a:latin typeface="Cambria Math" panose="02040503050406030204" pitchFamily="18" charset="0"/>
                            </a:rPr>
                            <m:t>2,</m:t>
                          </m:r>
                          <m:r>
                            <a:rPr lang="it-IT" sz="1200" b="0" i="1" dirty="0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sub>
                      </m:sSub>
                    </m:oMath>
                  </m:oMathPara>
                </a14:m>
                <a:endParaRPr lang="it-IT" sz="1200" dirty="0">
                  <a:latin typeface="Baskerville Old Face" panose="02020602080505020303" pitchFamily="18" charset="0"/>
                </a:endParaRPr>
              </a:p>
            </p:txBody>
          </p:sp>
        </mc:Choice>
        <mc:Fallback xmlns="">
          <p:sp>
            <p:nvSpPr>
              <p:cNvPr id="86" name="CasellaDiTesto 85">
                <a:extLst>
                  <a:ext uri="{FF2B5EF4-FFF2-40B4-BE49-F238E27FC236}">
                    <a16:creationId xmlns:a16="http://schemas.microsoft.com/office/drawing/2014/main" id="{1A6BF9FB-A394-40A8-A5DE-7A57C2C290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2170" y="4690597"/>
                <a:ext cx="585926" cy="289951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  <a:ln>
                <a:solidFill>
                  <a:schemeClr val="bg2">
                    <a:lumMod val="25000"/>
                  </a:schemeClr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CasellaDiTesto 86">
                <a:extLst>
                  <a:ext uri="{FF2B5EF4-FFF2-40B4-BE49-F238E27FC236}">
                    <a16:creationId xmlns:a16="http://schemas.microsoft.com/office/drawing/2014/main" id="{57D27C6D-306C-407A-BAB7-B3F9CF3399A6}"/>
                  </a:ext>
                </a:extLst>
              </p:cNvPr>
              <p:cNvSpPr txBox="1"/>
              <p:nvPr/>
            </p:nvSpPr>
            <p:spPr>
              <a:xfrm>
                <a:off x="8902170" y="4344780"/>
                <a:ext cx="585926" cy="28408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200" i="1" dirty="0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it-IT" sz="1200" dirty="0">
                  <a:latin typeface="Baskerville Old Face" panose="02020602080505020303" pitchFamily="18" charset="0"/>
                </a:endParaRPr>
              </a:p>
            </p:txBody>
          </p:sp>
        </mc:Choice>
        <mc:Fallback xmlns="">
          <p:sp>
            <p:nvSpPr>
              <p:cNvPr id="87" name="CasellaDiTesto 86">
                <a:extLst>
                  <a:ext uri="{FF2B5EF4-FFF2-40B4-BE49-F238E27FC236}">
                    <a16:creationId xmlns:a16="http://schemas.microsoft.com/office/drawing/2014/main" id="{57D27C6D-306C-407A-BAB7-B3F9CF3399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2170" y="4344780"/>
                <a:ext cx="585926" cy="28408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CasellaDiTesto 87">
                <a:extLst>
                  <a:ext uri="{FF2B5EF4-FFF2-40B4-BE49-F238E27FC236}">
                    <a16:creationId xmlns:a16="http://schemas.microsoft.com/office/drawing/2014/main" id="{AC58FF20-9527-4148-8FE9-B650EC1BC17E}"/>
                  </a:ext>
                </a:extLst>
              </p:cNvPr>
              <p:cNvSpPr txBox="1"/>
              <p:nvPr/>
            </p:nvSpPr>
            <p:spPr>
              <a:xfrm>
                <a:off x="9778098" y="3073767"/>
                <a:ext cx="585926" cy="289951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bg2">
                    <a:lumMod val="2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2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200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it-IT" sz="12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  <m:sub>
                          <m:r>
                            <a:rPr lang="it-IT" sz="1200" b="0" i="1" dirty="0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it-IT" sz="1200" b="0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it-IT" sz="1200" b="0" i="1" dirty="0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sub>
                      </m:sSub>
                    </m:oMath>
                  </m:oMathPara>
                </a14:m>
                <a:endParaRPr lang="it-IT" sz="1200" dirty="0">
                  <a:latin typeface="Baskerville Old Face" panose="02020602080505020303" pitchFamily="18" charset="0"/>
                </a:endParaRPr>
              </a:p>
            </p:txBody>
          </p:sp>
        </mc:Choice>
        <mc:Fallback xmlns="">
          <p:sp>
            <p:nvSpPr>
              <p:cNvPr id="88" name="CasellaDiTesto 87">
                <a:extLst>
                  <a:ext uri="{FF2B5EF4-FFF2-40B4-BE49-F238E27FC236}">
                    <a16:creationId xmlns:a16="http://schemas.microsoft.com/office/drawing/2014/main" id="{AC58FF20-9527-4148-8FE9-B650EC1BC1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78098" y="3073767"/>
                <a:ext cx="585926" cy="289951"/>
              </a:xfrm>
              <a:prstGeom prst="rect">
                <a:avLst/>
              </a:prstGeom>
              <a:blipFill>
                <a:blip r:embed="rId36"/>
                <a:stretch>
                  <a:fillRect/>
                </a:stretch>
              </a:blipFill>
              <a:ln>
                <a:solidFill>
                  <a:schemeClr val="bg2">
                    <a:lumMod val="25000"/>
                  </a:schemeClr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CasellaDiTesto 88">
                <a:extLst>
                  <a:ext uri="{FF2B5EF4-FFF2-40B4-BE49-F238E27FC236}">
                    <a16:creationId xmlns:a16="http://schemas.microsoft.com/office/drawing/2014/main" id="{A75FB19D-B8CE-4CB9-8258-3862FE9E3FC3}"/>
                  </a:ext>
                </a:extLst>
              </p:cNvPr>
              <p:cNvSpPr txBox="1"/>
              <p:nvPr/>
            </p:nvSpPr>
            <p:spPr>
              <a:xfrm>
                <a:off x="9784016" y="3552607"/>
                <a:ext cx="585926" cy="289951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bg2">
                    <a:lumMod val="2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2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200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it-IT" sz="12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b>
                          <m:r>
                            <a:rPr lang="it-IT" sz="1200" b="0" i="1" dirty="0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it-IT" sz="1200" b="0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it-IT" sz="1200" b="0" i="1" dirty="0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sub>
                      </m:sSub>
                    </m:oMath>
                  </m:oMathPara>
                </a14:m>
                <a:endParaRPr lang="it-IT" sz="1200" dirty="0">
                  <a:latin typeface="Baskerville Old Face" panose="02020602080505020303" pitchFamily="18" charset="0"/>
                </a:endParaRPr>
              </a:p>
            </p:txBody>
          </p:sp>
        </mc:Choice>
        <mc:Fallback xmlns="">
          <p:sp>
            <p:nvSpPr>
              <p:cNvPr id="89" name="CasellaDiTesto 88">
                <a:extLst>
                  <a:ext uri="{FF2B5EF4-FFF2-40B4-BE49-F238E27FC236}">
                    <a16:creationId xmlns:a16="http://schemas.microsoft.com/office/drawing/2014/main" id="{A75FB19D-B8CE-4CB9-8258-3862FE9E3F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84016" y="3552607"/>
                <a:ext cx="585926" cy="289951"/>
              </a:xfrm>
              <a:prstGeom prst="rect">
                <a:avLst/>
              </a:prstGeom>
              <a:blipFill>
                <a:blip r:embed="rId37"/>
                <a:stretch>
                  <a:fillRect/>
                </a:stretch>
              </a:blipFill>
              <a:ln>
                <a:solidFill>
                  <a:schemeClr val="bg2">
                    <a:lumMod val="25000"/>
                  </a:schemeClr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CasellaDiTesto 89">
                <a:extLst>
                  <a:ext uri="{FF2B5EF4-FFF2-40B4-BE49-F238E27FC236}">
                    <a16:creationId xmlns:a16="http://schemas.microsoft.com/office/drawing/2014/main" id="{F9030470-93A4-4EE1-A6B9-F12FECD76BF4}"/>
                  </a:ext>
                </a:extLst>
              </p:cNvPr>
              <p:cNvSpPr txBox="1"/>
              <p:nvPr/>
            </p:nvSpPr>
            <p:spPr>
              <a:xfrm>
                <a:off x="9792894" y="4031447"/>
                <a:ext cx="585926" cy="289951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bg2">
                    <a:lumMod val="2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2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200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it-IT" sz="12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  <m:sub>
                          <m:r>
                            <a:rPr lang="it-IT" sz="1200" b="0" i="1" dirty="0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it-IT" sz="1200" b="0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it-IT" sz="1200" b="0" i="1" dirty="0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sub>
                      </m:sSub>
                    </m:oMath>
                  </m:oMathPara>
                </a14:m>
                <a:endParaRPr lang="it-IT" sz="1200" dirty="0">
                  <a:latin typeface="Baskerville Old Face" panose="02020602080505020303" pitchFamily="18" charset="0"/>
                </a:endParaRPr>
              </a:p>
            </p:txBody>
          </p:sp>
        </mc:Choice>
        <mc:Fallback xmlns="">
          <p:sp>
            <p:nvSpPr>
              <p:cNvPr id="90" name="CasellaDiTesto 89">
                <a:extLst>
                  <a:ext uri="{FF2B5EF4-FFF2-40B4-BE49-F238E27FC236}">
                    <a16:creationId xmlns:a16="http://schemas.microsoft.com/office/drawing/2014/main" id="{F9030470-93A4-4EE1-A6B9-F12FECD76B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92894" y="4031447"/>
                <a:ext cx="585926" cy="289951"/>
              </a:xfrm>
              <a:prstGeom prst="rect">
                <a:avLst/>
              </a:prstGeom>
              <a:blipFill>
                <a:blip r:embed="rId38"/>
                <a:stretch>
                  <a:fillRect/>
                </a:stretch>
              </a:blipFill>
              <a:ln>
                <a:solidFill>
                  <a:schemeClr val="bg2">
                    <a:lumMod val="25000"/>
                  </a:schemeClr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CasellaDiTesto 90">
                <a:extLst>
                  <a:ext uri="{FF2B5EF4-FFF2-40B4-BE49-F238E27FC236}">
                    <a16:creationId xmlns:a16="http://schemas.microsoft.com/office/drawing/2014/main" id="{DCBB1A38-D6D8-4965-BBD9-60A60C674F8B}"/>
                  </a:ext>
                </a:extLst>
              </p:cNvPr>
              <p:cNvSpPr txBox="1"/>
              <p:nvPr/>
            </p:nvSpPr>
            <p:spPr>
              <a:xfrm>
                <a:off x="9792894" y="4692405"/>
                <a:ext cx="585926" cy="289951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bg2">
                    <a:lumMod val="2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2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200" b="0" i="1" dirty="0" smtClean="0">
                              <a:latin typeface="Cambria Math" panose="02040503050406030204" pitchFamily="18" charset="0"/>
                            </a:rPr>
                            <m:t>𝑦𝑘</m:t>
                          </m:r>
                        </m:e>
                        <m:sub>
                          <m:r>
                            <a:rPr lang="it-IT" sz="1200" b="0" i="1" dirty="0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it-IT" sz="1200" b="0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it-IT" sz="1200" b="0" i="1" dirty="0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sub>
                      </m:sSub>
                    </m:oMath>
                  </m:oMathPara>
                </a14:m>
                <a:endParaRPr lang="it-IT" sz="1200" dirty="0">
                  <a:latin typeface="Baskerville Old Face" panose="02020602080505020303" pitchFamily="18" charset="0"/>
                </a:endParaRPr>
              </a:p>
            </p:txBody>
          </p:sp>
        </mc:Choice>
        <mc:Fallback xmlns="">
          <p:sp>
            <p:nvSpPr>
              <p:cNvPr id="91" name="CasellaDiTesto 90">
                <a:extLst>
                  <a:ext uri="{FF2B5EF4-FFF2-40B4-BE49-F238E27FC236}">
                    <a16:creationId xmlns:a16="http://schemas.microsoft.com/office/drawing/2014/main" id="{DCBB1A38-D6D8-4965-BBD9-60A60C674F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92894" y="4692405"/>
                <a:ext cx="585926" cy="289951"/>
              </a:xfrm>
              <a:prstGeom prst="rect">
                <a:avLst/>
              </a:prstGeom>
              <a:blipFill>
                <a:blip r:embed="rId39"/>
                <a:stretch>
                  <a:fillRect/>
                </a:stretch>
              </a:blipFill>
              <a:ln>
                <a:solidFill>
                  <a:schemeClr val="bg2">
                    <a:lumMod val="25000"/>
                  </a:schemeClr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CasellaDiTesto 91">
                <a:extLst>
                  <a:ext uri="{FF2B5EF4-FFF2-40B4-BE49-F238E27FC236}">
                    <a16:creationId xmlns:a16="http://schemas.microsoft.com/office/drawing/2014/main" id="{A247647D-0C2C-45C1-9E62-B86A3256EBBD}"/>
                  </a:ext>
                </a:extLst>
              </p:cNvPr>
              <p:cNvSpPr txBox="1"/>
              <p:nvPr/>
            </p:nvSpPr>
            <p:spPr>
              <a:xfrm>
                <a:off x="9792894" y="4346588"/>
                <a:ext cx="585926" cy="28408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200" i="1" dirty="0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it-IT" sz="1200" dirty="0">
                  <a:latin typeface="Baskerville Old Face" panose="02020602080505020303" pitchFamily="18" charset="0"/>
                </a:endParaRPr>
              </a:p>
            </p:txBody>
          </p:sp>
        </mc:Choice>
        <mc:Fallback xmlns="">
          <p:sp>
            <p:nvSpPr>
              <p:cNvPr id="92" name="CasellaDiTesto 91">
                <a:extLst>
                  <a:ext uri="{FF2B5EF4-FFF2-40B4-BE49-F238E27FC236}">
                    <a16:creationId xmlns:a16="http://schemas.microsoft.com/office/drawing/2014/main" id="{A247647D-0C2C-45C1-9E62-B86A3256EB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92894" y="4346588"/>
                <a:ext cx="585926" cy="284084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CasellaDiTesto 92">
                <a:extLst>
                  <a:ext uri="{FF2B5EF4-FFF2-40B4-BE49-F238E27FC236}">
                    <a16:creationId xmlns:a16="http://schemas.microsoft.com/office/drawing/2014/main" id="{60B10016-1EC2-4C36-BEE4-6DBC61E622C8}"/>
                  </a:ext>
                </a:extLst>
              </p:cNvPr>
              <p:cNvSpPr txBox="1"/>
              <p:nvPr/>
            </p:nvSpPr>
            <p:spPr>
              <a:xfrm>
                <a:off x="2634404" y="5622237"/>
                <a:ext cx="7297574" cy="6730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𝐻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: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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𝐶𝑜𝑛𝑑𝑖𝑡𝑖𝑜𝑛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 1)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a:rPr lang="it-IT" i="1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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𝐶𝑜𝑛𝑑𝑖𝑡𝑖𝑜𝑛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 2)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=…=</m:t>
                      </m:r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a:rPr lang="it-IT" i="1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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𝐶𝑜𝑛𝑑𝑖𝑡𝑖𝑜𝑛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  <a:p>
                <a:endParaRPr lang="it-IT" dirty="0"/>
              </a:p>
            </p:txBody>
          </p:sp>
        </mc:Choice>
        <mc:Fallback xmlns="">
          <p:sp>
            <p:nvSpPr>
              <p:cNvPr id="93" name="CasellaDiTesto 92">
                <a:extLst>
                  <a:ext uri="{FF2B5EF4-FFF2-40B4-BE49-F238E27FC236}">
                    <a16:creationId xmlns:a16="http://schemas.microsoft.com/office/drawing/2014/main" id="{60B10016-1EC2-4C36-BEE4-6DBC61E622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4404" y="5622237"/>
                <a:ext cx="7297574" cy="673005"/>
              </a:xfrm>
              <a:prstGeom prst="rect">
                <a:avLst/>
              </a:prstGeom>
              <a:blipFill>
                <a:blip r:embed="rId4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4" name="Ovale 93">
            <a:extLst>
              <a:ext uri="{FF2B5EF4-FFF2-40B4-BE49-F238E27FC236}">
                <a16:creationId xmlns:a16="http://schemas.microsoft.com/office/drawing/2014/main" id="{12C50492-DD0B-45E3-BCF8-0663539D9BE6}"/>
              </a:ext>
            </a:extLst>
          </p:cNvPr>
          <p:cNvSpPr/>
          <p:nvPr/>
        </p:nvSpPr>
        <p:spPr>
          <a:xfrm>
            <a:off x="2391134" y="5397467"/>
            <a:ext cx="7776225" cy="869379"/>
          </a:xfrm>
          <a:prstGeom prst="ellipse">
            <a:avLst/>
          </a:prstGeom>
          <a:noFill/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5" name="Rettangolo con angoli arrotondati 94">
            <a:extLst>
              <a:ext uri="{FF2B5EF4-FFF2-40B4-BE49-F238E27FC236}">
                <a16:creationId xmlns:a16="http://schemas.microsoft.com/office/drawing/2014/main" id="{756E51A7-B590-4F60-B377-F6038ED037FE}"/>
              </a:ext>
            </a:extLst>
          </p:cNvPr>
          <p:cNvSpPr/>
          <p:nvPr/>
        </p:nvSpPr>
        <p:spPr>
          <a:xfrm>
            <a:off x="1962047" y="2869031"/>
            <a:ext cx="8717872" cy="2251437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96" name="Connettore diritto 95">
            <a:extLst>
              <a:ext uri="{FF2B5EF4-FFF2-40B4-BE49-F238E27FC236}">
                <a16:creationId xmlns:a16="http://schemas.microsoft.com/office/drawing/2014/main" id="{FD368272-DAEE-4F75-851D-2E4A39EEEA32}"/>
              </a:ext>
            </a:extLst>
          </p:cNvPr>
          <p:cNvCxnSpPr/>
          <p:nvPr/>
        </p:nvCxnSpPr>
        <p:spPr>
          <a:xfrm>
            <a:off x="1962047" y="2840635"/>
            <a:ext cx="8717872" cy="2279833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nettore diritto 96">
            <a:extLst>
              <a:ext uri="{FF2B5EF4-FFF2-40B4-BE49-F238E27FC236}">
                <a16:creationId xmlns:a16="http://schemas.microsoft.com/office/drawing/2014/main" id="{145AE23E-85C7-4BA2-B682-2B560F662C55}"/>
              </a:ext>
            </a:extLst>
          </p:cNvPr>
          <p:cNvCxnSpPr>
            <a:cxnSpLocks/>
          </p:cNvCxnSpPr>
          <p:nvPr/>
        </p:nvCxnSpPr>
        <p:spPr>
          <a:xfrm flipV="1">
            <a:off x="1928976" y="2860949"/>
            <a:ext cx="8750943" cy="2142217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CasellaDiTesto 97">
            <a:extLst>
              <a:ext uri="{FF2B5EF4-FFF2-40B4-BE49-F238E27FC236}">
                <a16:creationId xmlns:a16="http://schemas.microsoft.com/office/drawing/2014/main" id="{C4B07B09-F94B-43C0-9F2B-1C1029B9AD31}"/>
              </a:ext>
            </a:extLst>
          </p:cNvPr>
          <p:cNvSpPr txBox="1"/>
          <p:nvPr/>
        </p:nvSpPr>
        <p:spPr>
          <a:xfrm>
            <a:off x="257239" y="1186427"/>
            <a:ext cx="2212313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it-IT" b="1" dirty="0"/>
              <a:t>From ANOVA to </a:t>
            </a:r>
            <a:r>
              <a:rPr lang="it-IT" b="1" dirty="0" err="1"/>
              <a:t>Hierarchical</a:t>
            </a:r>
            <a:r>
              <a:rPr lang="it-IT" b="1" dirty="0"/>
              <a:t> Models</a:t>
            </a:r>
          </a:p>
        </p:txBody>
      </p:sp>
    </p:spTree>
    <p:extLst>
      <p:ext uri="{BB962C8B-B14F-4D97-AF65-F5344CB8AC3E}">
        <p14:creationId xmlns:p14="http://schemas.microsoft.com/office/powerpoint/2010/main" val="2900559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" grpId="0"/>
      <p:bldP spid="94" grpId="0" animBg="1"/>
      <p:bldP spid="95" grpId="0" animBg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tangolo 12">
            <a:extLst>
              <a:ext uri="{FF2B5EF4-FFF2-40B4-BE49-F238E27FC236}">
                <a16:creationId xmlns:a16="http://schemas.microsoft.com/office/drawing/2014/main" id="{CB0F3CC7-D155-4DED-B513-5B4595C79FD5}"/>
              </a:ext>
            </a:extLst>
          </p:cNvPr>
          <p:cNvSpPr/>
          <p:nvPr/>
        </p:nvSpPr>
        <p:spPr>
          <a:xfrm>
            <a:off x="74811" y="6393984"/>
            <a:ext cx="12042378" cy="38305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7B954650-793E-441E-B65B-6ABC0362C7E5}"/>
              </a:ext>
            </a:extLst>
          </p:cNvPr>
          <p:cNvSpPr txBox="1"/>
          <p:nvPr/>
        </p:nvSpPr>
        <p:spPr>
          <a:xfrm>
            <a:off x="209548" y="6393984"/>
            <a:ext cx="11791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Bayesian Data Analysis – A Primer                    Workshop 2021                    Marco D’Alessandro (PhD)                    ISTC CNR </a:t>
            </a:r>
            <a:r>
              <a:rPr lang="it-IT" dirty="0" err="1">
                <a:solidFill>
                  <a:schemeClr val="bg1"/>
                </a:solidFill>
              </a:rPr>
              <a:t>Italy</a:t>
            </a:r>
            <a:r>
              <a:rPr lang="it-IT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62" name="Rettangolo 61">
            <a:extLst>
              <a:ext uri="{FF2B5EF4-FFF2-40B4-BE49-F238E27FC236}">
                <a16:creationId xmlns:a16="http://schemas.microsoft.com/office/drawing/2014/main" id="{FAB66B79-794D-4365-B132-54C8E8E05D98}"/>
              </a:ext>
            </a:extLst>
          </p:cNvPr>
          <p:cNvSpPr/>
          <p:nvPr/>
        </p:nvSpPr>
        <p:spPr>
          <a:xfrm>
            <a:off x="2708232" y="341760"/>
            <a:ext cx="6673471" cy="6463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it-IT" sz="3600" b="1" dirty="0" err="1"/>
              <a:t>Hierarchical</a:t>
            </a:r>
            <a:r>
              <a:rPr lang="it-IT" sz="3600" b="1" dirty="0"/>
              <a:t> </a:t>
            </a:r>
            <a:r>
              <a:rPr lang="it-IT" sz="3600" b="1" dirty="0" err="1"/>
              <a:t>Regression</a:t>
            </a:r>
            <a:r>
              <a:rPr lang="it-IT" sz="3600" b="1" dirty="0"/>
              <a:t> </a:t>
            </a:r>
            <a:r>
              <a:rPr lang="it-IT" sz="3600" b="1" dirty="0" err="1"/>
              <a:t>Modeling</a:t>
            </a:r>
            <a:endParaRPr lang="it-IT" sz="2400" b="1" dirty="0">
              <a:solidFill>
                <a:srgbClr val="FF0000"/>
              </a:solidFill>
            </a:endParaRPr>
          </a:p>
        </p:txBody>
      </p:sp>
      <p:cxnSp>
        <p:nvCxnSpPr>
          <p:cNvPr id="99" name="Connettore diritto 98">
            <a:extLst>
              <a:ext uri="{FF2B5EF4-FFF2-40B4-BE49-F238E27FC236}">
                <a16:creationId xmlns:a16="http://schemas.microsoft.com/office/drawing/2014/main" id="{2C02B3A4-016F-4EC6-AD4B-74A1C52B41FB}"/>
              </a:ext>
            </a:extLst>
          </p:cNvPr>
          <p:cNvCxnSpPr/>
          <p:nvPr/>
        </p:nvCxnSpPr>
        <p:spPr>
          <a:xfrm flipH="1">
            <a:off x="5644775" y="2523793"/>
            <a:ext cx="2787589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Connettore diritto 99">
            <a:extLst>
              <a:ext uri="{FF2B5EF4-FFF2-40B4-BE49-F238E27FC236}">
                <a16:creationId xmlns:a16="http://schemas.microsoft.com/office/drawing/2014/main" id="{AB04ECC5-DFB5-4DFC-AF21-D6EE4BBE0542}"/>
              </a:ext>
            </a:extLst>
          </p:cNvPr>
          <p:cNvCxnSpPr/>
          <p:nvPr/>
        </p:nvCxnSpPr>
        <p:spPr>
          <a:xfrm flipH="1">
            <a:off x="5644775" y="3208390"/>
            <a:ext cx="2787589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Connettore diritto 100">
            <a:extLst>
              <a:ext uri="{FF2B5EF4-FFF2-40B4-BE49-F238E27FC236}">
                <a16:creationId xmlns:a16="http://schemas.microsoft.com/office/drawing/2014/main" id="{9124BD10-B4A1-4970-A810-DFEECD5CB587}"/>
              </a:ext>
            </a:extLst>
          </p:cNvPr>
          <p:cNvCxnSpPr/>
          <p:nvPr/>
        </p:nvCxnSpPr>
        <p:spPr>
          <a:xfrm flipH="1">
            <a:off x="5618141" y="4330021"/>
            <a:ext cx="2787589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Ovale 101">
            <a:extLst>
              <a:ext uri="{FF2B5EF4-FFF2-40B4-BE49-F238E27FC236}">
                <a16:creationId xmlns:a16="http://schemas.microsoft.com/office/drawing/2014/main" id="{930D79A0-58A4-497C-904A-2C8B8085AAD7}"/>
              </a:ext>
            </a:extLst>
          </p:cNvPr>
          <p:cNvSpPr/>
          <p:nvPr/>
        </p:nvSpPr>
        <p:spPr>
          <a:xfrm>
            <a:off x="5778235" y="2402390"/>
            <a:ext cx="45719" cy="45719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3" name="Ovale 102">
            <a:extLst>
              <a:ext uri="{FF2B5EF4-FFF2-40B4-BE49-F238E27FC236}">
                <a16:creationId xmlns:a16="http://schemas.microsoft.com/office/drawing/2014/main" id="{9B36FEFF-5D61-4CCD-9E1F-F0EE7A2F2F95}"/>
              </a:ext>
            </a:extLst>
          </p:cNvPr>
          <p:cNvSpPr/>
          <p:nvPr/>
        </p:nvSpPr>
        <p:spPr>
          <a:xfrm>
            <a:off x="6010534" y="2599478"/>
            <a:ext cx="45719" cy="45719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4" name="Ovale 103">
            <a:extLst>
              <a:ext uri="{FF2B5EF4-FFF2-40B4-BE49-F238E27FC236}">
                <a16:creationId xmlns:a16="http://schemas.microsoft.com/office/drawing/2014/main" id="{7BEF42EB-685F-4FB6-9B4E-B11794B2CBF2}"/>
              </a:ext>
            </a:extLst>
          </p:cNvPr>
          <p:cNvSpPr/>
          <p:nvPr/>
        </p:nvSpPr>
        <p:spPr>
          <a:xfrm>
            <a:off x="6225078" y="2553759"/>
            <a:ext cx="45719" cy="45719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5" name="Ovale 104">
            <a:extLst>
              <a:ext uri="{FF2B5EF4-FFF2-40B4-BE49-F238E27FC236}">
                <a16:creationId xmlns:a16="http://schemas.microsoft.com/office/drawing/2014/main" id="{1D0E07CF-B641-4BD0-BA05-19266EEE19C5}"/>
              </a:ext>
            </a:extLst>
          </p:cNvPr>
          <p:cNvSpPr/>
          <p:nvPr/>
        </p:nvSpPr>
        <p:spPr>
          <a:xfrm>
            <a:off x="6412988" y="2277678"/>
            <a:ext cx="45719" cy="45719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6" name="Ovale 105">
            <a:extLst>
              <a:ext uri="{FF2B5EF4-FFF2-40B4-BE49-F238E27FC236}">
                <a16:creationId xmlns:a16="http://schemas.microsoft.com/office/drawing/2014/main" id="{AC5A4853-3EF9-410C-B784-68AA01F2D37C}"/>
              </a:ext>
            </a:extLst>
          </p:cNvPr>
          <p:cNvSpPr/>
          <p:nvPr/>
        </p:nvSpPr>
        <p:spPr>
          <a:xfrm>
            <a:off x="6627532" y="2650374"/>
            <a:ext cx="45719" cy="45719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7" name="Ovale 106">
            <a:extLst>
              <a:ext uri="{FF2B5EF4-FFF2-40B4-BE49-F238E27FC236}">
                <a16:creationId xmlns:a16="http://schemas.microsoft.com/office/drawing/2014/main" id="{A0DD2444-A40D-474C-BB2D-2ACAA99781C0}"/>
              </a:ext>
            </a:extLst>
          </p:cNvPr>
          <p:cNvSpPr/>
          <p:nvPr/>
        </p:nvSpPr>
        <p:spPr>
          <a:xfrm>
            <a:off x="6850953" y="2402390"/>
            <a:ext cx="45719" cy="45719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8" name="Ovale 107">
            <a:extLst>
              <a:ext uri="{FF2B5EF4-FFF2-40B4-BE49-F238E27FC236}">
                <a16:creationId xmlns:a16="http://schemas.microsoft.com/office/drawing/2014/main" id="{F7AB1C91-8493-405B-B564-87695CD73745}"/>
              </a:ext>
            </a:extLst>
          </p:cNvPr>
          <p:cNvSpPr/>
          <p:nvPr/>
        </p:nvSpPr>
        <p:spPr>
          <a:xfrm>
            <a:off x="7172029" y="2323122"/>
            <a:ext cx="45719" cy="45719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9" name="Ovale 108">
            <a:extLst>
              <a:ext uri="{FF2B5EF4-FFF2-40B4-BE49-F238E27FC236}">
                <a16:creationId xmlns:a16="http://schemas.microsoft.com/office/drawing/2014/main" id="{14047004-D525-40F5-A4E9-F37ED5CCFE06}"/>
              </a:ext>
            </a:extLst>
          </p:cNvPr>
          <p:cNvSpPr/>
          <p:nvPr/>
        </p:nvSpPr>
        <p:spPr>
          <a:xfrm>
            <a:off x="7413205" y="2588230"/>
            <a:ext cx="45719" cy="45719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0" name="Ovale 109">
            <a:extLst>
              <a:ext uri="{FF2B5EF4-FFF2-40B4-BE49-F238E27FC236}">
                <a16:creationId xmlns:a16="http://schemas.microsoft.com/office/drawing/2014/main" id="{EB50FC87-2CEF-46FA-AFB6-90608DF0738B}"/>
              </a:ext>
            </a:extLst>
          </p:cNvPr>
          <p:cNvSpPr/>
          <p:nvPr/>
        </p:nvSpPr>
        <p:spPr>
          <a:xfrm>
            <a:off x="7725403" y="2087309"/>
            <a:ext cx="45719" cy="45719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1" name="Ovale 110">
            <a:extLst>
              <a:ext uri="{FF2B5EF4-FFF2-40B4-BE49-F238E27FC236}">
                <a16:creationId xmlns:a16="http://schemas.microsoft.com/office/drawing/2014/main" id="{A347ECC5-B95B-44C0-A8A0-7287A0F71F22}"/>
              </a:ext>
            </a:extLst>
          </p:cNvPr>
          <p:cNvSpPr/>
          <p:nvPr/>
        </p:nvSpPr>
        <p:spPr>
          <a:xfrm>
            <a:off x="8010060" y="2641572"/>
            <a:ext cx="45719" cy="45719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2" name="Ovale 111">
            <a:extLst>
              <a:ext uri="{FF2B5EF4-FFF2-40B4-BE49-F238E27FC236}">
                <a16:creationId xmlns:a16="http://schemas.microsoft.com/office/drawing/2014/main" id="{2C2BC632-8989-47C7-9388-98F500FD3E7F}"/>
              </a:ext>
            </a:extLst>
          </p:cNvPr>
          <p:cNvSpPr/>
          <p:nvPr/>
        </p:nvSpPr>
        <p:spPr>
          <a:xfrm>
            <a:off x="8268992" y="2599477"/>
            <a:ext cx="45719" cy="45719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3" name="Ovale 112">
            <a:extLst>
              <a:ext uri="{FF2B5EF4-FFF2-40B4-BE49-F238E27FC236}">
                <a16:creationId xmlns:a16="http://schemas.microsoft.com/office/drawing/2014/main" id="{2C1B683D-A112-4077-BF2E-3E6928E9C12E}"/>
              </a:ext>
            </a:extLst>
          </p:cNvPr>
          <p:cNvSpPr/>
          <p:nvPr/>
        </p:nvSpPr>
        <p:spPr>
          <a:xfrm>
            <a:off x="5778235" y="3079714"/>
            <a:ext cx="45719" cy="45719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4" name="Ovale 113">
            <a:extLst>
              <a:ext uri="{FF2B5EF4-FFF2-40B4-BE49-F238E27FC236}">
                <a16:creationId xmlns:a16="http://schemas.microsoft.com/office/drawing/2014/main" id="{0B88F2A6-1433-44C2-A871-5900E4573D3D}"/>
              </a:ext>
            </a:extLst>
          </p:cNvPr>
          <p:cNvSpPr/>
          <p:nvPr/>
        </p:nvSpPr>
        <p:spPr>
          <a:xfrm>
            <a:off x="6010534" y="3116558"/>
            <a:ext cx="45719" cy="45719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5" name="Ovale 114">
            <a:extLst>
              <a:ext uri="{FF2B5EF4-FFF2-40B4-BE49-F238E27FC236}">
                <a16:creationId xmlns:a16="http://schemas.microsoft.com/office/drawing/2014/main" id="{60797C47-7392-446C-8BBA-050A28A98B31}"/>
              </a:ext>
            </a:extLst>
          </p:cNvPr>
          <p:cNvSpPr/>
          <p:nvPr/>
        </p:nvSpPr>
        <p:spPr>
          <a:xfrm>
            <a:off x="6225078" y="3231083"/>
            <a:ext cx="45719" cy="45719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6" name="Ovale 115">
            <a:extLst>
              <a:ext uri="{FF2B5EF4-FFF2-40B4-BE49-F238E27FC236}">
                <a16:creationId xmlns:a16="http://schemas.microsoft.com/office/drawing/2014/main" id="{3D9EF12A-269D-4642-AE6A-C4014AA1C1C7}"/>
              </a:ext>
            </a:extLst>
          </p:cNvPr>
          <p:cNvSpPr/>
          <p:nvPr/>
        </p:nvSpPr>
        <p:spPr>
          <a:xfrm>
            <a:off x="6412988" y="3070445"/>
            <a:ext cx="45719" cy="45719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7" name="Ovale 116">
            <a:extLst>
              <a:ext uri="{FF2B5EF4-FFF2-40B4-BE49-F238E27FC236}">
                <a16:creationId xmlns:a16="http://schemas.microsoft.com/office/drawing/2014/main" id="{A6E4B8C9-53E3-461F-BB3A-F7B7269C4712}"/>
              </a:ext>
            </a:extLst>
          </p:cNvPr>
          <p:cNvSpPr/>
          <p:nvPr/>
        </p:nvSpPr>
        <p:spPr>
          <a:xfrm>
            <a:off x="6627532" y="3265554"/>
            <a:ext cx="45719" cy="45719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8" name="Ovale 117">
            <a:extLst>
              <a:ext uri="{FF2B5EF4-FFF2-40B4-BE49-F238E27FC236}">
                <a16:creationId xmlns:a16="http://schemas.microsoft.com/office/drawing/2014/main" id="{510B557A-4CCE-4449-BFC0-887DF1F2EB6B}"/>
              </a:ext>
            </a:extLst>
          </p:cNvPr>
          <p:cNvSpPr/>
          <p:nvPr/>
        </p:nvSpPr>
        <p:spPr>
          <a:xfrm>
            <a:off x="6850953" y="3079714"/>
            <a:ext cx="45719" cy="45719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9" name="Ovale 118">
            <a:extLst>
              <a:ext uri="{FF2B5EF4-FFF2-40B4-BE49-F238E27FC236}">
                <a16:creationId xmlns:a16="http://schemas.microsoft.com/office/drawing/2014/main" id="{BEF64014-FA86-4C6C-9E25-BE5D55985D7D}"/>
              </a:ext>
            </a:extLst>
          </p:cNvPr>
          <p:cNvSpPr/>
          <p:nvPr/>
        </p:nvSpPr>
        <p:spPr>
          <a:xfrm>
            <a:off x="7172028" y="3248528"/>
            <a:ext cx="45719" cy="45719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0" name="Ovale 119">
            <a:extLst>
              <a:ext uri="{FF2B5EF4-FFF2-40B4-BE49-F238E27FC236}">
                <a16:creationId xmlns:a16="http://schemas.microsoft.com/office/drawing/2014/main" id="{7BBC4994-F87A-47FC-946C-6D343F7CCD67}"/>
              </a:ext>
            </a:extLst>
          </p:cNvPr>
          <p:cNvSpPr/>
          <p:nvPr/>
        </p:nvSpPr>
        <p:spPr>
          <a:xfrm>
            <a:off x="7413205" y="3265554"/>
            <a:ext cx="45719" cy="45719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1" name="Ovale 120">
            <a:extLst>
              <a:ext uri="{FF2B5EF4-FFF2-40B4-BE49-F238E27FC236}">
                <a16:creationId xmlns:a16="http://schemas.microsoft.com/office/drawing/2014/main" id="{2505F965-1675-41D9-9F04-6A34A213BBF0}"/>
              </a:ext>
            </a:extLst>
          </p:cNvPr>
          <p:cNvSpPr/>
          <p:nvPr/>
        </p:nvSpPr>
        <p:spPr>
          <a:xfrm>
            <a:off x="7725403" y="3075025"/>
            <a:ext cx="45719" cy="45719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2" name="Ovale 121">
            <a:extLst>
              <a:ext uri="{FF2B5EF4-FFF2-40B4-BE49-F238E27FC236}">
                <a16:creationId xmlns:a16="http://schemas.microsoft.com/office/drawing/2014/main" id="{1A53743C-348A-41F2-A995-3E80A513016C}"/>
              </a:ext>
            </a:extLst>
          </p:cNvPr>
          <p:cNvSpPr/>
          <p:nvPr/>
        </p:nvSpPr>
        <p:spPr>
          <a:xfrm>
            <a:off x="8010059" y="3105519"/>
            <a:ext cx="45719" cy="45719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3" name="Ovale 122">
            <a:extLst>
              <a:ext uri="{FF2B5EF4-FFF2-40B4-BE49-F238E27FC236}">
                <a16:creationId xmlns:a16="http://schemas.microsoft.com/office/drawing/2014/main" id="{17E95B8D-F263-408A-8431-3A40CA2AFEFE}"/>
              </a:ext>
            </a:extLst>
          </p:cNvPr>
          <p:cNvSpPr/>
          <p:nvPr/>
        </p:nvSpPr>
        <p:spPr>
          <a:xfrm>
            <a:off x="8268992" y="3276801"/>
            <a:ext cx="45719" cy="45719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4" name="Ovale 123">
            <a:extLst>
              <a:ext uri="{FF2B5EF4-FFF2-40B4-BE49-F238E27FC236}">
                <a16:creationId xmlns:a16="http://schemas.microsoft.com/office/drawing/2014/main" id="{418DD90F-D392-4D0B-86AE-BA8E38DAD08F}"/>
              </a:ext>
            </a:extLst>
          </p:cNvPr>
          <p:cNvSpPr/>
          <p:nvPr/>
        </p:nvSpPr>
        <p:spPr>
          <a:xfrm>
            <a:off x="5778235" y="4027813"/>
            <a:ext cx="45719" cy="45719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5" name="Ovale 124">
            <a:extLst>
              <a:ext uri="{FF2B5EF4-FFF2-40B4-BE49-F238E27FC236}">
                <a16:creationId xmlns:a16="http://schemas.microsoft.com/office/drawing/2014/main" id="{65B6E292-ED9D-4566-9374-EA8FAD1837B1}"/>
              </a:ext>
            </a:extLst>
          </p:cNvPr>
          <p:cNvSpPr/>
          <p:nvPr/>
        </p:nvSpPr>
        <p:spPr>
          <a:xfrm>
            <a:off x="6010534" y="4448265"/>
            <a:ext cx="45719" cy="45719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6" name="Ovale 125">
            <a:extLst>
              <a:ext uri="{FF2B5EF4-FFF2-40B4-BE49-F238E27FC236}">
                <a16:creationId xmlns:a16="http://schemas.microsoft.com/office/drawing/2014/main" id="{A975975C-1EC3-47F8-8218-A8933B6B1BD3}"/>
              </a:ext>
            </a:extLst>
          </p:cNvPr>
          <p:cNvSpPr/>
          <p:nvPr/>
        </p:nvSpPr>
        <p:spPr>
          <a:xfrm>
            <a:off x="6225078" y="4611402"/>
            <a:ext cx="45719" cy="45719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7" name="Ovale 126">
            <a:extLst>
              <a:ext uri="{FF2B5EF4-FFF2-40B4-BE49-F238E27FC236}">
                <a16:creationId xmlns:a16="http://schemas.microsoft.com/office/drawing/2014/main" id="{5CBDD355-4A47-44AA-ACED-49938B8A3435}"/>
              </a:ext>
            </a:extLst>
          </p:cNvPr>
          <p:cNvSpPr/>
          <p:nvPr/>
        </p:nvSpPr>
        <p:spPr>
          <a:xfrm>
            <a:off x="6413652" y="4112052"/>
            <a:ext cx="45719" cy="45719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8" name="Ovale 127">
            <a:extLst>
              <a:ext uri="{FF2B5EF4-FFF2-40B4-BE49-F238E27FC236}">
                <a16:creationId xmlns:a16="http://schemas.microsoft.com/office/drawing/2014/main" id="{FD753940-00EB-49AD-B633-AA0A645BAC8C}"/>
              </a:ext>
            </a:extLst>
          </p:cNvPr>
          <p:cNvSpPr/>
          <p:nvPr/>
        </p:nvSpPr>
        <p:spPr>
          <a:xfrm>
            <a:off x="6644989" y="4400671"/>
            <a:ext cx="45719" cy="45719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9" name="Ovale 128">
            <a:extLst>
              <a:ext uri="{FF2B5EF4-FFF2-40B4-BE49-F238E27FC236}">
                <a16:creationId xmlns:a16="http://schemas.microsoft.com/office/drawing/2014/main" id="{0873627C-DBAC-4498-BCB3-592D3DCA575F}"/>
              </a:ext>
            </a:extLst>
          </p:cNvPr>
          <p:cNvSpPr/>
          <p:nvPr/>
        </p:nvSpPr>
        <p:spPr>
          <a:xfrm>
            <a:off x="6850953" y="3813122"/>
            <a:ext cx="45719" cy="45719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0" name="Ovale 129">
            <a:extLst>
              <a:ext uri="{FF2B5EF4-FFF2-40B4-BE49-F238E27FC236}">
                <a16:creationId xmlns:a16="http://schemas.microsoft.com/office/drawing/2014/main" id="{2479FE84-2393-4CD9-A8A1-F470263C4455}"/>
              </a:ext>
            </a:extLst>
          </p:cNvPr>
          <p:cNvSpPr/>
          <p:nvPr/>
        </p:nvSpPr>
        <p:spPr>
          <a:xfrm>
            <a:off x="7172028" y="4045671"/>
            <a:ext cx="45719" cy="45719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1" name="Ovale 130">
            <a:extLst>
              <a:ext uri="{FF2B5EF4-FFF2-40B4-BE49-F238E27FC236}">
                <a16:creationId xmlns:a16="http://schemas.microsoft.com/office/drawing/2014/main" id="{8764207C-93BD-4CF9-86F4-EA4E697FE8A7}"/>
              </a:ext>
            </a:extLst>
          </p:cNvPr>
          <p:cNvSpPr/>
          <p:nvPr/>
        </p:nvSpPr>
        <p:spPr>
          <a:xfrm>
            <a:off x="7413205" y="4463500"/>
            <a:ext cx="45719" cy="45719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2" name="Ovale 131">
            <a:extLst>
              <a:ext uri="{FF2B5EF4-FFF2-40B4-BE49-F238E27FC236}">
                <a16:creationId xmlns:a16="http://schemas.microsoft.com/office/drawing/2014/main" id="{F6D2FE25-62B8-4E06-AC08-7B00E0206A89}"/>
              </a:ext>
            </a:extLst>
          </p:cNvPr>
          <p:cNvSpPr/>
          <p:nvPr/>
        </p:nvSpPr>
        <p:spPr>
          <a:xfrm>
            <a:off x="7725403" y="4023124"/>
            <a:ext cx="45719" cy="45719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3" name="Ovale 132">
            <a:extLst>
              <a:ext uri="{FF2B5EF4-FFF2-40B4-BE49-F238E27FC236}">
                <a16:creationId xmlns:a16="http://schemas.microsoft.com/office/drawing/2014/main" id="{2B3AC1A1-090A-4DAD-8659-F1A681461E28}"/>
              </a:ext>
            </a:extLst>
          </p:cNvPr>
          <p:cNvSpPr/>
          <p:nvPr/>
        </p:nvSpPr>
        <p:spPr>
          <a:xfrm>
            <a:off x="8010059" y="4053618"/>
            <a:ext cx="45719" cy="45719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4" name="Ovale 133">
            <a:extLst>
              <a:ext uri="{FF2B5EF4-FFF2-40B4-BE49-F238E27FC236}">
                <a16:creationId xmlns:a16="http://schemas.microsoft.com/office/drawing/2014/main" id="{ECD1F72D-4DAC-4C8C-9E87-63570625154D}"/>
              </a:ext>
            </a:extLst>
          </p:cNvPr>
          <p:cNvSpPr/>
          <p:nvPr/>
        </p:nvSpPr>
        <p:spPr>
          <a:xfrm>
            <a:off x="8268992" y="4474822"/>
            <a:ext cx="45719" cy="45719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35" name="Immagine 134" descr="Immagine che contiene oggetto, volando, uomo, aquilone&#10;&#10;Descrizione generata automaticamente">
            <a:extLst>
              <a:ext uri="{FF2B5EF4-FFF2-40B4-BE49-F238E27FC236}">
                <a16:creationId xmlns:a16="http://schemas.microsoft.com/office/drawing/2014/main" id="{A535C9B2-2AB8-48F2-9ACB-7347226185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822747" y="4096094"/>
            <a:ext cx="710716" cy="473811"/>
          </a:xfrm>
          <a:prstGeom prst="rect">
            <a:avLst/>
          </a:prstGeom>
        </p:spPr>
      </p:pic>
      <p:pic>
        <p:nvPicPr>
          <p:cNvPr id="136" name="Immagine 135" descr="Immagine che contiene oggetto, volando, uomo, aquilone&#10;&#10;Descrizione generata automaticamente">
            <a:extLst>
              <a:ext uri="{FF2B5EF4-FFF2-40B4-BE49-F238E27FC236}">
                <a16:creationId xmlns:a16="http://schemas.microsoft.com/office/drawing/2014/main" id="{D5E4F8FE-A666-406F-BF79-E4602F7D7C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822747" y="3008137"/>
            <a:ext cx="710716" cy="473811"/>
          </a:xfrm>
          <a:prstGeom prst="rect">
            <a:avLst/>
          </a:prstGeom>
        </p:spPr>
      </p:pic>
      <p:pic>
        <p:nvPicPr>
          <p:cNvPr id="137" name="Immagine 136" descr="Immagine che contiene oggetto, volando, uomo, aquilone&#10;&#10;Descrizione generata automaticamente">
            <a:extLst>
              <a:ext uri="{FF2B5EF4-FFF2-40B4-BE49-F238E27FC236}">
                <a16:creationId xmlns:a16="http://schemas.microsoft.com/office/drawing/2014/main" id="{2FE65FA9-E6E2-4C91-983E-82022914D9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822747" y="2299386"/>
            <a:ext cx="710716" cy="47381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CasellaDiTesto 137">
                <a:extLst>
                  <a:ext uri="{FF2B5EF4-FFF2-40B4-BE49-F238E27FC236}">
                    <a16:creationId xmlns:a16="http://schemas.microsoft.com/office/drawing/2014/main" id="{BEA0E429-8816-402A-BE8C-12E7898AC179}"/>
                  </a:ext>
                </a:extLst>
              </p:cNvPr>
              <p:cNvSpPr txBox="1"/>
              <p:nvPr/>
            </p:nvSpPr>
            <p:spPr>
              <a:xfrm>
                <a:off x="4135932" y="2269304"/>
                <a:ext cx="796074" cy="3960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 smtClean="0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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0(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=1)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38" name="CasellaDiTesto 137">
                <a:extLst>
                  <a:ext uri="{FF2B5EF4-FFF2-40B4-BE49-F238E27FC236}">
                    <a16:creationId xmlns:a16="http://schemas.microsoft.com/office/drawing/2014/main" id="{BEA0E429-8816-402A-BE8C-12E7898AC1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5932" y="2269304"/>
                <a:ext cx="796074" cy="396006"/>
              </a:xfrm>
              <a:prstGeom prst="rect">
                <a:avLst/>
              </a:prstGeom>
              <a:blipFill>
                <a:blip r:embed="rId3"/>
                <a:stretch>
                  <a:fillRect l="-2290" r="-6107" b="-923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CasellaDiTesto 138">
                <a:extLst>
                  <a:ext uri="{FF2B5EF4-FFF2-40B4-BE49-F238E27FC236}">
                    <a16:creationId xmlns:a16="http://schemas.microsoft.com/office/drawing/2014/main" id="{FD8D8950-5D4C-41FF-9BD3-803D75815C8B}"/>
                  </a:ext>
                </a:extLst>
              </p:cNvPr>
              <p:cNvSpPr txBox="1"/>
              <p:nvPr/>
            </p:nvSpPr>
            <p:spPr>
              <a:xfrm>
                <a:off x="4135932" y="3010387"/>
                <a:ext cx="796074" cy="3960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 smtClean="0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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0(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=2)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39" name="CasellaDiTesto 138">
                <a:extLst>
                  <a:ext uri="{FF2B5EF4-FFF2-40B4-BE49-F238E27FC236}">
                    <a16:creationId xmlns:a16="http://schemas.microsoft.com/office/drawing/2014/main" id="{FD8D8950-5D4C-41FF-9BD3-803D75815C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5932" y="3010387"/>
                <a:ext cx="796074" cy="396006"/>
              </a:xfrm>
              <a:prstGeom prst="rect">
                <a:avLst/>
              </a:prstGeom>
              <a:blipFill>
                <a:blip r:embed="rId4"/>
                <a:stretch>
                  <a:fillRect l="-2290" r="-6107" b="-923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CasellaDiTesto 139">
                <a:extLst>
                  <a:ext uri="{FF2B5EF4-FFF2-40B4-BE49-F238E27FC236}">
                    <a16:creationId xmlns:a16="http://schemas.microsoft.com/office/drawing/2014/main" id="{63380737-5280-4EA3-A7B1-1FA8DE8A6D4B}"/>
                  </a:ext>
                </a:extLst>
              </p:cNvPr>
              <p:cNvSpPr txBox="1"/>
              <p:nvPr/>
            </p:nvSpPr>
            <p:spPr>
              <a:xfrm>
                <a:off x="4138128" y="4105759"/>
                <a:ext cx="796074" cy="3960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 smtClean="0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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0(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=3)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40" name="CasellaDiTesto 139">
                <a:extLst>
                  <a:ext uri="{FF2B5EF4-FFF2-40B4-BE49-F238E27FC236}">
                    <a16:creationId xmlns:a16="http://schemas.microsoft.com/office/drawing/2014/main" id="{63380737-5280-4EA3-A7B1-1FA8DE8A6D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8128" y="4105759"/>
                <a:ext cx="796074" cy="396006"/>
              </a:xfrm>
              <a:prstGeom prst="rect">
                <a:avLst/>
              </a:prstGeom>
              <a:blipFill>
                <a:blip r:embed="rId5"/>
                <a:stretch>
                  <a:fillRect l="-2308" r="-6154" b="-1093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1" name="Immagine 140" descr="Immagine che contiene oggetto, volando, uomo, aquilone&#10;&#10;Descrizione generata automaticamente">
            <a:extLst>
              <a:ext uri="{FF2B5EF4-FFF2-40B4-BE49-F238E27FC236}">
                <a16:creationId xmlns:a16="http://schemas.microsoft.com/office/drawing/2014/main" id="{FF894333-108E-40E8-AA01-F855798E5C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992799" y="2860807"/>
            <a:ext cx="3092551" cy="116466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CasellaDiTesto 141">
                <a:extLst>
                  <a:ext uri="{FF2B5EF4-FFF2-40B4-BE49-F238E27FC236}">
                    <a16:creationId xmlns:a16="http://schemas.microsoft.com/office/drawing/2014/main" id="{C82068C8-9553-4542-A121-D474F5BC4C5D}"/>
                  </a:ext>
                </a:extLst>
              </p:cNvPr>
              <p:cNvSpPr txBox="1"/>
              <p:nvPr/>
            </p:nvSpPr>
            <p:spPr>
              <a:xfrm>
                <a:off x="2335561" y="3123594"/>
                <a:ext cx="796074" cy="4361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 smtClean="0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</m:t>
                          </m:r>
                        </m:e>
                        <m:sub>
                          <m:sSub>
                            <m:sSubPr>
                              <m:ctrlPr>
                                <a:rPr lang="it-IT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 smtClean="0">
                                  <a:latin typeface="Cambria Math" panose="02040503050406030204" pitchFamily="18" charset="0"/>
                                  <a:sym typeface="Symbol" panose="05050102010706020507" pitchFamily="18" charset="2"/>
                                </a:rPr>
                                <m:t>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42" name="CasellaDiTesto 141">
                <a:extLst>
                  <a:ext uri="{FF2B5EF4-FFF2-40B4-BE49-F238E27FC236}">
                    <a16:creationId xmlns:a16="http://schemas.microsoft.com/office/drawing/2014/main" id="{C82068C8-9553-4542-A121-D474F5BC4C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5561" y="3123594"/>
                <a:ext cx="796074" cy="436145"/>
              </a:xfrm>
              <a:prstGeom prst="rect">
                <a:avLst/>
              </a:prstGeom>
              <a:blipFill>
                <a:blip r:embed="rId6"/>
                <a:stretch>
                  <a:fillRect b="-1388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3" name="Connettore diritto 142">
            <a:extLst>
              <a:ext uri="{FF2B5EF4-FFF2-40B4-BE49-F238E27FC236}">
                <a16:creationId xmlns:a16="http://schemas.microsoft.com/office/drawing/2014/main" id="{D410FE7F-C8E4-4812-AD00-CB711FC570E6}"/>
              </a:ext>
            </a:extLst>
          </p:cNvPr>
          <p:cNvCxnSpPr>
            <a:cxnSpLocks/>
          </p:cNvCxnSpPr>
          <p:nvPr/>
        </p:nvCxnSpPr>
        <p:spPr>
          <a:xfrm>
            <a:off x="4941200" y="2523793"/>
            <a:ext cx="473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Connettore diritto 143">
            <a:extLst>
              <a:ext uri="{FF2B5EF4-FFF2-40B4-BE49-F238E27FC236}">
                <a16:creationId xmlns:a16="http://schemas.microsoft.com/office/drawing/2014/main" id="{D587FA44-4C39-4DEC-8DFD-52EE125D8C5D}"/>
              </a:ext>
            </a:extLst>
          </p:cNvPr>
          <p:cNvCxnSpPr>
            <a:cxnSpLocks/>
          </p:cNvCxnSpPr>
          <p:nvPr/>
        </p:nvCxnSpPr>
        <p:spPr>
          <a:xfrm>
            <a:off x="4941200" y="3237770"/>
            <a:ext cx="473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Connettore diritto 144">
            <a:extLst>
              <a:ext uri="{FF2B5EF4-FFF2-40B4-BE49-F238E27FC236}">
                <a16:creationId xmlns:a16="http://schemas.microsoft.com/office/drawing/2014/main" id="{7E6F841D-DAC4-4612-8939-BBA7083D4C2F}"/>
              </a:ext>
            </a:extLst>
          </p:cNvPr>
          <p:cNvCxnSpPr>
            <a:cxnSpLocks/>
          </p:cNvCxnSpPr>
          <p:nvPr/>
        </p:nvCxnSpPr>
        <p:spPr>
          <a:xfrm>
            <a:off x="4941200" y="4317635"/>
            <a:ext cx="473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Connettore diritto 145">
            <a:extLst>
              <a:ext uri="{FF2B5EF4-FFF2-40B4-BE49-F238E27FC236}">
                <a16:creationId xmlns:a16="http://schemas.microsoft.com/office/drawing/2014/main" id="{3EFA3AAD-A0E2-41B0-9066-B47D5894ED07}"/>
              </a:ext>
            </a:extLst>
          </p:cNvPr>
          <p:cNvCxnSpPr>
            <a:cxnSpLocks/>
          </p:cNvCxnSpPr>
          <p:nvPr/>
        </p:nvCxnSpPr>
        <p:spPr>
          <a:xfrm>
            <a:off x="2956743" y="3390244"/>
            <a:ext cx="974269" cy="1614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onnettore diritto 146">
            <a:extLst>
              <a:ext uri="{FF2B5EF4-FFF2-40B4-BE49-F238E27FC236}">
                <a16:creationId xmlns:a16="http://schemas.microsoft.com/office/drawing/2014/main" id="{6EECFF79-02C2-4FEC-8EEC-04C4524E879F}"/>
              </a:ext>
            </a:extLst>
          </p:cNvPr>
          <p:cNvCxnSpPr>
            <a:cxnSpLocks/>
          </p:cNvCxnSpPr>
          <p:nvPr/>
        </p:nvCxnSpPr>
        <p:spPr>
          <a:xfrm>
            <a:off x="5244907" y="1766656"/>
            <a:ext cx="0" cy="3790765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Connettore diritto 147">
            <a:extLst>
              <a:ext uri="{FF2B5EF4-FFF2-40B4-BE49-F238E27FC236}">
                <a16:creationId xmlns:a16="http://schemas.microsoft.com/office/drawing/2014/main" id="{C12C6196-C76B-4FD7-9C9A-8169D5C68715}"/>
              </a:ext>
            </a:extLst>
          </p:cNvPr>
          <p:cNvCxnSpPr>
            <a:cxnSpLocks/>
          </p:cNvCxnSpPr>
          <p:nvPr/>
        </p:nvCxnSpPr>
        <p:spPr>
          <a:xfrm>
            <a:off x="5244907" y="5557421"/>
            <a:ext cx="3357555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CasellaDiTesto 148">
            <a:extLst>
              <a:ext uri="{FF2B5EF4-FFF2-40B4-BE49-F238E27FC236}">
                <a16:creationId xmlns:a16="http://schemas.microsoft.com/office/drawing/2014/main" id="{CE85FCA1-6D3E-4E8C-B3A8-C9A11DE2860A}"/>
              </a:ext>
            </a:extLst>
          </p:cNvPr>
          <p:cNvSpPr txBox="1"/>
          <p:nvPr/>
        </p:nvSpPr>
        <p:spPr>
          <a:xfrm>
            <a:off x="6288406" y="5573876"/>
            <a:ext cx="1500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Observation</a:t>
            </a:r>
            <a:endParaRPr lang="it-IT" dirty="0"/>
          </a:p>
        </p:txBody>
      </p:sp>
      <p:sp>
        <p:nvSpPr>
          <p:cNvPr id="150" name="CasellaDiTesto 149">
            <a:extLst>
              <a:ext uri="{FF2B5EF4-FFF2-40B4-BE49-F238E27FC236}">
                <a16:creationId xmlns:a16="http://schemas.microsoft.com/office/drawing/2014/main" id="{33D01B49-208A-472F-8C7A-1F979A942980}"/>
              </a:ext>
            </a:extLst>
          </p:cNvPr>
          <p:cNvSpPr txBox="1"/>
          <p:nvPr/>
        </p:nvSpPr>
        <p:spPr>
          <a:xfrm>
            <a:off x="8850479" y="2300537"/>
            <a:ext cx="985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Subj</a:t>
            </a:r>
            <a:r>
              <a:rPr lang="it-IT" dirty="0"/>
              <a:t> 1</a:t>
            </a:r>
          </a:p>
        </p:txBody>
      </p:sp>
      <p:sp>
        <p:nvSpPr>
          <p:cNvPr id="151" name="CasellaDiTesto 150">
            <a:extLst>
              <a:ext uri="{FF2B5EF4-FFF2-40B4-BE49-F238E27FC236}">
                <a16:creationId xmlns:a16="http://schemas.microsoft.com/office/drawing/2014/main" id="{E7AE1A1B-8892-4821-90D8-49BC044BFF0C}"/>
              </a:ext>
            </a:extLst>
          </p:cNvPr>
          <p:cNvSpPr txBox="1"/>
          <p:nvPr/>
        </p:nvSpPr>
        <p:spPr>
          <a:xfrm>
            <a:off x="8852880" y="2977611"/>
            <a:ext cx="985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Subj</a:t>
            </a:r>
            <a:r>
              <a:rPr lang="it-IT" dirty="0"/>
              <a:t> 2</a:t>
            </a:r>
          </a:p>
        </p:txBody>
      </p:sp>
      <p:sp>
        <p:nvSpPr>
          <p:cNvPr id="152" name="CasellaDiTesto 151">
            <a:extLst>
              <a:ext uri="{FF2B5EF4-FFF2-40B4-BE49-F238E27FC236}">
                <a16:creationId xmlns:a16="http://schemas.microsoft.com/office/drawing/2014/main" id="{B38FA8F4-122B-4FDE-83A6-42DC181FDDDE}"/>
              </a:ext>
            </a:extLst>
          </p:cNvPr>
          <p:cNvSpPr txBox="1"/>
          <p:nvPr/>
        </p:nvSpPr>
        <p:spPr>
          <a:xfrm>
            <a:off x="8854214" y="4106170"/>
            <a:ext cx="985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Subj</a:t>
            </a:r>
            <a:r>
              <a:rPr lang="it-IT" dirty="0"/>
              <a:t> 3</a:t>
            </a:r>
          </a:p>
        </p:txBody>
      </p:sp>
      <p:sp>
        <p:nvSpPr>
          <p:cNvPr id="153" name="CasellaDiTesto 152">
            <a:extLst>
              <a:ext uri="{FF2B5EF4-FFF2-40B4-BE49-F238E27FC236}">
                <a16:creationId xmlns:a16="http://schemas.microsoft.com/office/drawing/2014/main" id="{3C3D58BB-A685-43E8-A865-FDED39E117ED}"/>
              </a:ext>
            </a:extLst>
          </p:cNvPr>
          <p:cNvSpPr txBox="1"/>
          <p:nvPr/>
        </p:nvSpPr>
        <p:spPr>
          <a:xfrm>
            <a:off x="5145313" y="1197473"/>
            <a:ext cx="1473693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 err="1"/>
              <a:t>Condition</a:t>
            </a:r>
            <a:r>
              <a:rPr lang="it-IT" dirty="0"/>
              <a:t> 1</a:t>
            </a:r>
          </a:p>
        </p:txBody>
      </p:sp>
    </p:spTree>
    <p:extLst>
      <p:ext uri="{BB962C8B-B14F-4D97-AF65-F5344CB8AC3E}">
        <p14:creationId xmlns:p14="http://schemas.microsoft.com/office/powerpoint/2010/main" val="9291172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tangolo 12">
            <a:extLst>
              <a:ext uri="{FF2B5EF4-FFF2-40B4-BE49-F238E27FC236}">
                <a16:creationId xmlns:a16="http://schemas.microsoft.com/office/drawing/2014/main" id="{CB0F3CC7-D155-4DED-B513-5B4595C79FD5}"/>
              </a:ext>
            </a:extLst>
          </p:cNvPr>
          <p:cNvSpPr/>
          <p:nvPr/>
        </p:nvSpPr>
        <p:spPr>
          <a:xfrm>
            <a:off x="74811" y="6393984"/>
            <a:ext cx="12042378" cy="38305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7B954650-793E-441E-B65B-6ABC0362C7E5}"/>
              </a:ext>
            </a:extLst>
          </p:cNvPr>
          <p:cNvSpPr txBox="1"/>
          <p:nvPr/>
        </p:nvSpPr>
        <p:spPr>
          <a:xfrm>
            <a:off x="209548" y="6393984"/>
            <a:ext cx="11791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Bayesian Data Analysis – A Primer                    Workshop 2021                    Marco D’Alessandro (PhD)                    ISTC CNR </a:t>
            </a:r>
            <a:r>
              <a:rPr lang="it-IT" dirty="0" err="1">
                <a:solidFill>
                  <a:schemeClr val="bg1"/>
                </a:solidFill>
              </a:rPr>
              <a:t>Italy</a:t>
            </a:r>
            <a:r>
              <a:rPr lang="it-IT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62" name="Rettangolo 61">
            <a:extLst>
              <a:ext uri="{FF2B5EF4-FFF2-40B4-BE49-F238E27FC236}">
                <a16:creationId xmlns:a16="http://schemas.microsoft.com/office/drawing/2014/main" id="{FAB66B79-794D-4365-B132-54C8E8E05D98}"/>
              </a:ext>
            </a:extLst>
          </p:cNvPr>
          <p:cNvSpPr/>
          <p:nvPr/>
        </p:nvSpPr>
        <p:spPr>
          <a:xfrm>
            <a:off x="2708232" y="341760"/>
            <a:ext cx="6673471" cy="6463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it-IT" sz="3600" b="1" dirty="0" err="1"/>
              <a:t>Hierarchical</a:t>
            </a:r>
            <a:r>
              <a:rPr lang="it-IT" sz="3600" b="1" dirty="0"/>
              <a:t> </a:t>
            </a:r>
            <a:r>
              <a:rPr lang="it-IT" sz="3600" b="1" dirty="0" err="1"/>
              <a:t>Regression</a:t>
            </a:r>
            <a:r>
              <a:rPr lang="it-IT" sz="3600" b="1" dirty="0"/>
              <a:t> </a:t>
            </a:r>
            <a:r>
              <a:rPr lang="it-IT" sz="3600" b="1" dirty="0" err="1"/>
              <a:t>Modeling</a:t>
            </a:r>
            <a:endParaRPr lang="it-IT" sz="2400" b="1" dirty="0">
              <a:solidFill>
                <a:srgbClr val="FF0000"/>
              </a:solidFill>
            </a:endParaRPr>
          </a:p>
        </p:txBody>
      </p:sp>
      <p:cxnSp>
        <p:nvCxnSpPr>
          <p:cNvPr id="60" name="Connettore diritto 59">
            <a:extLst>
              <a:ext uri="{FF2B5EF4-FFF2-40B4-BE49-F238E27FC236}">
                <a16:creationId xmlns:a16="http://schemas.microsoft.com/office/drawing/2014/main" id="{730C971D-C82E-42DB-9E53-8DF58459FB30}"/>
              </a:ext>
            </a:extLst>
          </p:cNvPr>
          <p:cNvCxnSpPr/>
          <p:nvPr/>
        </p:nvCxnSpPr>
        <p:spPr>
          <a:xfrm flipH="1">
            <a:off x="6408911" y="2517009"/>
            <a:ext cx="2787589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ttore diritto 60">
            <a:extLst>
              <a:ext uri="{FF2B5EF4-FFF2-40B4-BE49-F238E27FC236}">
                <a16:creationId xmlns:a16="http://schemas.microsoft.com/office/drawing/2014/main" id="{B99194F7-BC5F-44D9-897C-D4386BB80546}"/>
              </a:ext>
            </a:extLst>
          </p:cNvPr>
          <p:cNvCxnSpPr/>
          <p:nvPr/>
        </p:nvCxnSpPr>
        <p:spPr>
          <a:xfrm flipH="1">
            <a:off x="6408911" y="3201606"/>
            <a:ext cx="2787589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ttore diritto 62">
            <a:extLst>
              <a:ext uri="{FF2B5EF4-FFF2-40B4-BE49-F238E27FC236}">
                <a16:creationId xmlns:a16="http://schemas.microsoft.com/office/drawing/2014/main" id="{3625DAE1-354A-46AA-9B65-B7317D626D72}"/>
              </a:ext>
            </a:extLst>
          </p:cNvPr>
          <p:cNvCxnSpPr/>
          <p:nvPr/>
        </p:nvCxnSpPr>
        <p:spPr>
          <a:xfrm flipH="1">
            <a:off x="6382277" y="4323237"/>
            <a:ext cx="2787589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Ovale 63">
            <a:extLst>
              <a:ext uri="{FF2B5EF4-FFF2-40B4-BE49-F238E27FC236}">
                <a16:creationId xmlns:a16="http://schemas.microsoft.com/office/drawing/2014/main" id="{CD3AF41C-218D-4805-A70D-8933C833630D}"/>
              </a:ext>
            </a:extLst>
          </p:cNvPr>
          <p:cNvSpPr/>
          <p:nvPr/>
        </p:nvSpPr>
        <p:spPr>
          <a:xfrm>
            <a:off x="6542371" y="2395606"/>
            <a:ext cx="45719" cy="45719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5" name="Ovale 64">
            <a:extLst>
              <a:ext uri="{FF2B5EF4-FFF2-40B4-BE49-F238E27FC236}">
                <a16:creationId xmlns:a16="http://schemas.microsoft.com/office/drawing/2014/main" id="{140B1E45-4742-414F-AD1F-62DE28602E76}"/>
              </a:ext>
            </a:extLst>
          </p:cNvPr>
          <p:cNvSpPr/>
          <p:nvPr/>
        </p:nvSpPr>
        <p:spPr>
          <a:xfrm>
            <a:off x="6774670" y="2592694"/>
            <a:ext cx="45719" cy="45719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6" name="Ovale 65">
            <a:extLst>
              <a:ext uri="{FF2B5EF4-FFF2-40B4-BE49-F238E27FC236}">
                <a16:creationId xmlns:a16="http://schemas.microsoft.com/office/drawing/2014/main" id="{71FF9B2B-C482-49BE-A9AE-94E36672924F}"/>
              </a:ext>
            </a:extLst>
          </p:cNvPr>
          <p:cNvSpPr/>
          <p:nvPr/>
        </p:nvSpPr>
        <p:spPr>
          <a:xfrm>
            <a:off x="6989214" y="2546975"/>
            <a:ext cx="45719" cy="45719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7" name="Ovale 66">
            <a:extLst>
              <a:ext uri="{FF2B5EF4-FFF2-40B4-BE49-F238E27FC236}">
                <a16:creationId xmlns:a16="http://schemas.microsoft.com/office/drawing/2014/main" id="{500234DD-F2F9-46A6-805F-D3415C5F4AB2}"/>
              </a:ext>
            </a:extLst>
          </p:cNvPr>
          <p:cNvSpPr/>
          <p:nvPr/>
        </p:nvSpPr>
        <p:spPr>
          <a:xfrm>
            <a:off x="7177124" y="2270894"/>
            <a:ext cx="45719" cy="45719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8" name="Ovale 67">
            <a:extLst>
              <a:ext uri="{FF2B5EF4-FFF2-40B4-BE49-F238E27FC236}">
                <a16:creationId xmlns:a16="http://schemas.microsoft.com/office/drawing/2014/main" id="{E89EE20A-1FFF-4F7E-BA77-326618EFC454}"/>
              </a:ext>
            </a:extLst>
          </p:cNvPr>
          <p:cNvSpPr/>
          <p:nvPr/>
        </p:nvSpPr>
        <p:spPr>
          <a:xfrm>
            <a:off x="7391668" y="2643590"/>
            <a:ext cx="45719" cy="45719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9" name="Ovale 68">
            <a:extLst>
              <a:ext uri="{FF2B5EF4-FFF2-40B4-BE49-F238E27FC236}">
                <a16:creationId xmlns:a16="http://schemas.microsoft.com/office/drawing/2014/main" id="{6CE129B2-903F-4156-9D03-4108E2BC2D08}"/>
              </a:ext>
            </a:extLst>
          </p:cNvPr>
          <p:cNvSpPr/>
          <p:nvPr/>
        </p:nvSpPr>
        <p:spPr>
          <a:xfrm>
            <a:off x="7615089" y="2395606"/>
            <a:ext cx="45719" cy="45719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0" name="Ovale 69">
            <a:extLst>
              <a:ext uri="{FF2B5EF4-FFF2-40B4-BE49-F238E27FC236}">
                <a16:creationId xmlns:a16="http://schemas.microsoft.com/office/drawing/2014/main" id="{39B44A6C-1D18-4929-AE7E-464A228F3308}"/>
              </a:ext>
            </a:extLst>
          </p:cNvPr>
          <p:cNvSpPr/>
          <p:nvPr/>
        </p:nvSpPr>
        <p:spPr>
          <a:xfrm>
            <a:off x="7936165" y="2316338"/>
            <a:ext cx="45719" cy="45719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1" name="Ovale 70">
            <a:extLst>
              <a:ext uri="{FF2B5EF4-FFF2-40B4-BE49-F238E27FC236}">
                <a16:creationId xmlns:a16="http://schemas.microsoft.com/office/drawing/2014/main" id="{D83F887D-5F84-46E0-92BA-F377D9EFD128}"/>
              </a:ext>
            </a:extLst>
          </p:cNvPr>
          <p:cNvSpPr/>
          <p:nvPr/>
        </p:nvSpPr>
        <p:spPr>
          <a:xfrm>
            <a:off x="8177341" y="2581446"/>
            <a:ext cx="45719" cy="45719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2" name="Ovale 71">
            <a:extLst>
              <a:ext uri="{FF2B5EF4-FFF2-40B4-BE49-F238E27FC236}">
                <a16:creationId xmlns:a16="http://schemas.microsoft.com/office/drawing/2014/main" id="{3C57ED22-1EE0-406A-902D-CD24EBE96EC0}"/>
              </a:ext>
            </a:extLst>
          </p:cNvPr>
          <p:cNvSpPr/>
          <p:nvPr/>
        </p:nvSpPr>
        <p:spPr>
          <a:xfrm>
            <a:off x="8489539" y="2080525"/>
            <a:ext cx="45719" cy="45719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3" name="Ovale 72">
            <a:extLst>
              <a:ext uri="{FF2B5EF4-FFF2-40B4-BE49-F238E27FC236}">
                <a16:creationId xmlns:a16="http://schemas.microsoft.com/office/drawing/2014/main" id="{EF660352-D9ED-43B9-8E97-2F9325A71D38}"/>
              </a:ext>
            </a:extLst>
          </p:cNvPr>
          <p:cNvSpPr/>
          <p:nvPr/>
        </p:nvSpPr>
        <p:spPr>
          <a:xfrm>
            <a:off x="8774196" y="2634788"/>
            <a:ext cx="45719" cy="45719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4" name="Ovale 73">
            <a:extLst>
              <a:ext uri="{FF2B5EF4-FFF2-40B4-BE49-F238E27FC236}">
                <a16:creationId xmlns:a16="http://schemas.microsoft.com/office/drawing/2014/main" id="{AE9441C1-7B5C-4739-9605-3D824EA0CF60}"/>
              </a:ext>
            </a:extLst>
          </p:cNvPr>
          <p:cNvSpPr/>
          <p:nvPr/>
        </p:nvSpPr>
        <p:spPr>
          <a:xfrm>
            <a:off x="9033128" y="2592693"/>
            <a:ext cx="45719" cy="45719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5" name="Ovale 74">
            <a:extLst>
              <a:ext uri="{FF2B5EF4-FFF2-40B4-BE49-F238E27FC236}">
                <a16:creationId xmlns:a16="http://schemas.microsoft.com/office/drawing/2014/main" id="{C1A62D14-6F96-456B-83E5-D73847EC9D27}"/>
              </a:ext>
            </a:extLst>
          </p:cNvPr>
          <p:cNvSpPr/>
          <p:nvPr/>
        </p:nvSpPr>
        <p:spPr>
          <a:xfrm>
            <a:off x="6542371" y="3072930"/>
            <a:ext cx="45719" cy="45719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6" name="Ovale 75">
            <a:extLst>
              <a:ext uri="{FF2B5EF4-FFF2-40B4-BE49-F238E27FC236}">
                <a16:creationId xmlns:a16="http://schemas.microsoft.com/office/drawing/2014/main" id="{02002354-FE04-4EBC-8BCE-E9B879E2F487}"/>
              </a:ext>
            </a:extLst>
          </p:cNvPr>
          <p:cNvSpPr/>
          <p:nvPr/>
        </p:nvSpPr>
        <p:spPr>
          <a:xfrm>
            <a:off x="6774670" y="3109774"/>
            <a:ext cx="45719" cy="45719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7" name="Ovale 76">
            <a:extLst>
              <a:ext uri="{FF2B5EF4-FFF2-40B4-BE49-F238E27FC236}">
                <a16:creationId xmlns:a16="http://schemas.microsoft.com/office/drawing/2014/main" id="{767B7006-44FC-4B1D-84EB-2095F7CAD1A0}"/>
              </a:ext>
            </a:extLst>
          </p:cNvPr>
          <p:cNvSpPr/>
          <p:nvPr/>
        </p:nvSpPr>
        <p:spPr>
          <a:xfrm>
            <a:off x="6989214" y="3224299"/>
            <a:ext cx="45719" cy="45719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8" name="Ovale 77">
            <a:extLst>
              <a:ext uri="{FF2B5EF4-FFF2-40B4-BE49-F238E27FC236}">
                <a16:creationId xmlns:a16="http://schemas.microsoft.com/office/drawing/2014/main" id="{428CA11C-66AC-4B45-842B-EEC9F4DE82A8}"/>
              </a:ext>
            </a:extLst>
          </p:cNvPr>
          <p:cNvSpPr/>
          <p:nvPr/>
        </p:nvSpPr>
        <p:spPr>
          <a:xfrm>
            <a:off x="7177124" y="3063661"/>
            <a:ext cx="45719" cy="45719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9" name="Ovale 78">
            <a:extLst>
              <a:ext uri="{FF2B5EF4-FFF2-40B4-BE49-F238E27FC236}">
                <a16:creationId xmlns:a16="http://schemas.microsoft.com/office/drawing/2014/main" id="{4D5C7DB0-4E77-4944-9BDC-336FC7A9E989}"/>
              </a:ext>
            </a:extLst>
          </p:cNvPr>
          <p:cNvSpPr/>
          <p:nvPr/>
        </p:nvSpPr>
        <p:spPr>
          <a:xfrm>
            <a:off x="7391668" y="3258770"/>
            <a:ext cx="45719" cy="45719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0" name="Ovale 79">
            <a:extLst>
              <a:ext uri="{FF2B5EF4-FFF2-40B4-BE49-F238E27FC236}">
                <a16:creationId xmlns:a16="http://schemas.microsoft.com/office/drawing/2014/main" id="{AC26C41F-F1DD-420D-87C2-A8FB730D30E0}"/>
              </a:ext>
            </a:extLst>
          </p:cNvPr>
          <p:cNvSpPr/>
          <p:nvPr/>
        </p:nvSpPr>
        <p:spPr>
          <a:xfrm>
            <a:off x="7615089" y="3072930"/>
            <a:ext cx="45719" cy="45719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1" name="Ovale 80">
            <a:extLst>
              <a:ext uri="{FF2B5EF4-FFF2-40B4-BE49-F238E27FC236}">
                <a16:creationId xmlns:a16="http://schemas.microsoft.com/office/drawing/2014/main" id="{D1926230-0540-42BB-AF20-4A2FF82E7186}"/>
              </a:ext>
            </a:extLst>
          </p:cNvPr>
          <p:cNvSpPr/>
          <p:nvPr/>
        </p:nvSpPr>
        <p:spPr>
          <a:xfrm>
            <a:off x="7936164" y="3241744"/>
            <a:ext cx="45719" cy="45719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2" name="Ovale 81">
            <a:extLst>
              <a:ext uri="{FF2B5EF4-FFF2-40B4-BE49-F238E27FC236}">
                <a16:creationId xmlns:a16="http://schemas.microsoft.com/office/drawing/2014/main" id="{B5FAC594-4F8F-4BFB-B7F6-834219466E72}"/>
              </a:ext>
            </a:extLst>
          </p:cNvPr>
          <p:cNvSpPr/>
          <p:nvPr/>
        </p:nvSpPr>
        <p:spPr>
          <a:xfrm>
            <a:off x="8177341" y="3258770"/>
            <a:ext cx="45719" cy="45719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3" name="Ovale 82">
            <a:extLst>
              <a:ext uri="{FF2B5EF4-FFF2-40B4-BE49-F238E27FC236}">
                <a16:creationId xmlns:a16="http://schemas.microsoft.com/office/drawing/2014/main" id="{C67312E2-E167-4B3A-BDF3-5CB700EB5166}"/>
              </a:ext>
            </a:extLst>
          </p:cNvPr>
          <p:cNvSpPr/>
          <p:nvPr/>
        </p:nvSpPr>
        <p:spPr>
          <a:xfrm>
            <a:off x="8489539" y="3068241"/>
            <a:ext cx="45719" cy="45719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4" name="Ovale 83">
            <a:extLst>
              <a:ext uri="{FF2B5EF4-FFF2-40B4-BE49-F238E27FC236}">
                <a16:creationId xmlns:a16="http://schemas.microsoft.com/office/drawing/2014/main" id="{C5BED74D-81C0-4E04-AF88-56C30509BE02}"/>
              </a:ext>
            </a:extLst>
          </p:cNvPr>
          <p:cNvSpPr/>
          <p:nvPr/>
        </p:nvSpPr>
        <p:spPr>
          <a:xfrm>
            <a:off x="8774195" y="3098735"/>
            <a:ext cx="45719" cy="45719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5" name="Ovale 84">
            <a:extLst>
              <a:ext uri="{FF2B5EF4-FFF2-40B4-BE49-F238E27FC236}">
                <a16:creationId xmlns:a16="http://schemas.microsoft.com/office/drawing/2014/main" id="{5F2C4697-6992-49DF-82D7-B4EB2D39B222}"/>
              </a:ext>
            </a:extLst>
          </p:cNvPr>
          <p:cNvSpPr/>
          <p:nvPr/>
        </p:nvSpPr>
        <p:spPr>
          <a:xfrm>
            <a:off x="9033128" y="3270017"/>
            <a:ext cx="45719" cy="45719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6" name="Ovale 85">
            <a:extLst>
              <a:ext uri="{FF2B5EF4-FFF2-40B4-BE49-F238E27FC236}">
                <a16:creationId xmlns:a16="http://schemas.microsoft.com/office/drawing/2014/main" id="{0AA90085-490F-4C34-9AC2-4CFEA6E207A4}"/>
              </a:ext>
            </a:extLst>
          </p:cNvPr>
          <p:cNvSpPr/>
          <p:nvPr/>
        </p:nvSpPr>
        <p:spPr>
          <a:xfrm>
            <a:off x="6542371" y="4021029"/>
            <a:ext cx="45719" cy="45719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7" name="Ovale 86">
            <a:extLst>
              <a:ext uri="{FF2B5EF4-FFF2-40B4-BE49-F238E27FC236}">
                <a16:creationId xmlns:a16="http://schemas.microsoft.com/office/drawing/2014/main" id="{2E22E112-0C50-432B-8AEE-0F0C367F8644}"/>
              </a:ext>
            </a:extLst>
          </p:cNvPr>
          <p:cNvSpPr/>
          <p:nvPr/>
        </p:nvSpPr>
        <p:spPr>
          <a:xfrm>
            <a:off x="6774670" y="4441481"/>
            <a:ext cx="45719" cy="45719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8" name="Ovale 87">
            <a:extLst>
              <a:ext uri="{FF2B5EF4-FFF2-40B4-BE49-F238E27FC236}">
                <a16:creationId xmlns:a16="http://schemas.microsoft.com/office/drawing/2014/main" id="{50BD3365-9D92-4C74-8997-329B797E0C1E}"/>
              </a:ext>
            </a:extLst>
          </p:cNvPr>
          <p:cNvSpPr/>
          <p:nvPr/>
        </p:nvSpPr>
        <p:spPr>
          <a:xfrm>
            <a:off x="6989214" y="4604618"/>
            <a:ext cx="45719" cy="45719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9" name="Ovale 88">
            <a:extLst>
              <a:ext uri="{FF2B5EF4-FFF2-40B4-BE49-F238E27FC236}">
                <a16:creationId xmlns:a16="http://schemas.microsoft.com/office/drawing/2014/main" id="{D5B886CB-6989-4F93-AC74-17211899A26E}"/>
              </a:ext>
            </a:extLst>
          </p:cNvPr>
          <p:cNvSpPr/>
          <p:nvPr/>
        </p:nvSpPr>
        <p:spPr>
          <a:xfrm>
            <a:off x="7177788" y="4105268"/>
            <a:ext cx="45719" cy="45719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0" name="Ovale 89">
            <a:extLst>
              <a:ext uri="{FF2B5EF4-FFF2-40B4-BE49-F238E27FC236}">
                <a16:creationId xmlns:a16="http://schemas.microsoft.com/office/drawing/2014/main" id="{BAF0452E-5C41-4CB8-842D-08E6B64ED5C5}"/>
              </a:ext>
            </a:extLst>
          </p:cNvPr>
          <p:cNvSpPr/>
          <p:nvPr/>
        </p:nvSpPr>
        <p:spPr>
          <a:xfrm>
            <a:off x="7409125" y="4393887"/>
            <a:ext cx="45719" cy="45719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1" name="Ovale 90">
            <a:extLst>
              <a:ext uri="{FF2B5EF4-FFF2-40B4-BE49-F238E27FC236}">
                <a16:creationId xmlns:a16="http://schemas.microsoft.com/office/drawing/2014/main" id="{231C9FC1-1DCC-433B-BB05-4320E6233FAB}"/>
              </a:ext>
            </a:extLst>
          </p:cNvPr>
          <p:cNvSpPr/>
          <p:nvPr/>
        </p:nvSpPr>
        <p:spPr>
          <a:xfrm>
            <a:off x="7615089" y="3806338"/>
            <a:ext cx="45719" cy="45719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2" name="Ovale 91">
            <a:extLst>
              <a:ext uri="{FF2B5EF4-FFF2-40B4-BE49-F238E27FC236}">
                <a16:creationId xmlns:a16="http://schemas.microsoft.com/office/drawing/2014/main" id="{6061E5AD-188B-4BBD-B831-659C1FFB60B2}"/>
              </a:ext>
            </a:extLst>
          </p:cNvPr>
          <p:cNvSpPr/>
          <p:nvPr/>
        </p:nvSpPr>
        <p:spPr>
          <a:xfrm>
            <a:off x="7936164" y="4038887"/>
            <a:ext cx="45719" cy="45719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3" name="Ovale 92">
            <a:extLst>
              <a:ext uri="{FF2B5EF4-FFF2-40B4-BE49-F238E27FC236}">
                <a16:creationId xmlns:a16="http://schemas.microsoft.com/office/drawing/2014/main" id="{CF5CAD53-AD21-45D3-8245-93D3CAC7D1D6}"/>
              </a:ext>
            </a:extLst>
          </p:cNvPr>
          <p:cNvSpPr/>
          <p:nvPr/>
        </p:nvSpPr>
        <p:spPr>
          <a:xfrm>
            <a:off x="8177341" y="4456716"/>
            <a:ext cx="45719" cy="45719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4" name="Ovale 93">
            <a:extLst>
              <a:ext uri="{FF2B5EF4-FFF2-40B4-BE49-F238E27FC236}">
                <a16:creationId xmlns:a16="http://schemas.microsoft.com/office/drawing/2014/main" id="{A4FBF16D-5ED6-44A1-A684-352EE86567AC}"/>
              </a:ext>
            </a:extLst>
          </p:cNvPr>
          <p:cNvSpPr/>
          <p:nvPr/>
        </p:nvSpPr>
        <p:spPr>
          <a:xfrm>
            <a:off x="8489539" y="4016340"/>
            <a:ext cx="45719" cy="45719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5" name="Ovale 94">
            <a:extLst>
              <a:ext uri="{FF2B5EF4-FFF2-40B4-BE49-F238E27FC236}">
                <a16:creationId xmlns:a16="http://schemas.microsoft.com/office/drawing/2014/main" id="{388867C4-BCFE-45E3-91C3-1DFEA5520A9D}"/>
              </a:ext>
            </a:extLst>
          </p:cNvPr>
          <p:cNvSpPr/>
          <p:nvPr/>
        </p:nvSpPr>
        <p:spPr>
          <a:xfrm>
            <a:off x="8774195" y="4046834"/>
            <a:ext cx="45719" cy="45719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6" name="Ovale 95">
            <a:extLst>
              <a:ext uri="{FF2B5EF4-FFF2-40B4-BE49-F238E27FC236}">
                <a16:creationId xmlns:a16="http://schemas.microsoft.com/office/drawing/2014/main" id="{2D1366CC-0E76-4F9A-B60D-CB8071535827}"/>
              </a:ext>
            </a:extLst>
          </p:cNvPr>
          <p:cNvSpPr/>
          <p:nvPr/>
        </p:nvSpPr>
        <p:spPr>
          <a:xfrm>
            <a:off x="9033128" y="4468038"/>
            <a:ext cx="45719" cy="45719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CasellaDiTesto 96">
                <a:extLst>
                  <a:ext uri="{FF2B5EF4-FFF2-40B4-BE49-F238E27FC236}">
                    <a16:creationId xmlns:a16="http://schemas.microsoft.com/office/drawing/2014/main" id="{FBBBC315-DC23-4548-B343-8552D84885B8}"/>
                  </a:ext>
                </a:extLst>
              </p:cNvPr>
              <p:cNvSpPr txBox="1"/>
              <p:nvPr/>
            </p:nvSpPr>
            <p:spPr>
              <a:xfrm>
                <a:off x="1885769" y="1936899"/>
                <a:ext cx="796074" cy="3960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 smtClean="0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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0(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=1)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97" name="CasellaDiTesto 96">
                <a:extLst>
                  <a:ext uri="{FF2B5EF4-FFF2-40B4-BE49-F238E27FC236}">
                    <a16:creationId xmlns:a16="http://schemas.microsoft.com/office/drawing/2014/main" id="{FBBBC315-DC23-4548-B343-8552D84885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5769" y="1936899"/>
                <a:ext cx="796074" cy="396006"/>
              </a:xfrm>
              <a:prstGeom prst="rect">
                <a:avLst/>
              </a:prstGeom>
              <a:blipFill>
                <a:blip r:embed="rId2"/>
                <a:stretch>
                  <a:fillRect l="-2290" r="-6107" b="-923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CasellaDiTesto 97">
                <a:extLst>
                  <a:ext uri="{FF2B5EF4-FFF2-40B4-BE49-F238E27FC236}">
                    <a16:creationId xmlns:a16="http://schemas.microsoft.com/office/drawing/2014/main" id="{6BDAF669-7F9B-4198-AECE-7509B84F5FEE}"/>
                  </a:ext>
                </a:extLst>
              </p:cNvPr>
              <p:cNvSpPr txBox="1"/>
              <p:nvPr/>
            </p:nvSpPr>
            <p:spPr>
              <a:xfrm>
                <a:off x="1889564" y="2508933"/>
                <a:ext cx="796074" cy="3960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 smtClean="0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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0(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=2)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98" name="CasellaDiTesto 97">
                <a:extLst>
                  <a:ext uri="{FF2B5EF4-FFF2-40B4-BE49-F238E27FC236}">
                    <a16:creationId xmlns:a16="http://schemas.microsoft.com/office/drawing/2014/main" id="{6BDAF669-7F9B-4198-AECE-7509B84F5F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9564" y="2508933"/>
                <a:ext cx="796074" cy="396006"/>
              </a:xfrm>
              <a:prstGeom prst="rect">
                <a:avLst/>
              </a:prstGeom>
              <a:blipFill>
                <a:blip r:embed="rId3"/>
                <a:stretch>
                  <a:fillRect l="-2290" r="-5344" b="-923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CasellaDiTesto 153">
                <a:extLst>
                  <a:ext uri="{FF2B5EF4-FFF2-40B4-BE49-F238E27FC236}">
                    <a16:creationId xmlns:a16="http://schemas.microsoft.com/office/drawing/2014/main" id="{C2ED138D-5D92-4BA9-80AA-E8596C1BA06C}"/>
                  </a:ext>
                </a:extLst>
              </p:cNvPr>
              <p:cNvSpPr txBox="1"/>
              <p:nvPr/>
            </p:nvSpPr>
            <p:spPr>
              <a:xfrm>
                <a:off x="1889564" y="3221199"/>
                <a:ext cx="796074" cy="3960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 smtClean="0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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0(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=3)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54" name="CasellaDiTesto 153">
                <a:extLst>
                  <a:ext uri="{FF2B5EF4-FFF2-40B4-BE49-F238E27FC236}">
                    <a16:creationId xmlns:a16="http://schemas.microsoft.com/office/drawing/2014/main" id="{C2ED138D-5D92-4BA9-80AA-E8596C1BA0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9564" y="3221199"/>
                <a:ext cx="796074" cy="396006"/>
              </a:xfrm>
              <a:prstGeom prst="rect">
                <a:avLst/>
              </a:prstGeom>
              <a:blipFill>
                <a:blip r:embed="rId4"/>
                <a:stretch>
                  <a:fillRect l="-2290" r="-5344" b="-923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5" name="Immagine 154" descr="Immagine che contiene oggetto, volando, uomo, aquilone&#10;&#10;Descrizione generata automaticamente">
            <a:extLst>
              <a:ext uri="{FF2B5EF4-FFF2-40B4-BE49-F238E27FC236}">
                <a16:creationId xmlns:a16="http://schemas.microsoft.com/office/drawing/2014/main" id="{3AD68EF2-0130-4ECD-9307-0B959E4621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307129" y="2322607"/>
            <a:ext cx="3092551" cy="116466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CasellaDiTesto 155">
                <a:extLst>
                  <a:ext uri="{FF2B5EF4-FFF2-40B4-BE49-F238E27FC236}">
                    <a16:creationId xmlns:a16="http://schemas.microsoft.com/office/drawing/2014/main" id="{9F7F7469-C5B3-41E9-94F6-27E25467E29A}"/>
                  </a:ext>
                </a:extLst>
              </p:cNvPr>
              <p:cNvSpPr txBox="1"/>
              <p:nvPr/>
            </p:nvSpPr>
            <p:spPr>
              <a:xfrm>
                <a:off x="35633" y="2585394"/>
                <a:ext cx="796074" cy="5289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i="1" smtClean="0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</m:t>
                          </m:r>
                        </m:e>
                        <m:sub>
                          <m:sSub>
                            <m:sSubPr>
                              <m:ctrlPr>
                                <a:rPr lang="it-IT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 smtClean="0">
                                  <a:latin typeface="Cambria Math" panose="02040503050406030204" pitchFamily="18" charset="0"/>
                                  <a:sym typeface="Symbol" panose="05050102010706020507" pitchFamily="18" charset="2"/>
                                </a:rPr>
                                <m:t>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b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56" name="CasellaDiTesto 155">
                <a:extLst>
                  <a:ext uri="{FF2B5EF4-FFF2-40B4-BE49-F238E27FC236}">
                    <a16:creationId xmlns:a16="http://schemas.microsoft.com/office/drawing/2014/main" id="{9F7F7469-C5B3-41E9-94F6-27E25467E2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33" y="2585394"/>
                <a:ext cx="796074" cy="528991"/>
              </a:xfrm>
              <a:prstGeom prst="rect">
                <a:avLst/>
              </a:prstGeom>
              <a:blipFill>
                <a:blip r:embed="rId6"/>
                <a:stretch>
                  <a:fillRect b="-1149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7" name="Connettore diritto 156">
            <a:extLst>
              <a:ext uri="{FF2B5EF4-FFF2-40B4-BE49-F238E27FC236}">
                <a16:creationId xmlns:a16="http://schemas.microsoft.com/office/drawing/2014/main" id="{4D8E5517-020E-4B5D-A82D-AF58D9AC5B6D}"/>
              </a:ext>
            </a:extLst>
          </p:cNvPr>
          <p:cNvCxnSpPr>
            <a:cxnSpLocks/>
          </p:cNvCxnSpPr>
          <p:nvPr/>
        </p:nvCxnSpPr>
        <p:spPr>
          <a:xfrm>
            <a:off x="656815" y="2852044"/>
            <a:ext cx="974269" cy="1614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Connettore diritto 157">
            <a:extLst>
              <a:ext uri="{FF2B5EF4-FFF2-40B4-BE49-F238E27FC236}">
                <a16:creationId xmlns:a16="http://schemas.microsoft.com/office/drawing/2014/main" id="{4FC2CEA6-D63B-4E8D-9348-38853B29B2B4}"/>
              </a:ext>
            </a:extLst>
          </p:cNvPr>
          <p:cNvCxnSpPr/>
          <p:nvPr/>
        </p:nvCxnSpPr>
        <p:spPr>
          <a:xfrm flipH="1">
            <a:off x="3064974" y="2766750"/>
            <a:ext cx="278758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Connettore diritto 158">
            <a:extLst>
              <a:ext uri="{FF2B5EF4-FFF2-40B4-BE49-F238E27FC236}">
                <a16:creationId xmlns:a16="http://schemas.microsoft.com/office/drawing/2014/main" id="{05AFA6BA-639B-4D36-AE40-917F9AAFFDE5}"/>
              </a:ext>
            </a:extLst>
          </p:cNvPr>
          <p:cNvCxnSpPr/>
          <p:nvPr/>
        </p:nvCxnSpPr>
        <p:spPr>
          <a:xfrm flipH="1">
            <a:off x="3064974" y="3451347"/>
            <a:ext cx="2787589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Connettore diritto 159">
            <a:extLst>
              <a:ext uri="{FF2B5EF4-FFF2-40B4-BE49-F238E27FC236}">
                <a16:creationId xmlns:a16="http://schemas.microsoft.com/office/drawing/2014/main" id="{0567E6D4-9C06-42EC-A920-24917865BA03}"/>
              </a:ext>
            </a:extLst>
          </p:cNvPr>
          <p:cNvCxnSpPr/>
          <p:nvPr/>
        </p:nvCxnSpPr>
        <p:spPr>
          <a:xfrm flipH="1">
            <a:off x="3061199" y="2186154"/>
            <a:ext cx="2787589" cy="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Ovale 160">
            <a:extLst>
              <a:ext uri="{FF2B5EF4-FFF2-40B4-BE49-F238E27FC236}">
                <a16:creationId xmlns:a16="http://schemas.microsoft.com/office/drawing/2014/main" id="{0419909C-41DA-49FB-9477-026C42F8FE57}"/>
              </a:ext>
            </a:extLst>
          </p:cNvPr>
          <p:cNvSpPr/>
          <p:nvPr/>
        </p:nvSpPr>
        <p:spPr>
          <a:xfrm>
            <a:off x="3198434" y="2645347"/>
            <a:ext cx="45719" cy="45719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2" name="Ovale 161">
            <a:extLst>
              <a:ext uri="{FF2B5EF4-FFF2-40B4-BE49-F238E27FC236}">
                <a16:creationId xmlns:a16="http://schemas.microsoft.com/office/drawing/2014/main" id="{99A5894D-010E-48D8-8A7C-BE9A332DB200}"/>
              </a:ext>
            </a:extLst>
          </p:cNvPr>
          <p:cNvSpPr/>
          <p:nvPr/>
        </p:nvSpPr>
        <p:spPr>
          <a:xfrm>
            <a:off x="3430733" y="2842435"/>
            <a:ext cx="45719" cy="45719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3" name="Ovale 162">
            <a:extLst>
              <a:ext uri="{FF2B5EF4-FFF2-40B4-BE49-F238E27FC236}">
                <a16:creationId xmlns:a16="http://schemas.microsoft.com/office/drawing/2014/main" id="{C9F0D45B-5B7B-405D-B515-3EBF4C0241A8}"/>
              </a:ext>
            </a:extLst>
          </p:cNvPr>
          <p:cNvSpPr/>
          <p:nvPr/>
        </p:nvSpPr>
        <p:spPr>
          <a:xfrm>
            <a:off x="3645277" y="2796716"/>
            <a:ext cx="45719" cy="45719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4" name="Ovale 163">
            <a:extLst>
              <a:ext uri="{FF2B5EF4-FFF2-40B4-BE49-F238E27FC236}">
                <a16:creationId xmlns:a16="http://schemas.microsoft.com/office/drawing/2014/main" id="{2443FC1D-1BDE-4376-B1C2-F94390B610C8}"/>
              </a:ext>
            </a:extLst>
          </p:cNvPr>
          <p:cNvSpPr/>
          <p:nvPr/>
        </p:nvSpPr>
        <p:spPr>
          <a:xfrm>
            <a:off x="3833187" y="2520635"/>
            <a:ext cx="45719" cy="45719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5" name="Ovale 164">
            <a:extLst>
              <a:ext uri="{FF2B5EF4-FFF2-40B4-BE49-F238E27FC236}">
                <a16:creationId xmlns:a16="http://schemas.microsoft.com/office/drawing/2014/main" id="{81FEB6C4-D324-4C90-87CE-439F51C63C52}"/>
              </a:ext>
            </a:extLst>
          </p:cNvPr>
          <p:cNvSpPr/>
          <p:nvPr/>
        </p:nvSpPr>
        <p:spPr>
          <a:xfrm>
            <a:off x="4047731" y="2893331"/>
            <a:ext cx="45719" cy="45719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6" name="Ovale 165">
            <a:extLst>
              <a:ext uri="{FF2B5EF4-FFF2-40B4-BE49-F238E27FC236}">
                <a16:creationId xmlns:a16="http://schemas.microsoft.com/office/drawing/2014/main" id="{1F0F0507-56FE-4733-BA42-DB5BB123FE66}"/>
              </a:ext>
            </a:extLst>
          </p:cNvPr>
          <p:cNvSpPr/>
          <p:nvPr/>
        </p:nvSpPr>
        <p:spPr>
          <a:xfrm>
            <a:off x="4271152" y="2645347"/>
            <a:ext cx="45719" cy="45719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7" name="Ovale 166">
            <a:extLst>
              <a:ext uri="{FF2B5EF4-FFF2-40B4-BE49-F238E27FC236}">
                <a16:creationId xmlns:a16="http://schemas.microsoft.com/office/drawing/2014/main" id="{3BC187C2-1E5C-40F0-AF38-4DE4D598E556}"/>
              </a:ext>
            </a:extLst>
          </p:cNvPr>
          <p:cNvSpPr/>
          <p:nvPr/>
        </p:nvSpPr>
        <p:spPr>
          <a:xfrm>
            <a:off x="4592228" y="2566079"/>
            <a:ext cx="45719" cy="45719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8" name="Ovale 167">
            <a:extLst>
              <a:ext uri="{FF2B5EF4-FFF2-40B4-BE49-F238E27FC236}">
                <a16:creationId xmlns:a16="http://schemas.microsoft.com/office/drawing/2014/main" id="{EFD8A9EF-97F0-422C-8C63-EB21010C2E02}"/>
              </a:ext>
            </a:extLst>
          </p:cNvPr>
          <p:cNvSpPr/>
          <p:nvPr/>
        </p:nvSpPr>
        <p:spPr>
          <a:xfrm>
            <a:off x="4833404" y="2831187"/>
            <a:ext cx="45719" cy="45719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9" name="Ovale 168">
            <a:extLst>
              <a:ext uri="{FF2B5EF4-FFF2-40B4-BE49-F238E27FC236}">
                <a16:creationId xmlns:a16="http://schemas.microsoft.com/office/drawing/2014/main" id="{B3A5215D-1B3F-4C5A-AAD6-3BBCEE79D50B}"/>
              </a:ext>
            </a:extLst>
          </p:cNvPr>
          <p:cNvSpPr/>
          <p:nvPr/>
        </p:nvSpPr>
        <p:spPr>
          <a:xfrm>
            <a:off x="5145602" y="2330266"/>
            <a:ext cx="45719" cy="45719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0" name="Ovale 169">
            <a:extLst>
              <a:ext uri="{FF2B5EF4-FFF2-40B4-BE49-F238E27FC236}">
                <a16:creationId xmlns:a16="http://schemas.microsoft.com/office/drawing/2014/main" id="{6DAD279B-950C-4BF3-B2DE-2F777DB1B664}"/>
              </a:ext>
            </a:extLst>
          </p:cNvPr>
          <p:cNvSpPr/>
          <p:nvPr/>
        </p:nvSpPr>
        <p:spPr>
          <a:xfrm>
            <a:off x="5430259" y="2884529"/>
            <a:ext cx="45719" cy="45719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1" name="Ovale 170">
            <a:extLst>
              <a:ext uri="{FF2B5EF4-FFF2-40B4-BE49-F238E27FC236}">
                <a16:creationId xmlns:a16="http://schemas.microsoft.com/office/drawing/2014/main" id="{716EDB99-9820-4B90-8232-FC2BA4D451FB}"/>
              </a:ext>
            </a:extLst>
          </p:cNvPr>
          <p:cNvSpPr/>
          <p:nvPr/>
        </p:nvSpPr>
        <p:spPr>
          <a:xfrm>
            <a:off x="5689191" y="2842434"/>
            <a:ext cx="45719" cy="45719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2" name="Ovale 171">
            <a:extLst>
              <a:ext uri="{FF2B5EF4-FFF2-40B4-BE49-F238E27FC236}">
                <a16:creationId xmlns:a16="http://schemas.microsoft.com/office/drawing/2014/main" id="{02391CB4-679D-4B77-8226-033AC06E4B7C}"/>
              </a:ext>
            </a:extLst>
          </p:cNvPr>
          <p:cNvSpPr/>
          <p:nvPr/>
        </p:nvSpPr>
        <p:spPr>
          <a:xfrm>
            <a:off x="3198434" y="3322671"/>
            <a:ext cx="45719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3" name="Ovale 172">
            <a:extLst>
              <a:ext uri="{FF2B5EF4-FFF2-40B4-BE49-F238E27FC236}">
                <a16:creationId xmlns:a16="http://schemas.microsoft.com/office/drawing/2014/main" id="{6DB16D93-E14C-47C4-9FAF-94B95BADE722}"/>
              </a:ext>
            </a:extLst>
          </p:cNvPr>
          <p:cNvSpPr/>
          <p:nvPr/>
        </p:nvSpPr>
        <p:spPr>
          <a:xfrm>
            <a:off x="3430732" y="3199763"/>
            <a:ext cx="45719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4" name="Ovale 173">
            <a:extLst>
              <a:ext uri="{FF2B5EF4-FFF2-40B4-BE49-F238E27FC236}">
                <a16:creationId xmlns:a16="http://schemas.microsoft.com/office/drawing/2014/main" id="{09BEFDC6-4D38-4C6E-A111-12ADC30BFB9D}"/>
              </a:ext>
            </a:extLst>
          </p:cNvPr>
          <p:cNvSpPr/>
          <p:nvPr/>
        </p:nvSpPr>
        <p:spPr>
          <a:xfrm>
            <a:off x="3645277" y="3474040"/>
            <a:ext cx="45719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5" name="Ovale 174">
            <a:extLst>
              <a:ext uri="{FF2B5EF4-FFF2-40B4-BE49-F238E27FC236}">
                <a16:creationId xmlns:a16="http://schemas.microsoft.com/office/drawing/2014/main" id="{1B831640-A9E7-418C-AC33-0806133C7623}"/>
              </a:ext>
            </a:extLst>
          </p:cNvPr>
          <p:cNvSpPr/>
          <p:nvPr/>
        </p:nvSpPr>
        <p:spPr>
          <a:xfrm>
            <a:off x="3833187" y="3313402"/>
            <a:ext cx="45719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6" name="Ovale 175">
            <a:extLst>
              <a:ext uri="{FF2B5EF4-FFF2-40B4-BE49-F238E27FC236}">
                <a16:creationId xmlns:a16="http://schemas.microsoft.com/office/drawing/2014/main" id="{17BC5F95-E324-4299-B359-674742E817FE}"/>
              </a:ext>
            </a:extLst>
          </p:cNvPr>
          <p:cNvSpPr/>
          <p:nvPr/>
        </p:nvSpPr>
        <p:spPr>
          <a:xfrm>
            <a:off x="4047731" y="3573155"/>
            <a:ext cx="45719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7" name="Ovale 176">
            <a:extLst>
              <a:ext uri="{FF2B5EF4-FFF2-40B4-BE49-F238E27FC236}">
                <a16:creationId xmlns:a16="http://schemas.microsoft.com/office/drawing/2014/main" id="{DC32366D-C6AC-477C-917E-8F25088E35F1}"/>
              </a:ext>
            </a:extLst>
          </p:cNvPr>
          <p:cNvSpPr/>
          <p:nvPr/>
        </p:nvSpPr>
        <p:spPr>
          <a:xfrm>
            <a:off x="4271152" y="3322671"/>
            <a:ext cx="45719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8" name="Ovale 177">
            <a:extLst>
              <a:ext uri="{FF2B5EF4-FFF2-40B4-BE49-F238E27FC236}">
                <a16:creationId xmlns:a16="http://schemas.microsoft.com/office/drawing/2014/main" id="{8367F908-ECD9-487C-B12E-C045728F0F8C}"/>
              </a:ext>
            </a:extLst>
          </p:cNvPr>
          <p:cNvSpPr/>
          <p:nvPr/>
        </p:nvSpPr>
        <p:spPr>
          <a:xfrm>
            <a:off x="4592227" y="3491485"/>
            <a:ext cx="45719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9" name="Ovale 178">
            <a:extLst>
              <a:ext uri="{FF2B5EF4-FFF2-40B4-BE49-F238E27FC236}">
                <a16:creationId xmlns:a16="http://schemas.microsoft.com/office/drawing/2014/main" id="{7AB9B272-BA6F-4E75-9F01-6DD1F9FBA6CB}"/>
              </a:ext>
            </a:extLst>
          </p:cNvPr>
          <p:cNvSpPr/>
          <p:nvPr/>
        </p:nvSpPr>
        <p:spPr>
          <a:xfrm>
            <a:off x="4835931" y="3750225"/>
            <a:ext cx="45719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0" name="Ovale 179">
            <a:extLst>
              <a:ext uri="{FF2B5EF4-FFF2-40B4-BE49-F238E27FC236}">
                <a16:creationId xmlns:a16="http://schemas.microsoft.com/office/drawing/2014/main" id="{66B4EAFD-E513-4C7D-9E53-DDD4B07FF477}"/>
              </a:ext>
            </a:extLst>
          </p:cNvPr>
          <p:cNvSpPr/>
          <p:nvPr/>
        </p:nvSpPr>
        <p:spPr>
          <a:xfrm>
            <a:off x="5145602" y="3317982"/>
            <a:ext cx="45719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1" name="Ovale 180">
            <a:extLst>
              <a:ext uri="{FF2B5EF4-FFF2-40B4-BE49-F238E27FC236}">
                <a16:creationId xmlns:a16="http://schemas.microsoft.com/office/drawing/2014/main" id="{16BF55BC-0F52-4660-BBC4-6839268E5DB1}"/>
              </a:ext>
            </a:extLst>
          </p:cNvPr>
          <p:cNvSpPr/>
          <p:nvPr/>
        </p:nvSpPr>
        <p:spPr>
          <a:xfrm>
            <a:off x="5430258" y="3348476"/>
            <a:ext cx="45719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2" name="Ovale 181">
            <a:extLst>
              <a:ext uri="{FF2B5EF4-FFF2-40B4-BE49-F238E27FC236}">
                <a16:creationId xmlns:a16="http://schemas.microsoft.com/office/drawing/2014/main" id="{7908BCFE-373A-4849-97E4-8D8D254DF916}"/>
              </a:ext>
            </a:extLst>
          </p:cNvPr>
          <p:cNvSpPr/>
          <p:nvPr/>
        </p:nvSpPr>
        <p:spPr>
          <a:xfrm>
            <a:off x="5689191" y="3519758"/>
            <a:ext cx="45719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3" name="Ovale 182">
            <a:extLst>
              <a:ext uri="{FF2B5EF4-FFF2-40B4-BE49-F238E27FC236}">
                <a16:creationId xmlns:a16="http://schemas.microsoft.com/office/drawing/2014/main" id="{50B79225-E96A-4F0D-B68E-411A65C1B8CB}"/>
              </a:ext>
            </a:extLst>
          </p:cNvPr>
          <p:cNvSpPr/>
          <p:nvPr/>
        </p:nvSpPr>
        <p:spPr>
          <a:xfrm>
            <a:off x="3221293" y="1883946"/>
            <a:ext cx="45719" cy="45719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4" name="Ovale 183">
            <a:extLst>
              <a:ext uri="{FF2B5EF4-FFF2-40B4-BE49-F238E27FC236}">
                <a16:creationId xmlns:a16="http://schemas.microsoft.com/office/drawing/2014/main" id="{8DBAA0AA-B831-4CD7-8A82-7E4464D2ECD2}"/>
              </a:ext>
            </a:extLst>
          </p:cNvPr>
          <p:cNvSpPr/>
          <p:nvPr/>
        </p:nvSpPr>
        <p:spPr>
          <a:xfrm>
            <a:off x="3453592" y="2304398"/>
            <a:ext cx="45719" cy="45719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5" name="Ovale 184">
            <a:extLst>
              <a:ext uri="{FF2B5EF4-FFF2-40B4-BE49-F238E27FC236}">
                <a16:creationId xmlns:a16="http://schemas.microsoft.com/office/drawing/2014/main" id="{2FA4AF99-2B17-4CFC-842B-47C20DF1B751}"/>
              </a:ext>
            </a:extLst>
          </p:cNvPr>
          <p:cNvSpPr/>
          <p:nvPr/>
        </p:nvSpPr>
        <p:spPr>
          <a:xfrm>
            <a:off x="3668136" y="2467535"/>
            <a:ext cx="45719" cy="45719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6" name="Ovale 185">
            <a:extLst>
              <a:ext uri="{FF2B5EF4-FFF2-40B4-BE49-F238E27FC236}">
                <a16:creationId xmlns:a16="http://schemas.microsoft.com/office/drawing/2014/main" id="{16283750-3D34-48D7-9F6A-BF7CC33DB7AE}"/>
              </a:ext>
            </a:extLst>
          </p:cNvPr>
          <p:cNvSpPr/>
          <p:nvPr/>
        </p:nvSpPr>
        <p:spPr>
          <a:xfrm>
            <a:off x="3856710" y="1968185"/>
            <a:ext cx="45719" cy="45719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7" name="Ovale 186">
            <a:extLst>
              <a:ext uri="{FF2B5EF4-FFF2-40B4-BE49-F238E27FC236}">
                <a16:creationId xmlns:a16="http://schemas.microsoft.com/office/drawing/2014/main" id="{926A546D-852E-4EE8-A6A7-7E98661DE950}"/>
              </a:ext>
            </a:extLst>
          </p:cNvPr>
          <p:cNvSpPr/>
          <p:nvPr/>
        </p:nvSpPr>
        <p:spPr>
          <a:xfrm>
            <a:off x="4088047" y="2256804"/>
            <a:ext cx="45719" cy="45719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8" name="Ovale 187">
            <a:extLst>
              <a:ext uri="{FF2B5EF4-FFF2-40B4-BE49-F238E27FC236}">
                <a16:creationId xmlns:a16="http://schemas.microsoft.com/office/drawing/2014/main" id="{2966B402-D369-42BC-8BD2-E212AFA58691}"/>
              </a:ext>
            </a:extLst>
          </p:cNvPr>
          <p:cNvSpPr/>
          <p:nvPr/>
        </p:nvSpPr>
        <p:spPr>
          <a:xfrm>
            <a:off x="4294011" y="1669255"/>
            <a:ext cx="45719" cy="45719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9" name="Ovale 188">
            <a:extLst>
              <a:ext uri="{FF2B5EF4-FFF2-40B4-BE49-F238E27FC236}">
                <a16:creationId xmlns:a16="http://schemas.microsoft.com/office/drawing/2014/main" id="{1AF95025-0ADB-432C-B7F8-837A896D08F5}"/>
              </a:ext>
            </a:extLst>
          </p:cNvPr>
          <p:cNvSpPr/>
          <p:nvPr/>
        </p:nvSpPr>
        <p:spPr>
          <a:xfrm>
            <a:off x="4615086" y="1901804"/>
            <a:ext cx="45719" cy="45719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0" name="Ovale 189">
            <a:extLst>
              <a:ext uri="{FF2B5EF4-FFF2-40B4-BE49-F238E27FC236}">
                <a16:creationId xmlns:a16="http://schemas.microsoft.com/office/drawing/2014/main" id="{184AB348-3C4B-494D-9794-EB74A89A64AD}"/>
              </a:ext>
            </a:extLst>
          </p:cNvPr>
          <p:cNvSpPr/>
          <p:nvPr/>
        </p:nvSpPr>
        <p:spPr>
          <a:xfrm>
            <a:off x="4856263" y="2319633"/>
            <a:ext cx="45719" cy="45719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1" name="Ovale 190">
            <a:extLst>
              <a:ext uri="{FF2B5EF4-FFF2-40B4-BE49-F238E27FC236}">
                <a16:creationId xmlns:a16="http://schemas.microsoft.com/office/drawing/2014/main" id="{E9573BD7-9498-4B34-85D6-FE87371834AE}"/>
              </a:ext>
            </a:extLst>
          </p:cNvPr>
          <p:cNvSpPr/>
          <p:nvPr/>
        </p:nvSpPr>
        <p:spPr>
          <a:xfrm>
            <a:off x="5168461" y="1879257"/>
            <a:ext cx="45719" cy="45719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2" name="Ovale 191">
            <a:extLst>
              <a:ext uri="{FF2B5EF4-FFF2-40B4-BE49-F238E27FC236}">
                <a16:creationId xmlns:a16="http://schemas.microsoft.com/office/drawing/2014/main" id="{E0593D3E-B2CD-4433-AC97-72C8B60EFC18}"/>
              </a:ext>
            </a:extLst>
          </p:cNvPr>
          <p:cNvSpPr/>
          <p:nvPr/>
        </p:nvSpPr>
        <p:spPr>
          <a:xfrm>
            <a:off x="5453117" y="1909751"/>
            <a:ext cx="45719" cy="45719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3" name="Ovale 192">
            <a:extLst>
              <a:ext uri="{FF2B5EF4-FFF2-40B4-BE49-F238E27FC236}">
                <a16:creationId xmlns:a16="http://schemas.microsoft.com/office/drawing/2014/main" id="{45E8B6AB-8346-42AA-94CB-BBA1F5C170FF}"/>
              </a:ext>
            </a:extLst>
          </p:cNvPr>
          <p:cNvSpPr/>
          <p:nvPr/>
        </p:nvSpPr>
        <p:spPr>
          <a:xfrm>
            <a:off x="5712050" y="2330266"/>
            <a:ext cx="45719" cy="45719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4" name="CasellaDiTesto 193">
                <a:extLst>
                  <a:ext uri="{FF2B5EF4-FFF2-40B4-BE49-F238E27FC236}">
                    <a16:creationId xmlns:a16="http://schemas.microsoft.com/office/drawing/2014/main" id="{1E3E4A4D-0641-49A1-AE6B-0482A0D7A6DE}"/>
                  </a:ext>
                </a:extLst>
              </p:cNvPr>
              <p:cNvSpPr txBox="1"/>
              <p:nvPr/>
            </p:nvSpPr>
            <p:spPr>
              <a:xfrm>
                <a:off x="9345372" y="2324035"/>
                <a:ext cx="796074" cy="3960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 smtClean="0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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0(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=1)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94" name="CasellaDiTesto 193">
                <a:extLst>
                  <a:ext uri="{FF2B5EF4-FFF2-40B4-BE49-F238E27FC236}">
                    <a16:creationId xmlns:a16="http://schemas.microsoft.com/office/drawing/2014/main" id="{1E3E4A4D-0641-49A1-AE6B-0482A0D7A6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5372" y="2324035"/>
                <a:ext cx="796074" cy="396006"/>
              </a:xfrm>
              <a:prstGeom prst="rect">
                <a:avLst/>
              </a:prstGeom>
              <a:blipFill>
                <a:blip r:embed="rId7"/>
                <a:stretch>
                  <a:fillRect l="-2290" r="-6107" b="-923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5" name="CasellaDiTesto 194">
                <a:extLst>
                  <a:ext uri="{FF2B5EF4-FFF2-40B4-BE49-F238E27FC236}">
                    <a16:creationId xmlns:a16="http://schemas.microsoft.com/office/drawing/2014/main" id="{05264061-0BB2-4EFE-A28B-A76F52F8FCD6}"/>
                  </a:ext>
                </a:extLst>
              </p:cNvPr>
              <p:cNvSpPr txBox="1"/>
              <p:nvPr/>
            </p:nvSpPr>
            <p:spPr>
              <a:xfrm>
                <a:off x="9345372" y="2957490"/>
                <a:ext cx="796074" cy="3960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 smtClean="0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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0(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=2)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95" name="CasellaDiTesto 194">
                <a:extLst>
                  <a:ext uri="{FF2B5EF4-FFF2-40B4-BE49-F238E27FC236}">
                    <a16:creationId xmlns:a16="http://schemas.microsoft.com/office/drawing/2014/main" id="{05264061-0BB2-4EFE-A28B-A76F52F8FC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5372" y="2957490"/>
                <a:ext cx="796074" cy="396006"/>
              </a:xfrm>
              <a:prstGeom prst="rect">
                <a:avLst/>
              </a:prstGeom>
              <a:blipFill>
                <a:blip r:embed="rId8"/>
                <a:stretch>
                  <a:fillRect l="-2290" r="-6107" b="-923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6" name="CasellaDiTesto 195">
                <a:extLst>
                  <a:ext uri="{FF2B5EF4-FFF2-40B4-BE49-F238E27FC236}">
                    <a16:creationId xmlns:a16="http://schemas.microsoft.com/office/drawing/2014/main" id="{DAB45263-A254-4ED5-ABF3-4D5FA0E9DCC5}"/>
                  </a:ext>
                </a:extLst>
              </p:cNvPr>
              <p:cNvSpPr txBox="1"/>
              <p:nvPr/>
            </p:nvSpPr>
            <p:spPr>
              <a:xfrm>
                <a:off x="9329957" y="4069693"/>
                <a:ext cx="796074" cy="3960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 smtClean="0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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0(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=3)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96" name="CasellaDiTesto 195">
                <a:extLst>
                  <a:ext uri="{FF2B5EF4-FFF2-40B4-BE49-F238E27FC236}">
                    <a16:creationId xmlns:a16="http://schemas.microsoft.com/office/drawing/2014/main" id="{DAB45263-A254-4ED5-ABF3-4D5FA0E9DC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9957" y="4069693"/>
                <a:ext cx="796074" cy="396006"/>
              </a:xfrm>
              <a:prstGeom prst="rect">
                <a:avLst/>
              </a:prstGeom>
              <a:blipFill>
                <a:blip r:embed="rId9"/>
                <a:stretch>
                  <a:fillRect l="-2308" r="-6154" b="-923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7" name="Immagine 196" descr="Immagine che contiene oggetto, volando, uomo, aquilone&#10;&#10;Descrizione generata automaticamente">
            <a:extLst>
              <a:ext uri="{FF2B5EF4-FFF2-40B4-BE49-F238E27FC236}">
                <a16:creationId xmlns:a16="http://schemas.microsoft.com/office/drawing/2014/main" id="{152FF842-6B2C-4C82-B797-C53150B107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255878" y="2825262"/>
            <a:ext cx="3092551" cy="1164663"/>
          </a:xfrm>
          <a:prstGeom prst="rect">
            <a:avLst/>
          </a:prstGeom>
        </p:spPr>
      </p:pic>
      <p:cxnSp>
        <p:nvCxnSpPr>
          <p:cNvPr id="198" name="Connettore diritto 197">
            <a:extLst>
              <a:ext uri="{FF2B5EF4-FFF2-40B4-BE49-F238E27FC236}">
                <a16:creationId xmlns:a16="http://schemas.microsoft.com/office/drawing/2014/main" id="{D4E595DD-2104-4657-847B-D9C36C2FE10E}"/>
              </a:ext>
            </a:extLst>
          </p:cNvPr>
          <p:cNvCxnSpPr>
            <a:cxnSpLocks/>
          </p:cNvCxnSpPr>
          <p:nvPr/>
        </p:nvCxnSpPr>
        <p:spPr>
          <a:xfrm rot="10800000">
            <a:off x="10410216" y="3434204"/>
            <a:ext cx="974269" cy="1614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Connettore diritto 198">
            <a:extLst>
              <a:ext uri="{FF2B5EF4-FFF2-40B4-BE49-F238E27FC236}">
                <a16:creationId xmlns:a16="http://schemas.microsoft.com/office/drawing/2014/main" id="{9F8DE445-82B8-4D99-8FF7-DE89BB510593}"/>
              </a:ext>
            </a:extLst>
          </p:cNvPr>
          <p:cNvCxnSpPr>
            <a:cxnSpLocks/>
          </p:cNvCxnSpPr>
          <p:nvPr/>
        </p:nvCxnSpPr>
        <p:spPr>
          <a:xfrm>
            <a:off x="2705610" y="1260110"/>
            <a:ext cx="0" cy="3790765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Connettore diritto 199">
            <a:extLst>
              <a:ext uri="{FF2B5EF4-FFF2-40B4-BE49-F238E27FC236}">
                <a16:creationId xmlns:a16="http://schemas.microsoft.com/office/drawing/2014/main" id="{534A4B79-7BAC-4746-AA4D-57E49A355517}"/>
              </a:ext>
            </a:extLst>
          </p:cNvPr>
          <p:cNvCxnSpPr>
            <a:cxnSpLocks/>
          </p:cNvCxnSpPr>
          <p:nvPr/>
        </p:nvCxnSpPr>
        <p:spPr>
          <a:xfrm>
            <a:off x="2705610" y="5050875"/>
            <a:ext cx="3357555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Connettore diritto 200">
            <a:extLst>
              <a:ext uri="{FF2B5EF4-FFF2-40B4-BE49-F238E27FC236}">
                <a16:creationId xmlns:a16="http://schemas.microsoft.com/office/drawing/2014/main" id="{079D3C73-4EC3-4D44-9F59-D7CF1FAD0CB9}"/>
              </a:ext>
            </a:extLst>
          </p:cNvPr>
          <p:cNvCxnSpPr>
            <a:cxnSpLocks/>
          </p:cNvCxnSpPr>
          <p:nvPr/>
        </p:nvCxnSpPr>
        <p:spPr>
          <a:xfrm>
            <a:off x="6165938" y="1260110"/>
            <a:ext cx="0" cy="3790765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Connettore diritto 201">
            <a:extLst>
              <a:ext uri="{FF2B5EF4-FFF2-40B4-BE49-F238E27FC236}">
                <a16:creationId xmlns:a16="http://schemas.microsoft.com/office/drawing/2014/main" id="{818147C9-1052-4784-B4C6-A0CEDE58EB1D}"/>
              </a:ext>
            </a:extLst>
          </p:cNvPr>
          <p:cNvCxnSpPr>
            <a:cxnSpLocks/>
          </p:cNvCxnSpPr>
          <p:nvPr/>
        </p:nvCxnSpPr>
        <p:spPr>
          <a:xfrm>
            <a:off x="6165938" y="5050875"/>
            <a:ext cx="3357555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3" name="CasellaDiTesto 202">
                <a:extLst>
                  <a:ext uri="{FF2B5EF4-FFF2-40B4-BE49-F238E27FC236}">
                    <a16:creationId xmlns:a16="http://schemas.microsoft.com/office/drawing/2014/main" id="{F139723F-2B5F-44C8-A04F-07658C0820F8}"/>
                  </a:ext>
                </a:extLst>
              </p:cNvPr>
              <p:cNvSpPr txBox="1"/>
              <p:nvPr/>
            </p:nvSpPr>
            <p:spPr>
              <a:xfrm>
                <a:off x="11316785" y="3132633"/>
                <a:ext cx="796074" cy="5289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i="1" smtClean="0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</m:t>
                          </m:r>
                        </m:e>
                        <m:sub>
                          <m:sSub>
                            <m:sSubPr>
                              <m:ctrlPr>
                                <a:rPr lang="it-IT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 smtClean="0">
                                  <a:latin typeface="Cambria Math" panose="02040503050406030204" pitchFamily="18" charset="0"/>
                                  <a:sym typeface="Symbol" panose="05050102010706020507" pitchFamily="18" charset="2"/>
                                </a:rPr>
                                <m:t>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b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203" name="CasellaDiTesto 202">
                <a:extLst>
                  <a:ext uri="{FF2B5EF4-FFF2-40B4-BE49-F238E27FC236}">
                    <a16:creationId xmlns:a16="http://schemas.microsoft.com/office/drawing/2014/main" id="{F139723F-2B5F-44C8-A04F-07658C0820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16785" y="3132633"/>
                <a:ext cx="796074" cy="528991"/>
              </a:xfrm>
              <a:prstGeom prst="rect">
                <a:avLst/>
              </a:prstGeom>
              <a:blipFill>
                <a:blip r:embed="rId10"/>
                <a:stretch>
                  <a:fillRect b="-1034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4" name="CasellaDiTesto 203">
                <a:extLst>
                  <a:ext uri="{FF2B5EF4-FFF2-40B4-BE49-F238E27FC236}">
                    <a16:creationId xmlns:a16="http://schemas.microsoft.com/office/drawing/2014/main" id="{83D9798A-68D6-4BD5-A9CE-5CA080F4300E}"/>
                  </a:ext>
                </a:extLst>
              </p:cNvPr>
              <p:cNvSpPr txBox="1"/>
              <p:nvPr/>
            </p:nvSpPr>
            <p:spPr>
              <a:xfrm>
                <a:off x="2123537" y="5860617"/>
                <a:ext cx="3090643" cy="5289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</m:t>
                        </m:r>
                      </m:e>
                      <m:sub>
                        <m:sSub>
                          <m:sSubPr>
                            <m:ctrlPr>
                              <a:rPr lang="it-IT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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sub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(2)</m:t>
                        </m:r>
                      </m:sup>
                    </m:sSubSup>
                    <m:r>
                      <a:rPr lang="it-IT" b="0" i="1" smtClean="0"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it-IT" dirty="0"/>
                  <a:t>Fixed Effect (</a:t>
                </a:r>
                <a:r>
                  <a:rPr lang="it-IT" dirty="0" err="1"/>
                  <a:t>Condition</a:t>
                </a:r>
                <a:r>
                  <a:rPr lang="it-IT" dirty="0"/>
                  <a:t> 2)</a:t>
                </a:r>
                <a:endParaRPr lang="it-IT" dirty="0">
                  <a:latin typeface="Baskerville Old Face" panose="02020602080505020303" pitchFamily="18" charset="0"/>
                </a:endParaRPr>
              </a:p>
            </p:txBody>
          </p:sp>
        </mc:Choice>
        <mc:Fallback xmlns="">
          <p:sp>
            <p:nvSpPr>
              <p:cNvPr id="204" name="CasellaDiTesto 203">
                <a:extLst>
                  <a:ext uri="{FF2B5EF4-FFF2-40B4-BE49-F238E27FC236}">
                    <a16:creationId xmlns:a16="http://schemas.microsoft.com/office/drawing/2014/main" id="{83D9798A-68D6-4BD5-A9CE-5CA080F430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3537" y="5860617"/>
                <a:ext cx="3090643" cy="528991"/>
              </a:xfrm>
              <a:prstGeom prst="rect">
                <a:avLst/>
              </a:prstGeom>
              <a:blipFill>
                <a:blip r:embed="rId11"/>
                <a:stretch>
                  <a:fillRect b="-1149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5" name="CasellaDiTesto 204">
                <a:extLst>
                  <a:ext uri="{FF2B5EF4-FFF2-40B4-BE49-F238E27FC236}">
                    <a16:creationId xmlns:a16="http://schemas.microsoft.com/office/drawing/2014/main" id="{4B7078CC-9623-4630-8D05-471277CB616B}"/>
                  </a:ext>
                </a:extLst>
              </p:cNvPr>
              <p:cNvSpPr txBox="1"/>
              <p:nvPr/>
            </p:nvSpPr>
            <p:spPr>
              <a:xfrm>
                <a:off x="2122814" y="5302194"/>
                <a:ext cx="3090643" cy="5289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</m:t>
                        </m:r>
                      </m:e>
                      <m:sub>
                        <m:sSub>
                          <m:sSubPr>
                            <m:ctrlPr>
                              <a:rPr lang="it-IT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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sub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(1)</m:t>
                        </m:r>
                      </m:sup>
                    </m:sSubSup>
                    <m:r>
                      <a:rPr lang="it-IT" b="0" i="1" smtClean="0"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it-IT" dirty="0" err="1"/>
                  <a:t>Fixed</a:t>
                </a:r>
                <a:r>
                  <a:rPr lang="it-IT" dirty="0"/>
                  <a:t> </a:t>
                </a:r>
                <a:r>
                  <a:rPr lang="it-IT" dirty="0" err="1"/>
                  <a:t>Effect</a:t>
                </a:r>
                <a:r>
                  <a:rPr lang="it-IT" dirty="0"/>
                  <a:t> (</a:t>
                </a:r>
                <a:r>
                  <a:rPr lang="it-IT" dirty="0" err="1"/>
                  <a:t>Condition</a:t>
                </a:r>
                <a:r>
                  <a:rPr lang="it-IT" dirty="0"/>
                  <a:t> 1)</a:t>
                </a:r>
              </a:p>
            </p:txBody>
          </p:sp>
        </mc:Choice>
        <mc:Fallback xmlns="">
          <p:sp>
            <p:nvSpPr>
              <p:cNvPr id="205" name="CasellaDiTesto 204">
                <a:extLst>
                  <a:ext uri="{FF2B5EF4-FFF2-40B4-BE49-F238E27FC236}">
                    <a16:creationId xmlns:a16="http://schemas.microsoft.com/office/drawing/2014/main" id="{4B7078CC-9623-4630-8D05-471277CB61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2814" y="5302194"/>
                <a:ext cx="3090643" cy="528991"/>
              </a:xfrm>
              <a:prstGeom prst="rect">
                <a:avLst/>
              </a:prstGeom>
              <a:blipFill>
                <a:blip r:embed="rId12"/>
                <a:stretch>
                  <a:fillRect b="-1034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6" name="CasellaDiTesto 205">
                <a:extLst>
                  <a:ext uri="{FF2B5EF4-FFF2-40B4-BE49-F238E27FC236}">
                    <a16:creationId xmlns:a16="http://schemas.microsoft.com/office/drawing/2014/main" id="{6997BE3C-CF88-4CE7-9D92-FBECD798F67E}"/>
                  </a:ext>
                </a:extLst>
              </p:cNvPr>
              <p:cNvSpPr txBox="1"/>
              <p:nvPr/>
            </p:nvSpPr>
            <p:spPr>
              <a:xfrm>
                <a:off x="6603348" y="5587994"/>
                <a:ext cx="1739219" cy="8059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𝐻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:</m:t>
                    </m:r>
                    <m:sSubSup>
                      <m:sSubSupPr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it-IT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</m:t>
                        </m:r>
                      </m:e>
                      <m:sub>
                        <m:sSub>
                          <m:sSubPr>
                            <m:ctrlPr>
                              <a:rPr lang="it-IT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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sub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(1)</m:t>
                        </m:r>
                      </m:sup>
                    </m:sSubSup>
                    <m:r>
                      <a:rPr lang="it-IT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dirty="0"/>
                  <a:t>=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</m:t>
                        </m:r>
                      </m:e>
                      <m:sub>
                        <m:sSub>
                          <m:sSubPr>
                            <m:ctrlPr>
                              <a:rPr lang="it-IT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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sub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(2)</m:t>
                        </m:r>
                      </m:sup>
                    </m:sSubSup>
                  </m:oMath>
                </a14:m>
                <a:endParaRPr lang="it-IT" dirty="0"/>
              </a:p>
              <a:p>
                <a:endParaRPr lang="it-IT" dirty="0"/>
              </a:p>
            </p:txBody>
          </p:sp>
        </mc:Choice>
        <mc:Fallback xmlns="">
          <p:sp>
            <p:nvSpPr>
              <p:cNvPr id="206" name="CasellaDiTesto 205">
                <a:extLst>
                  <a:ext uri="{FF2B5EF4-FFF2-40B4-BE49-F238E27FC236}">
                    <a16:creationId xmlns:a16="http://schemas.microsoft.com/office/drawing/2014/main" id="{6997BE3C-CF88-4CE7-9D92-FBECD798F6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3348" y="5587994"/>
                <a:ext cx="1739219" cy="80599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7" name="CasellaDiTesto 206">
            <a:extLst>
              <a:ext uri="{FF2B5EF4-FFF2-40B4-BE49-F238E27FC236}">
                <a16:creationId xmlns:a16="http://schemas.microsoft.com/office/drawing/2014/main" id="{94AB54A5-ABE4-46C7-99EE-C66290F052B8}"/>
              </a:ext>
            </a:extLst>
          </p:cNvPr>
          <p:cNvSpPr txBox="1"/>
          <p:nvPr/>
        </p:nvSpPr>
        <p:spPr>
          <a:xfrm>
            <a:off x="3908830" y="5024861"/>
            <a:ext cx="11896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 err="1"/>
              <a:t>Observations</a:t>
            </a:r>
            <a:endParaRPr lang="it-IT" sz="1400" dirty="0"/>
          </a:p>
        </p:txBody>
      </p:sp>
      <p:sp>
        <p:nvSpPr>
          <p:cNvPr id="209" name="CasellaDiTesto 208">
            <a:extLst>
              <a:ext uri="{FF2B5EF4-FFF2-40B4-BE49-F238E27FC236}">
                <a16:creationId xmlns:a16="http://schemas.microsoft.com/office/drawing/2014/main" id="{DE2F29B4-A274-4CAF-96CD-6BC42CF15B05}"/>
              </a:ext>
            </a:extLst>
          </p:cNvPr>
          <p:cNvSpPr txBox="1"/>
          <p:nvPr/>
        </p:nvSpPr>
        <p:spPr>
          <a:xfrm>
            <a:off x="3910095" y="1059099"/>
            <a:ext cx="12355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 err="1"/>
              <a:t>Condition</a:t>
            </a:r>
            <a:r>
              <a:rPr lang="it-IT" sz="1400" dirty="0"/>
              <a:t> 1</a:t>
            </a:r>
          </a:p>
        </p:txBody>
      </p:sp>
      <p:sp>
        <p:nvSpPr>
          <p:cNvPr id="211" name="Ovale 210">
            <a:extLst>
              <a:ext uri="{FF2B5EF4-FFF2-40B4-BE49-F238E27FC236}">
                <a16:creationId xmlns:a16="http://schemas.microsoft.com/office/drawing/2014/main" id="{E8153E42-CFB1-473E-A30B-7AE060CACB80}"/>
              </a:ext>
            </a:extLst>
          </p:cNvPr>
          <p:cNvSpPr/>
          <p:nvPr/>
        </p:nvSpPr>
        <p:spPr>
          <a:xfrm>
            <a:off x="6408911" y="5425927"/>
            <a:ext cx="2201345" cy="869379"/>
          </a:xfrm>
          <a:prstGeom prst="ellipse">
            <a:avLst/>
          </a:prstGeom>
          <a:noFill/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2" name="CasellaDiTesto 211">
            <a:extLst>
              <a:ext uri="{FF2B5EF4-FFF2-40B4-BE49-F238E27FC236}">
                <a16:creationId xmlns:a16="http://schemas.microsoft.com/office/drawing/2014/main" id="{1DD71225-7B5B-4183-BE51-46FAD1403DB0}"/>
              </a:ext>
            </a:extLst>
          </p:cNvPr>
          <p:cNvSpPr txBox="1"/>
          <p:nvPr/>
        </p:nvSpPr>
        <p:spPr>
          <a:xfrm>
            <a:off x="7443154" y="1059099"/>
            <a:ext cx="12355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 err="1"/>
              <a:t>Condition</a:t>
            </a:r>
            <a:r>
              <a:rPr lang="it-IT" sz="1400" dirty="0"/>
              <a:t> 2</a:t>
            </a:r>
          </a:p>
        </p:txBody>
      </p:sp>
      <p:sp>
        <p:nvSpPr>
          <p:cNvPr id="213" name="CasellaDiTesto 212">
            <a:extLst>
              <a:ext uri="{FF2B5EF4-FFF2-40B4-BE49-F238E27FC236}">
                <a16:creationId xmlns:a16="http://schemas.microsoft.com/office/drawing/2014/main" id="{B1F8BEBC-8347-4776-A8C4-08A8829D8ECA}"/>
              </a:ext>
            </a:extLst>
          </p:cNvPr>
          <p:cNvSpPr txBox="1"/>
          <p:nvPr/>
        </p:nvSpPr>
        <p:spPr>
          <a:xfrm>
            <a:off x="7266384" y="5017820"/>
            <a:ext cx="11896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 err="1"/>
              <a:t>Observations</a:t>
            </a:r>
            <a:endParaRPr lang="it-IT" sz="1400" dirty="0"/>
          </a:p>
        </p:txBody>
      </p:sp>
    </p:spTree>
    <p:extLst>
      <p:ext uri="{BB962C8B-B14F-4D97-AF65-F5344CB8AC3E}">
        <p14:creationId xmlns:p14="http://schemas.microsoft.com/office/powerpoint/2010/main" val="3361631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tangolo 12">
            <a:extLst>
              <a:ext uri="{FF2B5EF4-FFF2-40B4-BE49-F238E27FC236}">
                <a16:creationId xmlns:a16="http://schemas.microsoft.com/office/drawing/2014/main" id="{CB0F3CC7-D155-4DED-B513-5B4595C79FD5}"/>
              </a:ext>
            </a:extLst>
          </p:cNvPr>
          <p:cNvSpPr/>
          <p:nvPr/>
        </p:nvSpPr>
        <p:spPr>
          <a:xfrm>
            <a:off x="74811" y="6393984"/>
            <a:ext cx="12042378" cy="38305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7B954650-793E-441E-B65B-6ABC0362C7E5}"/>
              </a:ext>
            </a:extLst>
          </p:cNvPr>
          <p:cNvSpPr txBox="1"/>
          <p:nvPr/>
        </p:nvSpPr>
        <p:spPr>
          <a:xfrm>
            <a:off x="209548" y="6393984"/>
            <a:ext cx="11791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Bayesian Data Analysis – A Primer                    Workshop 2021                    Marco D’Alessandro (PhD)                    ISTC CNR </a:t>
            </a:r>
            <a:r>
              <a:rPr lang="it-IT" dirty="0" err="1">
                <a:solidFill>
                  <a:schemeClr val="bg1"/>
                </a:solidFill>
              </a:rPr>
              <a:t>Italy</a:t>
            </a:r>
            <a:r>
              <a:rPr lang="it-IT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62" name="Rettangolo 61">
            <a:extLst>
              <a:ext uri="{FF2B5EF4-FFF2-40B4-BE49-F238E27FC236}">
                <a16:creationId xmlns:a16="http://schemas.microsoft.com/office/drawing/2014/main" id="{FAB66B79-794D-4365-B132-54C8E8E05D98}"/>
              </a:ext>
            </a:extLst>
          </p:cNvPr>
          <p:cNvSpPr/>
          <p:nvPr/>
        </p:nvSpPr>
        <p:spPr>
          <a:xfrm>
            <a:off x="2708232" y="341760"/>
            <a:ext cx="6673471" cy="6463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it-IT" sz="3600" b="1" dirty="0" err="1"/>
              <a:t>Hierarchical</a:t>
            </a:r>
            <a:r>
              <a:rPr lang="it-IT" sz="3600" b="1" dirty="0"/>
              <a:t> </a:t>
            </a:r>
            <a:r>
              <a:rPr lang="it-IT" sz="3600" b="1" dirty="0" err="1"/>
              <a:t>Regression</a:t>
            </a:r>
            <a:r>
              <a:rPr lang="it-IT" sz="3600" b="1" dirty="0"/>
              <a:t> </a:t>
            </a:r>
            <a:r>
              <a:rPr lang="it-IT" sz="3600" b="1" dirty="0" err="1"/>
              <a:t>Modeling</a:t>
            </a:r>
            <a:endParaRPr lang="it-IT" sz="2400" b="1" dirty="0">
              <a:solidFill>
                <a:srgbClr val="FF0000"/>
              </a:solidFill>
            </a:endParaRPr>
          </a:p>
        </p:txBody>
      </p:sp>
      <p:pic>
        <p:nvPicPr>
          <p:cNvPr id="101" name="Immagine 100" descr="Immagine che contiene fotografia, bianco&#10;&#10;Descrizione generata automaticamente">
            <a:extLst>
              <a:ext uri="{FF2B5EF4-FFF2-40B4-BE49-F238E27FC236}">
                <a16:creationId xmlns:a16="http://schemas.microsoft.com/office/drawing/2014/main" id="{5372D6A5-BBE0-4913-8D15-A6E7A40AF7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3243" y="3846617"/>
            <a:ext cx="3821050" cy="2547367"/>
          </a:xfrm>
          <a:prstGeom prst="rect">
            <a:avLst/>
          </a:prstGeom>
        </p:spPr>
      </p:pic>
      <p:pic>
        <p:nvPicPr>
          <p:cNvPr id="102" name="Immagine 101" descr="Immagine che contiene fotografia, diverso, uomo, vario&#10;&#10;Descrizione generata automaticamente">
            <a:extLst>
              <a:ext uri="{FF2B5EF4-FFF2-40B4-BE49-F238E27FC236}">
                <a16:creationId xmlns:a16="http://schemas.microsoft.com/office/drawing/2014/main" id="{4AD41860-2917-45CE-BB81-3BB2C013D6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3243" y="1254894"/>
            <a:ext cx="3821050" cy="254736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CasellaDiTesto 104">
                <a:extLst>
                  <a:ext uri="{FF2B5EF4-FFF2-40B4-BE49-F238E27FC236}">
                    <a16:creationId xmlns:a16="http://schemas.microsoft.com/office/drawing/2014/main" id="{750B872A-D018-4198-9CC1-EBAFBA04E0EB}"/>
                  </a:ext>
                </a:extLst>
              </p:cNvPr>
              <p:cNvSpPr txBox="1"/>
              <p:nvPr/>
            </p:nvSpPr>
            <p:spPr>
              <a:xfrm>
                <a:off x="5821209" y="2706598"/>
                <a:ext cx="149079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 smtClean="0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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 smtClean="0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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 smtClean="0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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𝑥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05" name="CasellaDiTesto 104">
                <a:extLst>
                  <a:ext uri="{FF2B5EF4-FFF2-40B4-BE49-F238E27FC236}">
                    <a16:creationId xmlns:a16="http://schemas.microsoft.com/office/drawing/2014/main" id="{750B872A-D018-4198-9CC1-EBAFBA04E0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1209" y="2706598"/>
                <a:ext cx="1490793" cy="276999"/>
              </a:xfrm>
              <a:prstGeom prst="rect">
                <a:avLst/>
              </a:prstGeom>
              <a:blipFill>
                <a:blip r:embed="rId4"/>
                <a:stretch>
                  <a:fillRect l="-3689" t="-2222" r="-1639" b="-3555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CasellaDiTesto 105">
                <a:extLst>
                  <a:ext uri="{FF2B5EF4-FFF2-40B4-BE49-F238E27FC236}">
                    <a16:creationId xmlns:a16="http://schemas.microsoft.com/office/drawing/2014/main" id="{B19CA42C-948A-4B8C-BD2A-2A2973C64CE6}"/>
                  </a:ext>
                </a:extLst>
              </p:cNvPr>
              <p:cNvSpPr txBox="1"/>
              <p:nvPr/>
            </p:nvSpPr>
            <p:spPr>
              <a:xfrm>
                <a:off x="5821208" y="2264194"/>
                <a:ext cx="134075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𝑦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 smtClean="0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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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06" name="CasellaDiTesto 105">
                <a:extLst>
                  <a:ext uri="{FF2B5EF4-FFF2-40B4-BE49-F238E27FC236}">
                    <a16:creationId xmlns:a16="http://schemas.microsoft.com/office/drawing/2014/main" id="{B19CA42C-948A-4B8C-BD2A-2A2973C64C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1208" y="2264194"/>
                <a:ext cx="1340752" cy="276999"/>
              </a:xfrm>
              <a:prstGeom prst="rect">
                <a:avLst/>
              </a:prstGeom>
              <a:blipFill>
                <a:blip r:embed="rId5"/>
                <a:stretch>
                  <a:fillRect l="-3636" t="-2174" r="-5455" b="-3260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7" name="Figura a mano libera: forma 106">
            <a:extLst>
              <a:ext uri="{FF2B5EF4-FFF2-40B4-BE49-F238E27FC236}">
                <a16:creationId xmlns:a16="http://schemas.microsoft.com/office/drawing/2014/main" id="{354EE430-7E63-4FAC-B752-43B37951D9AD}"/>
              </a:ext>
            </a:extLst>
          </p:cNvPr>
          <p:cNvSpPr/>
          <p:nvPr/>
        </p:nvSpPr>
        <p:spPr>
          <a:xfrm rot="16200000">
            <a:off x="10420069" y="1401804"/>
            <a:ext cx="461640" cy="400942"/>
          </a:xfrm>
          <a:custGeom>
            <a:avLst/>
            <a:gdLst>
              <a:gd name="connsiteX0" fmla="*/ 1722268 w 1722268"/>
              <a:gd name="connsiteY0" fmla="*/ 1340615 h 1342173"/>
              <a:gd name="connsiteX1" fmla="*/ 1331650 w 1722268"/>
              <a:gd name="connsiteY1" fmla="*/ 1127551 h 1342173"/>
              <a:gd name="connsiteX2" fmla="*/ 807868 w 1722268"/>
              <a:gd name="connsiteY2" fmla="*/ 87 h 1342173"/>
              <a:gd name="connsiteX3" fmla="*/ 355107 w 1722268"/>
              <a:gd name="connsiteY3" fmla="*/ 1189695 h 1342173"/>
              <a:gd name="connsiteX4" fmla="*/ 0 w 1722268"/>
              <a:gd name="connsiteY4" fmla="*/ 1340615 h 1342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22268" h="1342173">
                <a:moveTo>
                  <a:pt x="1722268" y="1340615"/>
                </a:moveTo>
                <a:cubicBezTo>
                  <a:pt x="1603159" y="1345793"/>
                  <a:pt x="1484050" y="1350972"/>
                  <a:pt x="1331650" y="1127551"/>
                </a:cubicBezTo>
                <a:cubicBezTo>
                  <a:pt x="1179250" y="904130"/>
                  <a:pt x="970625" y="-10270"/>
                  <a:pt x="807868" y="87"/>
                </a:cubicBezTo>
                <a:cubicBezTo>
                  <a:pt x="645111" y="10444"/>
                  <a:pt x="489752" y="966274"/>
                  <a:pt x="355107" y="1189695"/>
                </a:cubicBezTo>
                <a:cubicBezTo>
                  <a:pt x="220462" y="1413116"/>
                  <a:pt x="82858" y="1303625"/>
                  <a:pt x="0" y="1340615"/>
                </a:cubicBezTo>
              </a:path>
            </a:pathLst>
          </a:cu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08" name="Connettore diritto 107">
            <a:extLst>
              <a:ext uri="{FF2B5EF4-FFF2-40B4-BE49-F238E27FC236}">
                <a16:creationId xmlns:a16="http://schemas.microsoft.com/office/drawing/2014/main" id="{D0FF0485-DB3C-41A6-933D-A8C92AA9862C}"/>
              </a:ext>
            </a:extLst>
          </p:cNvPr>
          <p:cNvCxnSpPr>
            <a:cxnSpLocks/>
            <a:stCxn id="107" idx="2"/>
          </p:cNvCxnSpPr>
          <p:nvPr/>
        </p:nvCxnSpPr>
        <p:spPr>
          <a:xfrm flipV="1">
            <a:off x="10450444" y="1606101"/>
            <a:ext cx="419410" cy="10452"/>
          </a:xfrm>
          <a:prstGeom prst="line">
            <a:avLst/>
          </a:prstGeom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Figura a mano libera: forma 108">
            <a:extLst>
              <a:ext uri="{FF2B5EF4-FFF2-40B4-BE49-F238E27FC236}">
                <a16:creationId xmlns:a16="http://schemas.microsoft.com/office/drawing/2014/main" id="{551B508B-D6D5-4102-B780-325542858374}"/>
              </a:ext>
            </a:extLst>
          </p:cNvPr>
          <p:cNvSpPr/>
          <p:nvPr/>
        </p:nvSpPr>
        <p:spPr>
          <a:xfrm rot="16200000">
            <a:off x="8378046" y="2689769"/>
            <a:ext cx="461640" cy="400942"/>
          </a:xfrm>
          <a:custGeom>
            <a:avLst/>
            <a:gdLst>
              <a:gd name="connsiteX0" fmla="*/ 1722268 w 1722268"/>
              <a:gd name="connsiteY0" fmla="*/ 1340615 h 1342173"/>
              <a:gd name="connsiteX1" fmla="*/ 1331650 w 1722268"/>
              <a:gd name="connsiteY1" fmla="*/ 1127551 h 1342173"/>
              <a:gd name="connsiteX2" fmla="*/ 807868 w 1722268"/>
              <a:gd name="connsiteY2" fmla="*/ 87 h 1342173"/>
              <a:gd name="connsiteX3" fmla="*/ 355107 w 1722268"/>
              <a:gd name="connsiteY3" fmla="*/ 1189695 h 1342173"/>
              <a:gd name="connsiteX4" fmla="*/ 0 w 1722268"/>
              <a:gd name="connsiteY4" fmla="*/ 1340615 h 1342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22268" h="1342173">
                <a:moveTo>
                  <a:pt x="1722268" y="1340615"/>
                </a:moveTo>
                <a:cubicBezTo>
                  <a:pt x="1603159" y="1345793"/>
                  <a:pt x="1484050" y="1350972"/>
                  <a:pt x="1331650" y="1127551"/>
                </a:cubicBezTo>
                <a:cubicBezTo>
                  <a:pt x="1179250" y="904130"/>
                  <a:pt x="970625" y="-10270"/>
                  <a:pt x="807868" y="87"/>
                </a:cubicBezTo>
                <a:cubicBezTo>
                  <a:pt x="645111" y="10444"/>
                  <a:pt x="489752" y="966274"/>
                  <a:pt x="355107" y="1189695"/>
                </a:cubicBezTo>
                <a:cubicBezTo>
                  <a:pt x="220462" y="1413116"/>
                  <a:pt x="82858" y="1303625"/>
                  <a:pt x="0" y="1340615"/>
                </a:cubicBezTo>
              </a:path>
            </a:pathLst>
          </a:cu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10" name="Connettore diritto 109">
            <a:extLst>
              <a:ext uri="{FF2B5EF4-FFF2-40B4-BE49-F238E27FC236}">
                <a16:creationId xmlns:a16="http://schemas.microsoft.com/office/drawing/2014/main" id="{ABD752D6-1084-4A2E-9903-2C79F25C674D}"/>
              </a:ext>
            </a:extLst>
          </p:cNvPr>
          <p:cNvCxnSpPr>
            <a:cxnSpLocks/>
            <a:stCxn id="109" idx="2"/>
          </p:cNvCxnSpPr>
          <p:nvPr/>
        </p:nvCxnSpPr>
        <p:spPr>
          <a:xfrm flipV="1">
            <a:off x="8408421" y="2894066"/>
            <a:ext cx="419410" cy="10452"/>
          </a:xfrm>
          <a:prstGeom prst="line">
            <a:avLst/>
          </a:prstGeom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CasellaDiTesto 110">
                <a:extLst>
                  <a:ext uri="{FF2B5EF4-FFF2-40B4-BE49-F238E27FC236}">
                    <a16:creationId xmlns:a16="http://schemas.microsoft.com/office/drawing/2014/main" id="{C52665EC-D447-4068-B432-FCB3EB5D6D7C}"/>
                  </a:ext>
                </a:extLst>
              </p:cNvPr>
              <p:cNvSpPr txBox="1"/>
              <p:nvPr/>
            </p:nvSpPr>
            <p:spPr>
              <a:xfrm>
                <a:off x="5327599" y="4896281"/>
                <a:ext cx="149079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anose="05050102010706020507" pitchFamily="18" charset="2"/>
                            </a:rPr>
                            <m:t>λ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 smtClean="0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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 smtClean="0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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𝑥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11" name="CasellaDiTesto 110">
                <a:extLst>
                  <a:ext uri="{FF2B5EF4-FFF2-40B4-BE49-F238E27FC236}">
                    <a16:creationId xmlns:a16="http://schemas.microsoft.com/office/drawing/2014/main" id="{C52665EC-D447-4068-B432-FCB3EB5D6D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7599" y="4896281"/>
                <a:ext cx="1490793" cy="276999"/>
              </a:xfrm>
              <a:prstGeom prst="rect">
                <a:avLst/>
              </a:prstGeom>
              <a:blipFill>
                <a:blip r:embed="rId6"/>
                <a:stretch>
                  <a:fillRect l="-2857" t="-2174" r="-408" b="-3260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CasellaDiTesto 111">
                <a:extLst>
                  <a:ext uri="{FF2B5EF4-FFF2-40B4-BE49-F238E27FC236}">
                    <a16:creationId xmlns:a16="http://schemas.microsoft.com/office/drawing/2014/main" id="{CBF49651-35E8-4653-BC4E-DF316668D6CE}"/>
                  </a:ext>
                </a:extLst>
              </p:cNvPr>
              <p:cNvSpPr txBox="1"/>
              <p:nvPr/>
            </p:nvSpPr>
            <p:spPr>
              <a:xfrm>
                <a:off x="5327597" y="4457656"/>
                <a:ext cx="134075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𝑦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 smtClean="0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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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12" name="CasellaDiTesto 111">
                <a:extLst>
                  <a:ext uri="{FF2B5EF4-FFF2-40B4-BE49-F238E27FC236}">
                    <a16:creationId xmlns:a16="http://schemas.microsoft.com/office/drawing/2014/main" id="{CBF49651-35E8-4653-BC4E-DF316668D6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7597" y="4457656"/>
                <a:ext cx="1340752" cy="276999"/>
              </a:xfrm>
              <a:prstGeom prst="rect">
                <a:avLst/>
              </a:prstGeom>
              <a:blipFill>
                <a:blip r:embed="rId7"/>
                <a:stretch>
                  <a:fillRect l="-3636" t="-2174" r="-5455" b="-3260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CasellaDiTesto 112">
                <a:extLst>
                  <a:ext uri="{FF2B5EF4-FFF2-40B4-BE49-F238E27FC236}">
                    <a16:creationId xmlns:a16="http://schemas.microsoft.com/office/drawing/2014/main" id="{AEA76C23-DADF-4A5D-8ED2-755E150E1846}"/>
                  </a:ext>
                </a:extLst>
              </p:cNvPr>
              <p:cNvSpPr txBox="1"/>
              <p:nvPr/>
            </p:nvSpPr>
            <p:spPr>
              <a:xfrm>
                <a:off x="5454875" y="5334906"/>
                <a:ext cx="108542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  <a:sym typeface="Symbol" panose="05050102010706020507" pitchFamily="18" charset="2"/>
                                </a:rPr>
                                <m:t>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anose="05050102010706020507" pitchFamily="18" charset="2"/>
                            </a:rPr>
                            <m:t>λ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13" name="CasellaDiTesto 112">
                <a:extLst>
                  <a:ext uri="{FF2B5EF4-FFF2-40B4-BE49-F238E27FC236}">
                    <a16:creationId xmlns:a16="http://schemas.microsoft.com/office/drawing/2014/main" id="{AEA76C23-DADF-4A5D-8ED2-755E150E18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4875" y="5334906"/>
                <a:ext cx="1085425" cy="276999"/>
              </a:xfrm>
              <a:prstGeom prst="rect">
                <a:avLst/>
              </a:prstGeom>
              <a:blipFill>
                <a:blip r:embed="rId8"/>
                <a:stretch>
                  <a:fillRect l="-5056" r="-1685" b="-2391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4" name="Ovale 113">
            <a:extLst>
              <a:ext uri="{FF2B5EF4-FFF2-40B4-BE49-F238E27FC236}">
                <a16:creationId xmlns:a16="http://schemas.microsoft.com/office/drawing/2014/main" id="{FE6129A9-FDDD-4535-AA10-AEBBD8D618E9}"/>
              </a:ext>
            </a:extLst>
          </p:cNvPr>
          <p:cNvSpPr/>
          <p:nvPr/>
        </p:nvSpPr>
        <p:spPr>
          <a:xfrm>
            <a:off x="6273970" y="2219636"/>
            <a:ext cx="266330" cy="298467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5" name="Ovale 114">
            <a:extLst>
              <a:ext uri="{FF2B5EF4-FFF2-40B4-BE49-F238E27FC236}">
                <a16:creationId xmlns:a16="http://schemas.microsoft.com/office/drawing/2014/main" id="{AF2AB1BE-910B-4B49-92FA-D258E32D7F6C}"/>
              </a:ext>
            </a:extLst>
          </p:cNvPr>
          <p:cNvSpPr/>
          <p:nvPr/>
        </p:nvSpPr>
        <p:spPr>
          <a:xfrm>
            <a:off x="5801787" y="4431911"/>
            <a:ext cx="266330" cy="298467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6" name="Ovale 115">
            <a:extLst>
              <a:ext uri="{FF2B5EF4-FFF2-40B4-BE49-F238E27FC236}">
                <a16:creationId xmlns:a16="http://schemas.microsoft.com/office/drawing/2014/main" id="{59A5CF0A-B089-48C0-9798-686652E42F4F}"/>
              </a:ext>
            </a:extLst>
          </p:cNvPr>
          <p:cNvSpPr/>
          <p:nvPr/>
        </p:nvSpPr>
        <p:spPr>
          <a:xfrm>
            <a:off x="5308584" y="4885546"/>
            <a:ext cx="266330" cy="298467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7" name="Ovale 116">
            <a:extLst>
              <a:ext uri="{FF2B5EF4-FFF2-40B4-BE49-F238E27FC236}">
                <a16:creationId xmlns:a16="http://schemas.microsoft.com/office/drawing/2014/main" id="{6CAF4296-1F00-4707-89B0-D813CA948E52}"/>
              </a:ext>
            </a:extLst>
          </p:cNvPr>
          <p:cNvSpPr/>
          <p:nvPr/>
        </p:nvSpPr>
        <p:spPr>
          <a:xfrm>
            <a:off x="5421304" y="5334904"/>
            <a:ext cx="266330" cy="298467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18" name="Connettore diritto 117">
            <a:extLst>
              <a:ext uri="{FF2B5EF4-FFF2-40B4-BE49-F238E27FC236}">
                <a16:creationId xmlns:a16="http://schemas.microsoft.com/office/drawing/2014/main" id="{3D44E76B-C831-4E08-BFD3-7B5E6593E3EB}"/>
              </a:ext>
            </a:extLst>
          </p:cNvPr>
          <p:cNvCxnSpPr>
            <a:stCxn id="114" idx="4"/>
          </p:cNvCxnSpPr>
          <p:nvPr/>
        </p:nvCxnSpPr>
        <p:spPr>
          <a:xfrm flipH="1">
            <a:off x="4724816" y="2518103"/>
            <a:ext cx="1682319" cy="46549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Connettore diritto 118">
            <a:extLst>
              <a:ext uri="{FF2B5EF4-FFF2-40B4-BE49-F238E27FC236}">
                <a16:creationId xmlns:a16="http://schemas.microsoft.com/office/drawing/2014/main" id="{5DDF0CAA-A7D4-4AD3-B588-3239E301BE32}"/>
              </a:ext>
            </a:extLst>
          </p:cNvPr>
          <p:cNvCxnSpPr>
            <a:stCxn id="115" idx="1"/>
          </p:cNvCxnSpPr>
          <p:nvPr/>
        </p:nvCxnSpPr>
        <p:spPr>
          <a:xfrm flipH="1" flipV="1">
            <a:off x="4197419" y="4144096"/>
            <a:ext cx="1643371" cy="33152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Connettore diritto 119">
            <a:extLst>
              <a:ext uri="{FF2B5EF4-FFF2-40B4-BE49-F238E27FC236}">
                <a16:creationId xmlns:a16="http://schemas.microsoft.com/office/drawing/2014/main" id="{6EF49801-A918-4F6F-8917-3D48AB854B64}"/>
              </a:ext>
            </a:extLst>
          </p:cNvPr>
          <p:cNvCxnSpPr>
            <a:stCxn id="116" idx="2"/>
          </p:cNvCxnSpPr>
          <p:nvPr/>
        </p:nvCxnSpPr>
        <p:spPr>
          <a:xfrm flipH="1" flipV="1">
            <a:off x="4035331" y="5023618"/>
            <a:ext cx="1273253" cy="1116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Connettore diritto 120">
            <a:extLst>
              <a:ext uri="{FF2B5EF4-FFF2-40B4-BE49-F238E27FC236}">
                <a16:creationId xmlns:a16="http://schemas.microsoft.com/office/drawing/2014/main" id="{DA262122-27E1-4118-967E-D0DCAD3A8A31}"/>
              </a:ext>
            </a:extLst>
          </p:cNvPr>
          <p:cNvCxnSpPr>
            <a:stCxn id="117" idx="2"/>
          </p:cNvCxnSpPr>
          <p:nvPr/>
        </p:nvCxnSpPr>
        <p:spPr>
          <a:xfrm flipH="1">
            <a:off x="3937888" y="5484138"/>
            <a:ext cx="1483416" cy="26541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CasellaDiTesto 121">
            <a:extLst>
              <a:ext uri="{FF2B5EF4-FFF2-40B4-BE49-F238E27FC236}">
                <a16:creationId xmlns:a16="http://schemas.microsoft.com/office/drawing/2014/main" id="{0D494CD8-80C1-4D1A-86F3-E26655C4C464}"/>
              </a:ext>
            </a:extLst>
          </p:cNvPr>
          <p:cNvSpPr txBox="1"/>
          <p:nvPr/>
        </p:nvSpPr>
        <p:spPr>
          <a:xfrm>
            <a:off x="3871107" y="2816576"/>
            <a:ext cx="116297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dirty="0" err="1"/>
              <a:t>Probability</a:t>
            </a:r>
            <a:r>
              <a:rPr lang="it-IT" sz="1100" dirty="0"/>
              <a:t> Distribution</a:t>
            </a:r>
          </a:p>
        </p:txBody>
      </p:sp>
      <p:sp>
        <p:nvSpPr>
          <p:cNvPr id="126" name="CasellaDiTesto 125">
            <a:extLst>
              <a:ext uri="{FF2B5EF4-FFF2-40B4-BE49-F238E27FC236}">
                <a16:creationId xmlns:a16="http://schemas.microsoft.com/office/drawing/2014/main" id="{12477421-0C22-48D1-91DC-89C47ADCD1B8}"/>
              </a:ext>
            </a:extLst>
          </p:cNvPr>
          <p:cNvSpPr txBox="1"/>
          <p:nvPr/>
        </p:nvSpPr>
        <p:spPr>
          <a:xfrm>
            <a:off x="4428405" y="1009180"/>
            <a:ext cx="2883597" cy="33855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9F3333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it-IT" sz="1600" dirty="0" err="1"/>
              <a:t>Generalized</a:t>
            </a:r>
            <a:r>
              <a:rPr lang="it-IT" sz="1600" dirty="0"/>
              <a:t> Linear Models</a:t>
            </a:r>
            <a:endParaRPr lang="it-IT" sz="1600" b="1" dirty="0"/>
          </a:p>
        </p:txBody>
      </p:sp>
      <p:sp>
        <p:nvSpPr>
          <p:cNvPr id="127" name="Figura a mano libera: forma 126">
            <a:extLst>
              <a:ext uri="{FF2B5EF4-FFF2-40B4-BE49-F238E27FC236}">
                <a16:creationId xmlns:a16="http://schemas.microsoft.com/office/drawing/2014/main" id="{34C6DC13-8156-45AA-B5E7-406CA7159DB4}"/>
              </a:ext>
            </a:extLst>
          </p:cNvPr>
          <p:cNvSpPr/>
          <p:nvPr/>
        </p:nvSpPr>
        <p:spPr>
          <a:xfrm rot="16200000">
            <a:off x="8368692" y="5506477"/>
            <a:ext cx="706330" cy="363185"/>
          </a:xfrm>
          <a:custGeom>
            <a:avLst/>
            <a:gdLst>
              <a:gd name="connsiteX0" fmla="*/ 2976 w 1311608"/>
              <a:gd name="connsiteY0" fmla="*/ 847598 h 847598"/>
              <a:gd name="connsiteX1" fmla="*/ 101534 w 1311608"/>
              <a:gd name="connsiteY1" fmla="*/ 4379 h 847598"/>
              <a:gd name="connsiteX2" fmla="*/ 670981 w 1311608"/>
              <a:gd name="connsiteY2" fmla="*/ 530022 h 847598"/>
              <a:gd name="connsiteX3" fmla="*/ 1311608 w 1311608"/>
              <a:gd name="connsiteY3" fmla="*/ 825696 h 847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1608" h="847598">
                <a:moveTo>
                  <a:pt x="2976" y="847598"/>
                </a:moveTo>
                <a:cubicBezTo>
                  <a:pt x="-3412" y="452453"/>
                  <a:pt x="-9800" y="57308"/>
                  <a:pt x="101534" y="4379"/>
                </a:cubicBezTo>
                <a:cubicBezTo>
                  <a:pt x="212868" y="-48550"/>
                  <a:pt x="469302" y="393136"/>
                  <a:pt x="670981" y="530022"/>
                </a:cubicBezTo>
                <a:cubicBezTo>
                  <a:pt x="872660" y="666908"/>
                  <a:pt x="1170159" y="791931"/>
                  <a:pt x="1311608" y="825696"/>
                </a:cubicBezTo>
              </a:path>
            </a:pathLst>
          </a:cu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28" name="Connettore diritto 127">
            <a:extLst>
              <a:ext uri="{FF2B5EF4-FFF2-40B4-BE49-F238E27FC236}">
                <a16:creationId xmlns:a16="http://schemas.microsoft.com/office/drawing/2014/main" id="{DC97B905-B40A-4F1A-9121-61042B66B5F4}"/>
              </a:ext>
            </a:extLst>
          </p:cNvPr>
          <p:cNvCxnSpPr>
            <a:cxnSpLocks/>
          </p:cNvCxnSpPr>
          <p:nvPr/>
        </p:nvCxnSpPr>
        <p:spPr>
          <a:xfrm flipV="1">
            <a:off x="8484040" y="5925593"/>
            <a:ext cx="419410" cy="10452"/>
          </a:xfrm>
          <a:prstGeom prst="line">
            <a:avLst/>
          </a:prstGeom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Figura a mano libera: forma 128">
            <a:extLst>
              <a:ext uri="{FF2B5EF4-FFF2-40B4-BE49-F238E27FC236}">
                <a16:creationId xmlns:a16="http://schemas.microsoft.com/office/drawing/2014/main" id="{B1279585-820F-4F45-87C0-7D9F217D6775}"/>
              </a:ext>
            </a:extLst>
          </p:cNvPr>
          <p:cNvSpPr/>
          <p:nvPr/>
        </p:nvSpPr>
        <p:spPr>
          <a:xfrm rot="16200000">
            <a:off x="9843059" y="4943962"/>
            <a:ext cx="706330" cy="363185"/>
          </a:xfrm>
          <a:custGeom>
            <a:avLst/>
            <a:gdLst>
              <a:gd name="connsiteX0" fmla="*/ 2976 w 1311608"/>
              <a:gd name="connsiteY0" fmla="*/ 847598 h 847598"/>
              <a:gd name="connsiteX1" fmla="*/ 101534 w 1311608"/>
              <a:gd name="connsiteY1" fmla="*/ 4379 h 847598"/>
              <a:gd name="connsiteX2" fmla="*/ 670981 w 1311608"/>
              <a:gd name="connsiteY2" fmla="*/ 530022 h 847598"/>
              <a:gd name="connsiteX3" fmla="*/ 1311608 w 1311608"/>
              <a:gd name="connsiteY3" fmla="*/ 825696 h 847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1608" h="847598">
                <a:moveTo>
                  <a:pt x="2976" y="847598"/>
                </a:moveTo>
                <a:cubicBezTo>
                  <a:pt x="-3412" y="452453"/>
                  <a:pt x="-9800" y="57308"/>
                  <a:pt x="101534" y="4379"/>
                </a:cubicBezTo>
                <a:cubicBezTo>
                  <a:pt x="212868" y="-48550"/>
                  <a:pt x="469302" y="393136"/>
                  <a:pt x="670981" y="530022"/>
                </a:cubicBezTo>
                <a:cubicBezTo>
                  <a:pt x="872660" y="666908"/>
                  <a:pt x="1170159" y="791931"/>
                  <a:pt x="1311608" y="825696"/>
                </a:cubicBezTo>
              </a:path>
            </a:pathLst>
          </a:cu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30" name="Connettore diritto 129">
            <a:extLst>
              <a:ext uri="{FF2B5EF4-FFF2-40B4-BE49-F238E27FC236}">
                <a16:creationId xmlns:a16="http://schemas.microsoft.com/office/drawing/2014/main" id="{4ED1B445-5C88-4358-89A1-696BCE463F49}"/>
              </a:ext>
            </a:extLst>
          </p:cNvPr>
          <p:cNvCxnSpPr>
            <a:cxnSpLocks/>
          </p:cNvCxnSpPr>
          <p:nvPr/>
        </p:nvCxnSpPr>
        <p:spPr>
          <a:xfrm flipV="1">
            <a:off x="9958406" y="5363078"/>
            <a:ext cx="419410" cy="10452"/>
          </a:xfrm>
          <a:prstGeom prst="line">
            <a:avLst/>
          </a:prstGeom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ttangolo 1">
            <a:extLst>
              <a:ext uri="{FF2B5EF4-FFF2-40B4-BE49-F238E27FC236}">
                <a16:creationId xmlns:a16="http://schemas.microsoft.com/office/drawing/2014/main" id="{C40CED63-0BCB-4A47-8265-09DC17563C36}"/>
              </a:ext>
            </a:extLst>
          </p:cNvPr>
          <p:cNvSpPr/>
          <p:nvPr/>
        </p:nvSpPr>
        <p:spPr>
          <a:xfrm>
            <a:off x="511123" y="1656083"/>
            <a:ext cx="329408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/>
              <a:t>Two </a:t>
            </a:r>
            <a:r>
              <a:rPr lang="it-IT" dirty="0" err="1"/>
              <a:t>ingredients</a:t>
            </a:r>
            <a:r>
              <a:rPr lang="it-IT" dirty="0"/>
              <a:t>:</a:t>
            </a:r>
          </a:p>
          <a:p>
            <a:pPr marL="285750" indent="-285750">
              <a:buFontTx/>
              <a:buChar char="-"/>
            </a:pPr>
            <a:r>
              <a:rPr lang="it-IT" dirty="0" err="1"/>
              <a:t>Probability</a:t>
            </a:r>
            <a:r>
              <a:rPr lang="it-IT" dirty="0"/>
              <a:t> Distribution of the </a:t>
            </a:r>
            <a:r>
              <a:rPr lang="it-IT" dirty="0" err="1"/>
              <a:t>Dependent</a:t>
            </a:r>
            <a:r>
              <a:rPr lang="it-IT" dirty="0"/>
              <a:t> </a:t>
            </a:r>
            <a:r>
              <a:rPr lang="it-IT" dirty="0" err="1"/>
              <a:t>Variable</a:t>
            </a:r>
            <a:endParaRPr lang="it-IT" dirty="0"/>
          </a:p>
          <a:p>
            <a:pPr marL="285750" indent="-285750">
              <a:buFontTx/>
              <a:buChar char="-"/>
            </a:pPr>
            <a:r>
              <a:rPr lang="it-IT" dirty="0"/>
              <a:t>Link </a:t>
            </a:r>
            <a:r>
              <a:rPr lang="it-IT" dirty="0" err="1"/>
              <a:t>function</a:t>
            </a:r>
            <a:endParaRPr lang="it-IT" dirty="0"/>
          </a:p>
        </p:txBody>
      </p:sp>
      <p:sp>
        <p:nvSpPr>
          <p:cNvPr id="132" name="CasellaDiTesto 131">
            <a:extLst>
              <a:ext uri="{FF2B5EF4-FFF2-40B4-BE49-F238E27FC236}">
                <a16:creationId xmlns:a16="http://schemas.microsoft.com/office/drawing/2014/main" id="{8EF1B963-F773-409A-9E86-AA457AE369AC}"/>
              </a:ext>
            </a:extLst>
          </p:cNvPr>
          <p:cNvSpPr txBox="1"/>
          <p:nvPr/>
        </p:nvSpPr>
        <p:spPr>
          <a:xfrm>
            <a:off x="3345283" y="3891891"/>
            <a:ext cx="116297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dirty="0" err="1"/>
              <a:t>Probability</a:t>
            </a:r>
            <a:r>
              <a:rPr lang="it-IT" sz="1100" dirty="0"/>
              <a:t> Distribution</a:t>
            </a:r>
          </a:p>
        </p:txBody>
      </p:sp>
      <p:sp>
        <p:nvSpPr>
          <p:cNvPr id="133" name="CasellaDiTesto 132">
            <a:extLst>
              <a:ext uri="{FF2B5EF4-FFF2-40B4-BE49-F238E27FC236}">
                <a16:creationId xmlns:a16="http://schemas.microsoft.com/office/drawing/2014/main" id="{A2354E31-D513-4784-9DF1-A55257869301}"/>
              </a:ext>
            </a:extLst>
          </p:cNvPr>
          <p:cNvSpPr txBox="1"/>
          <p:nvPr/>
        </p:nvSpPr>
        <p:spPr>
          <a:xfrm>
            <a:off x="2995050" y="4848814"/>
            <a:ext cx="116297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dirty="0"/>
              <a:t>Linear </a:t>
            </a:r>
            <a:r>
              <a:rPr lang="it-IT" sz="1100" dirty="0" err="1"/>
              <a:t>Predictor</a:t>
            </a:r>
            <a:endParaRPr lang="it-IT" sz="1100" dirty="0"/>
          </a:p>
        </p:txBody>
      </p:sp>
      <p:sp>
        <p:nvSpPr>
          <p:cNvPr id="134" name="CasellaDiTesto 133">
            <a:extLst>
              <a:ext uri="{FF2B5EF4-FFF2-40B4-BE49-F238E27FC236}">
                <a16:creationId xmlns:a16="http://schemas.microsoft.com/office/drawing/2014/main" id="{744E7580-7450-45A6-91FF-E627AC7B09E7}"/>
              </a:ext>
            </a:extLst>
          </p:cNvPr>
          <p:cNvSpPr txBox="1"/>
          <p:nvPr/>
        </p:nvSpPr>
        <p:spPr>
          <a:xfrm>
            <a:off x="3034445" y="5604815"/>
            <a:ext cx="116297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dirty="0"/>
              <a:t>Link </a:t>
            </a:r>
            <a:r>
              <a:rPr lang="it-IT" sz="1100" dirty="0" err="1"/>
              <a:t>function</a:t>
            </a:r>
            <a:endParaRPr lang="it-IT" sz="1100" dirty="0"/>
          </a:p>
        </p:txBody>
      </p:sp>
    </p:spTree>
    <p:extLst>
      <p:ext uri="{BB962C8B-B14F-4D97-AF65-F5344CB8AC3E}">
        <p14:creationId xmlns:p14="http://schemas.microsoft.com/office/powerpoint/2010/main" val="408945247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3029</TotalTime>
  <Words>7675</Words>
  <Application>Microsoft Office PowerPoint</Application>
  <PresentationFormat>Widescreen</PresentationFormat>
  <Paragraphs>1278</Paragraphs>
  <Slides>130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7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130</vt:i4>
      </vt:variant>
    </vt:vector>
  </HeadingPairs>
  <TitlesOfParts>
    <vt:vector size="138" baseType="lpstr">
      <vt:lpstr>Arial</vt:lpstr>
      <vt:lpstr>Bahnschrift SemiBold</vt:lpstr>
      <vt:lpstr>Baskerville Old Face</vt:lpstr>
      <vt:lpstr>Bookman Old Style</vt:lpstr>
      <vt:lpstr>Calibri</vt:lpstr>
      <vt:lpstr>Calibri Light</vt:lpstr>
      <vt:lpstr>Cambria Math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MARIA LAURA SALIS</dc:creator>
  <cp:lastModifiedBy>MARIA LAURA SALIS</cp:lastModifiedBy>
  <cp:revision>138</cp:revision>
  <dcterms:created xsi:type="dcterms:W3CDTF">2021-06-06T17:05:41Z</dcterms:created>
  <dcterms:modified xsi:type="dcterms:W3CDTF">2021-06-11T06:44:27Z</dcterms:modified>
</cp:coreProperties>
</file>